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68" r:id="rId6"/>
    <p:sldId id="276" r:id="rId7"/>
    <p:sldId id="258" r:id="rId8"/>
    <p:sldId id="272" r:id="rId9"/>
    <p:sldId id="277" r:id="rId10"/>
    <p:sldId id="274" r:id="rId11"/>
    <p:sldId id="269" r:id="rId12"/>
    <p:sldId id="270" r:id="rId13"/>
    <p:sldId id="278"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27"/>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D2B1DB-3254-A744-ABDB-629CC2C0A002}" type="datetimeFigureOut">
              <a:rPr lang="en-US" smtClean="0"/>
              <a:t>8/26/2024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C7F66F-A551-9A41-9D4A-EF18F87B7BD8}" type="slidenum">
              <a:rPr lang="en-US" smtClean="0"/>
              <a:t>‹#›</a:t>
            </a:fld>
            <a:endParaRPr lang="en-US"/>
          </a:p>
        </p:txBody>
      </p:sp>
    </p:spTree>
    <p:extLst>
      <p:ext uri="{BB962C8B-B14F-4D97-AF65-F5344CB8AC3E}">
        <p14:creationId xmlns:p14="http://schemas.microsoft.com/office/powerpoint/2010/main" val="2863290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1E8E"/>
                </a:solidFill>
                <a:effectLst/>
                <a:latin typeface="Lato" panose="020F0502020204030203" pitchFamily="34" charset="0"/>
              </a:rPr>
              <a:t>Tranexamic acid evidence and controversies: An illustrated review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Lato" panose="020F0502020204030203" pitchFamily="34" charset="0"/>
              </a:rPr>
              <a:t>Nicole </a:t>
            </a:r>
            <a:r>
              <a:rPr lang="en-US" sz="1800" b="1" dirty="0" err="1">
                <a:effectLst/>
                <a:latin typeface="Lato" panose="020F0502020204030203" pitchFamily="34" charset="0"/>
              </a:rPr>
              <a:t>Relke</a:t>
            </a:r>
            <a:r>
              <a:rPr lang="en-US" sz="1800" b="1" dirty="0">
                <a:effectLst/>
                <a:latin typeface="Lato" panose="020F0502020204030203" pitchFamily="34" charset="0"/>
              </a:rPr>
              <a:t> MD1 </a:t>
            </a:r>
            <a:r>
              <a:rPr lang="en-US" sz="1800" dirty="0">
                <a:effectLst/>
                <a:latin typeface="Lato" panose="020F0502020204030203" pitchFamily="34" charset="0"/>
              </a:rPr>
              <a:t>| </a:t>
            </a:r>
            <a:r>
              <a:rPr lang="en-US" sz="1800" b="1" dirty="0">
                <a:effectLst/>
                <a:latin typeface="Lato" panose="020F0502020204030203" pitchFamily="34" charset="0"/>
              </a:rPr>
              <a:t>Nicholas L. J. </a:t>
            </a:r>
            <a:r>
              <a:rPr lang="en-US" sz="1800" b="1" dirty="0" err="1">
                <a:effectLst/>
                <a:latin typeface="Lato" panose="020F0502020204030203" pitchFamily="34" charset="0"/>
              </a:rPr>
              <a:t>Chornenki</a:t>
            </a:r>
            <a:r>
              <a:rPr lang="en-US" sz="1800" b="1" dirty="0">
                <a:effectLst/>
                <a:latin typeface="Lato" panose="020F0502020204030203" pitchFamily="34" charset="0"/>
              </a:rPr>
              <a:t> MD1 </a:t>
            </a:r>
            <a:r>
              <a:rPr lang="en-US" sz="1800" dirty="0">
                <a:effectLst/>
                <a:latin typeface="Lato" panose="020F0502020204030203" pitchFamily="34" charset="0"/>
              </a:rPr>
              <a:t>| </a:t>
            </a:r>
            <a:r>
              <a:rPr lang="en-US" sz="1800" b="1" dirty="0">
                <a:effectLst/>
                <a:latin typeface="Lato" panose="020F0502020204030203" pitchFamily="34" charset="0"/>
              </a:rPr>
              <a:t>Michelle </a:t>
            </a:r>
            <a:r>
              <a:rPr lang="en-US" sz="1800" b="1" dirty="0" err="1">
                <a:effectLst/>
                <a:latin typeface="Lato" panose="020F0502020204030203" pitchFamily="34" charset="0"/>
              </a:rPr>
              <a:t>Sholzberg</a:t>
            </a:r>
            <a:r>
              <a:rPr lang="en-US" sz="1800" b="1" dirty="0">
                <a:effectLst/>
                <a:latin typeface="Lato" panose="020F0502020204030203" pitchFamily="34" charset="0"/>
              </a:rPr>
              <a:t> MDCM, MSc, FRCPC2,3,4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EC7F66F-A551-9A41-9D4A-EF18F87B7BD8}" type="slidenum">
              <a:rPr lang="en-US" smtClean="0"/>
              <a:t>3</a:t>
            </a:fld>
            <a:endParaRPr lang="en-US"/>
          </a:p>
        </p:txBody>
      </p:sp>
    </p:spTree>
    <p:extLst>
      <p:ext uri="{BB962C8B-B14F-4D97-AF65-F5344CB8AC3E}">
        <p14:creationId xmlns:p14="http://schemas.microsoft.com/office/powerpoint/2010/main" val="667160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10348E-5705-70CC-7DE0-CD463721256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28E8972A-C597-D29C-FC71-8A696D8B7E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888E0CE7-45E1-729E-EDAE-BB7471093DBA}"/>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A9C2BA04-9106-34CE-D7E0-DB451EA19B4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DF8CA68-ABD8-1F34-A6C3-C43041BDC388}"/>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789799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A830BB-7CD5-37C0-E99D-4DA5959E1FE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D357A575-DA6A-758B-71DA-E01D2C7FF0B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3EAC089-4E5F-1DD3-BFE3-AA3894E16C35}"/>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24BD8715-99A2-3427-79EE-AB722DA08F4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01FBF0D-97B5-DC51-CE20-3780AD6E7A23}"/>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426959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039A3B4-DACA-E9A5-390B-66FF3DE9293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564B7AAE-4BC0-2953-D5AA-0984DDDCE76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90D0897-AD34-9EA5-D676-CE84375BE046}"/>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6B31BB52-2894-C830-414D-B71067147B9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8A5E96-B483-0423-ACB7-214668478A47}"/>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809476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2A6AF08-0421-09D3-8DE9-617729C92E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R"/>
          </a:p>
        </p:txBody>
      </p:sp>
      <p:sp>
        <p:nvSpPr>
          <p:cNvPr id="7" name="Title 6">
            <a:extLst>
              <a:ext uri="{FF2B5EF4-FFF2-40B4-BE49-F238E27FC236}">
                <a16:creationId xmlns:a16="http://schemas.microsoft.com/office/drawing/2014/main" id="{3A6C518A-4934-5BD2-97B0-912E4DA265D4}"/>
              </a:ext>
            </a:extLst>
          </p:cNvPr>
          <p:cNvSpPr>
            <a:spLocks noGrp="1"/>
          </p:cNvSpPr>
          <p:nvPr>
            <p:ph type="title"/>
          </p:nvPr>
        </p:nvSpPr>
        <p:spPr/>
        <p:txBody>
          <a:bodyPr/>
          <a:lstStyle/>
          <a:p>
            <a:r>
              <a:rPr lang="en-US"/>
              <a:t>Click to edit Master title style</a:t>
            </a:r>
            <a:endParaRPr lang="en-TR"/>
          </a:p>
        </p:txBody>
      </p:sp>
    </p:spTree>
    <p:extLst>
      <p:ext uri="{BB962C8B-B14F-4D97-AF65-F5344CB8AC3E}">
        <p14:creationId xmlns:p14="http://schemas.microsoft.com/office/powerpoint/2010/main" val="3261282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1E1028-E088-8134-B346-06CAAFEDA35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DCEFF01-9BC3-3B87-697C-8AED770EA78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9AE0975-8EB5-AB1F-4056-3418A93267DD}"/>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8310F209-9AB5-795F-6353-10953522A59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362AE78-9469-A674-68B1-0C6AC98380EE}"/>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489344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EA4B7F-19A7-64B1-A3EF-6CBFF588EA6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532AC138-E2D1-4072-0221-03E64E75B8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A19BBEFA-4F66-B68D-0609-DF590BDB97BB}"/>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9675623F-2B01-9887-5684-8312B85F480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D828E54-2CF6-C285-0214-03824C0E64D1}"/>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447463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798460-88F1-7DA5-EF1A-A765DEF350E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4F3D8D2-1CCE-AD7A-25E5-1FBD9A301C4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FCE3575-8353-68BA-B6FC-77DBCC13613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D5FBE56-53E5-90DE-6678-E82B4CF65F0F}"/>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6" name="Alt Bilgi Yer Tutucusu 5">
            <a:extLst>
              <a:ext uri="{FF2B5EF4-FFF2-40B4-BE49-F238E27FC236}">
                <a16:creationId xmlns:a16="http://schemas.microsoft.com/office/drawing/2014/main" id="{D4B9D7A8-6FD3-DA3A-6F32-8A0D9B87B1C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C318010-70EB-D035-D9F9-B6C86685C729}"/>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03137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139D06-6740-C202-33DF-E1149010B19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1628258-4747-38FB-91CD-10CFFCC878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5FF73BF5-F032-FF9F-263C-1941A5395710}"/>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5CA20834-3FA7-63E3-8BC9-880CFBABF2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CE5FBF3B-E573-DE2D-D006-94F08199E616}"/>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6D35F49-AC82-677A-C585-FFEA3E5AADB1}"/>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8" name="Alt Bilgi Yer Tutucusu 7">
            <a:extLst>
              <a:ext uri="{FF2B5EF4-FFF2-40B4-BE49-F238E27FC236}">
                <a16:creationId xmlns:a16="http://schemas.microsoft.com/office/drawing/2014/main" id="{1E4AB0C5-DCE3-99E3-FA8F-702689BE9AA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3BA8757-2238-F541-ADCC-053629D89FC9}"/>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4554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77E9CD-C895-3593-7C2A-95BB80DCBE3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D1924B6C-B628-762F-5E58-48B3C4937A23}"/>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4" name="Alt Bilgi Yer Tutucusu 3">
            <a:extLst>
              <a:ext uri="{FF2B5EF4-FFF2-40B4-BE49-F238E27FC236}">
                <a16:creationId xmlns:a16="http://schemas.microsoft.com/office/drawing/2014/main" id="{F57A6905-E990-BC42-AC09-B164541780F0}"/>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531747A6-BCC5-ACD3-768E-9BEBF918D6D5}"/>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344818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1251629-A31D-AE24-3BB1-54E74ED2A2B1}"/>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3" name="Alt Bilgi Yer Tutucusu 2">
            <a:extLst>
              <a:ext uri="{FF2B5EF4-FFF2-40B4-BE49-F238E27FC236}">
                <a16:creationId xmlns:a16="http://schemas.microsoft.com/office/drawing/2014/main" id="{E58E4CE9-101A-CBC3-F705-3811534FF07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41944F0-25C1-671C-0E4D-868A67029CA2}"/>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6102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E0D9E6-8BC0-FEEC-D19A-CD1A78ADB35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B68FD1B-8160-6974-7470-1B8406A7D8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34D633C1-93FA-9762-6D5A-DF61948052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BE0F140-AF74-1660-76D2-68495B95C4C0}"/>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6" name="Alt Bilgi Yer Tutucusu 5">
            <a:extLst>
              <a:ext uri="{FF2B5EF4-FFF2-40B4-BE49-F238E27FC236}">
                <a16:creationId xmlns:a16="http://schemas.microsoft.com/office/drawing/2014/main" id="{5A10344F-FB56-28B8-8E84-A3DF84E9980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C43AE5E-7C56-5F64-E99A-780AF9E2DE7D}"/>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89464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D73E8D-57A4-A438-A59C-E22648B77CB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DE85AEA-10C2-A22E-F62E-0AD5593FBE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ECFC951F-7E5B-D42E-A0C6-AEEA77ED98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9B7FD75-4FF5-376E-2112-6CB10077EAF7}"/>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6" name="Alt Bilgi Yer Tutucusu 5">
            <a:extLst>
              <a:ext uri="{FF2B5EF4-FFF2-40B4-BE49-F238E27FC236}">
                <a16:creationId xmlns:a16="http://schemas.microsoft.com/office/drawing/2014/main" id="{A353AD91-1108-2493-0985-1F28F6A0239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333027F-C033-1FC2-2FA1-59875B4CD904}"/>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600918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F97E2E3-9D27-71F1-7ECC-C65A8EEC75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2F6494A-515A-6040-320A-BC308F1D34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178060F-A820-8782-7417-2A7E52BE57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970ED59B-586D-4BF9-5511-C6EFB540E7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936659F6-D3D0-C2EC-5832-ACA3D72420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0503C0-BB46-4D93-B90F-6E0A04AF3665}" type="slidenum">
              <a:rPr lang="tr-TR" smtClean="0"/>
              <a:t>‹#›</a:t>
            </a:fld>
            <a:endParaRPr lang="tr-TR"/>
          </a:p>
        </p:txBody>
      </p:sp>
      <p:pic>
        <p:nvPicPr>
          <p:cNvPr id="8" name="Resim 7" descr="metin, ekran görüntüsü içeren bir resim&#10;&#10;Açıklama otomatik olarak oluşturuldu">
            <a:extLst>
              <a:ext uri="{FF2B5EF4-FFF2-40B4-BE49-F238E27FC236}">
                <a16:creationId xmlns:a16="http://schemas.microsoft.com/office/drawing/2014/main" id="{2BA767CB-B04D-3A64-DFF3-9BB3D1D2F6A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21949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g"/><Relationship Id="rId5" Type="http://schemas.openxmlformats.org/officeDocument/2006/relationships/image" Target="../media/image5.jpeg"/><Relationship Id="rId10" Type="http://schemas.openxmlformats.org/officeDocument/2006/relationships/image" Target="../media/image10.JPG"/><Relationship Id="rId4" Type="http://schemas.openxmlformats.org/officeDocument/2006/relationships/image" Target="../media/image4.jpeg"/><Relationship Id="rId9"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B0D34168-14C1-BA1E-4FC0-47ADA7C0B655}"/>
              </a:ext>
            </a:extLst>
          </p:cNvPr>
          <p:cNvSpPr txBox="1">
            <a:spLocks/>
          </p:cNvSpPr>
          <p:nvPr/>
        </p:nvSpPr>
        <p:spPr>
          <a:xfrm>
            <a:off x="838200" y="146911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0" i="0" u="none" strike="noStrike" dirty="0">
                <a:effectLst/>
                <a:highlight>
                  <a:srgbClr val="FFFF00"/>
                </a:highlight>
                <a:latin typeface="Times New Roman" panose="02020603050405020304" pitchFamily="18" charset="0"/>
              </a:rPr>
              <a:t>Question: </a:t>
            </a:r>
          </a:p>
        </p:txBody>
      </p:sp>
      <p:sp>
        <p:nvSpPr>
          <p:cNvPr id="5" name="TextBox 4">
            <a:extLst>
              <a:ext uri="{FF2B5EF4-FFF2-40B4-BE49-F238E27FC236}">
                <a16:creationId xmlns:a16="http://schemas.microsoft.com/office/drawing/2014/main" id="{4008291B-92EE-77B2-712F-982609DA88D6}"/>
              </a:ext>
            </a:extLst>
          </p:cNvPr>
          <p:cNvSpPr txBox="1"/>
          <p:nvPr/>
        </p:nvSpPr>
        <p:spPr>
          <a:xfrm>
            <a:off x="48639" y="3065608"/>
            <a:ext cx="12094721" cy="3785652"/>
          </a:xfrm>
          <a:prstGeom prst="rect">
            <a:avLst/>
          </a:prstGeom>
          <a:noFill/>
        </p:spPr>
        <p:txBody>
          <a:bodyPr wrap="none" rtlCol="0">
            <a:spAutoFit/>
          </a:bodyPr>
          <a:lstStyle/>
          <a:p>
            <a:pPr algn="ctr"/>
            <a:r>
              <a:rPr lang="en-US" sz="6000" u="none" strike="noStrike" dirty="0">
                <a:solidFill>
                  <a:srgbClr val="000000"/>
                </a:solidFill>
                <a:effectLst/>
                <a:latin typeface="Times New Roman" panose="02020603050405020304" pitchFamily="18" charset="0"/>
                <a:ea typeface="Baskerville" panose="02020502070401020303" pitchFamily="18" charset="0"/>
                <a:cs typeface="Times New Roman" panose="02020603050405020304" pitchFamily="18" charset="0"/>
              </a:rPr>
              <a:t>What are the contraindications, if any, </a:t>
            </a:r>
          </a:p>
          <a:p>
            <a:pPr algn="ctr"/>
            <a:r>
              <a:rPr lang="en-US" sz="6000" u="none" strike="noStrike" dirty="0">
                <a:solidFill>
                  <a:srgbClr val="000000"/>
                </a:solidFill>
                <a:effectLst/>
                <a:latin typeface="Times New Roman" panose="02020603050405020304" pitchFamily="18" charset="0"/>
                <a:ea typeface="Baskerville" panose="02020502070401020303" pitchFamily="18" charset="0"/>
                <a:cs typeface="Times New Roman" panose="02020603050405020304" pitchFamily="18" charset="0"/>
              </a:rPr>
              <a:t>for the use of tranexamic acid (TXA) </a:t>
            </a:r>
          </a:p>
          <a:p>
            <a:pPr algn="ctr"/>
            <a:r>
              <a:rPr lang="en-US" sz="6000" u="none" strike="noStrike" dirty="0">
                <a:solidFill>
                  <a:srgbClr val="000000"/>
                </a:solidFill>
                <a:effectLst/>
                <a:latin typeface="Times New Roman" panose="02020603050405020304" pitchFamily="18" charset="0"/>
                <a:ea typeface="Baskerville" panose="02020502070401020303" pitchFamily="18" charset="0"/>
                <a:cs typeface="Times New Roman" panose="02020603050405020304" pitchFamily="18" charset="0"/>
              </a:rPr>
              <a:t>during knee or hip arthroplasty?</a:t>
            </a:r>
          </a:p>
          <a:p>
            <a:pPr algn="ctr"/>
            <a:endParaRPr lang="en-US" sz="6000" dirty="0">
              <a:latin typeface="Times New Roman" panose="02020603050405020304" pitchFamily="18" charset="0"/>
              <a:ea typeface="Baskerville" panose="02020502070401020303" pitchFamily="18" charset="0"/>
              <a:cs typeface="Times New Roman" panose="02020603050405020304" pitchFamily="18" charset="0"/>
            </a:endParaRPr>
          </a:p>
        </p:txBody>
      </p:sp>
    </p:spTree>
    <p:extLst>
      <p:ext uri="{BB962C8B-B14F-4D97-AF65-F5344CB8AC3E}">
        <p14:creationId xmlns:p14="http://schemas.microsoft.com/office/powerpoint/2010/main" val="1821207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73CD09C5-35C7-156F-1302-491C79C7C307}"/>
              </a:ext>
            </a:extLst>
          </p:cNvPr>
          <p:cNvSpPr txBox="1"/>
          <p:nvPr/>
        </p:nvSpPr>
        <p:spPr>
          <a:xfrm>
            <a:off x="240631" y="1375156"/>
            <a:ext cx="12192001" cy="9017853"/>
          </a:xfrm>
          <a:prstGeom prst="rect">
            <a:avLst/>
          </a:prstGeom>
          <a:noFill/>
        </p:spPr>
        <p:txBody>
          <a:bodyPr wrap="square">
            <a:spAutoFit/>
          </a:bodyPr>
          <a:lstStyle/>
          <a:p>
            <a:pPr algn="ctr"/>
            <a:r>
              <a:rPr lang="tr-TR" sz="2400" u="none" strike="noStrike" dirty="0">
                <a:solidFill>
                  <a:srgbClr val="000000"/>
                </a:solidFill>
                <a:effectLst/>
                <a:highlight>
                  <a:srgbClr val="FF0000"/>
                </a:highlight>
                <a:latin typeface="Times New Roman" panose="02020603050405020304" pitchFamily="18" charset="0"/>
                <a:ea typeface="Baskerville" panose="02020502070401020303" pitchFamily="18" charset="0"/>
                <a:cs typeface="Times New Roman" panose="02020603050405020304" pitchFamily="18" charset="0"/>
              </a:rPr>
              <a:t>QUESTİON</a:t>
            </a:r>
          </a:p>
          <a:p>
            <a:pPr algn="ctr"/>
            <a:r>
              <a:rPr lang="en-US" sz="2400" u="none" strike="noStrike" dirty="0">
                <a:solidFill>
                  <a:srgbClr val="000000"/>
                </a:solidFill>
                <a:effectLst/>
                <a:latin typeface="Times New Roman" panose="02020603050405020304" pitchFamily="18" charset="0"/>
                <a:ea typeface="Baskerville" panose="02020502070401020303" pitchFamily="18" charset="0"/>
                <a:cs typeface="Times New Roman" panose="02020603050405020304" pitchFamily="18" charset="0"/>
              </a:rPr>
              <a:t>What are the contraindications, if any</a:t>
            </a:r>
            <a:r>
              <a:rPr lang="tr-TR" sz="2400" dirty="0">
                <a:solidFill>
                  <a:srgbClr val="000000"/>
                </a:solidFill>
                <a:latin typeface="Times New Roman" panose="02020603050405020304" pitchFamily="18" charset="0"/>
                <a:ea typeface="Baskerville" panose="02020502070401020303" pitchFamily="18" charset="0"/>
                <a:cs typeface="Times New Roman" panose="02020603050405020304" pitchFamily="18" charset="0"/>
              </a:rPr>
              <a:t> , </a:t>
            </a:r>
            <a:r>
              <a:rPr lang="en-US" sz="2400" u="none" strike="noStrike" dirty="0">
                <a:solidFill>
                  <a:srgbClr val="000000"/>
                </a:solidFill>
                <a:effectLst/>
                <a:latin typeface="Times New Roman" panose="02020603050405020304" pitchFamily="18" charset="0"/>
                <a:ea typeface="Baskerville" panose="02020502070401020303" pitchFamily="18" charset="0"/>
                <a:cs typeface="Times New Roman" panose="02020603050405020304" pitchFamily="18" charset="0"/>
              </a:rPr>
              <a:t>for the use of tranexamic acid (TXA) </a:t>
            </a:r>
          </a:p>
          <a:p>
            <a:pPr algn="ctr"/>
            <a:r>
              <a:rPr lang="en-US" sz="2400" u="none" strike="noStrike" dirty="0">
                <a:solidFill>
                  <a:srgbClr val="000000"/>
                </a:solidFill>
                <a:effectLst/>
                <a:latin typeface="Times New Roman" panose="02020603050405020304" pitchFamily="18" charset="0"/>
                <a:ea typeface="Baskerville" panose="02020502070401020303" pitchFamily="18" charset="0"/>
                <a:cs typeface="Times New Roman" panose="02020603050405020304" pitchFamily="18" charset="0"/>
              </a:rPr>
              <a:t>during knee or hip arthroplasty?</a:t>
            </a:r>
            <a:endParaRPr lang="tr-TR" sz="2400" u="none" strike="noStrike" dirty="0">
              <a:solidFill>
                <a:srgbClr val="000000"/>
              </a:solidFill>
              <a:effectLst/>
              <a:latin typeface="Times New Roman" panose="02020603050405020304" pitchFamily="18" charset="0"/>
              <a:ea typeface="Baskerville" panose="02020502070401020303" pitchFamily="18" charset="0"/>
              <a:cs typeface="Times New Roman" panose="02020603050405020304" pitchFamily="18" charset="0"/>
            </a:endParaRPr>
          </a:p>
          <a:p>
            <a:pPr algn="ctr"/>
            <a:endParaRPr lang="tr-TR" sz="2400" kern="0" dirty="0">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endParaRPr>
          </a:p>
          <a:p>
            <a:pPr algn="ctr"/>
            <a:r>
              <a:rPr lang="en-US" sz="2400" kern="0" dirty="0">
                <a:effectLst/>
                <a:highlight>
                  <a:srgbClr val="00FF00"/>
                </a:highlight>
                <a:latin typeface="Times New Roman" panose="02020603050405020304" pitchFamily="18" charset="0"/>
                <a:ea typeface="Times New Roman" panose="02020603050405020304" pitchFamily="18" charset="0"/>
                <a:cs typeface="Arial" panose="020B0604020202020204" pitchFamily="34" charset="0"/>
              </a:rPr>
              <a:t>Recommendation:</a:t>
            </a:r>
            <a:r>
              <a:rPr lang="en-US" sz="2800" kern="0" dirty="0">
                <a:solidFill>
                  <a:srgbClr val="FF0000"/>
                </a:solidFill>
                <a:effectLst/>
                <a:highlight>
                  <a:srgbClr val="00FF00"/>
                </a:highlight>
                <a:latin typeface="Times New Roman" panose="02020603050405020304" pitchFamily="18" charset="0"/>
                <a:ea typeface="Times New Roman" panose="02020603050405020304" pitchFamily="18" charset="0"/>
                <a:cs typeface="Arial" panose="020B0604020202020204" pitchFamily="34" charset="0"/>
              </a:rPr>
              <a:t> </a:t>
            </a:r>
            <a:endParaRPr lang="en-US" sz="2800" kern="100" dirty="0">
              <a:effectLst/>
              <a:highlight>
                <a:srgbClr val="00FF00"/>
              </a:highlight>
              <a:latin typeface="Calibri" panose="020F0502020204030204" pitchFamily="34" charset="0"/>
              <a:ea typeface="Calibri" panose="020F0502020204030204" pitchFamily="34" charset="0"/>
              <a:cs typeface="Arial" panose="020B0604020202020204" pitchFamily="34" charset="0"/>
            </a:endParaRPr>
          </a:p>
          <a:p>
            <a:pPr marL="457200" indent="-457200">
              <a:buFont typeface="Arial" panose="020B0604020202020204" pitchFamily="34" charset="0"/>
              <a:buChar char="•"/>
            </a:pPr>
            <a:r>
              <a:rPr lang="en-US" sz="24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 history of hypersensitivity to TXA is an absolute contraindication.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457200" indent="-457200">
              <a:spcBef>
                <a:spcPts val="1200"/>
              </a:spcBef>
              <a:spcAft>
                <a:spcPts val="1200"/>
              </a:spcAft>
              <a:buFont typeface="Arial" panose="020B0604020202020204" pitchFamily="34" charset="0"/>
              <a:buChar char="•"/>
            </a:pPr>
            <a:r>
              <a:rPr lang="en-US" sz="24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In patients with a history of thromboembolic events, TXA can be safely administered.</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571500" indent="-571500">
              <a:spcBef>
                <a:spcPts val="1200"/>
              </a:spcBef>
              <a:spcAft>
                <a:spcPts val="1200"/>
              </a:spcAft>
              <a:buFont typeface="Arial" panose="020B0604020202020204" pitchFamily="34" charset="0"/>
              <a:buChar char="•"/>
            </a:pPr>
            <a:r>
              <a:rPr lang="en-US" sz="24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In patients with a history of seizure or visual disturbances we cannot recommend for or against the use of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571500" indent="-571500">
              <a:spcBef>
                <a:spcPts val="1200"/>
              </a:spcBef>
              <a:spcAft>
                <a:spcPts val="1200"/>
              </a:spcAft>
              <a:buFont typeface="Arial" panose="020B0604020202020204" pitchFamily="34" charset="0"/>
              <a:buChar char="•"/>
            </a:pPr>
            <a:r>
              <a:rPr lang="en-US" sz="24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In patients with renal dysfunction, TXA is not contraindicated but dose adjustment according to serum creatinine level should be considered</a:t>
            </a:r>
            <a:r>
              <a:rPr lang="en-US" sz="24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a:t>
            </a:r>
          </a:p>
          <a:p>
            <a:pPr>
              <a:spcBef>
                <a:spcPts val="1200"/>
              </a:spcBef>
              <a:spcAft>
                <a:spcPts val="1200"/>
              </a:spcAft>
            </a:pPr>
            <a:endParaRPr lang="en-US" sz="2000" kern="100" dirty="0">
              <a:effectLst/>
              <a:latin typeface="Calibri" panose="020F0502020204030204" pitchFamily="34" charset="0"/>
              <a:ea typeface="Calibri" panose="020F0502020204030204" pitchFamily="34" charset="0"/>
              <a:cs typeface="Arial" panose="020B0604020202020204" pitchFamily="34" charset="0"/>
            </a:endParaRPr>
          </a:p>
          <a:p>
            <a:pPr algn="ctr"/>
            <a:endParaRPr lang="tr-TR" sz="2800" u="none" strike="noStrike" dirty="0">
              <a:solidFill>
                <a:srgbClr val="000000"/>
              </a:solidFill>
              <a:effectLst/>
              <a:latin typeface="Times New Roman" panose="02020603050405020304" pitchFamily="18" charset="0"/>
              <a:ea typeface="Baskerville" panose="02020502070401020303" pitchFamily="18" charset="0"/>
              <a:cs typeface="Times New Roman" panose="02020603050405020304" pitchFamily="18" charset="0"/>
            </a:endParaRPr>
          </a:p>
          <a:p>
            <a:pPr algn="ctr"/>
            <a:endParaRPr lang="tr-TR" sz="2800" u="none" strike="noStrike" dirty="0">
              <a:solidFill>
                <a:srgbClr val="000000"/>
              </a:solidFill>
              <a:effectLst/>
              <a:latin typeface="Times New Roman" panose="02020603050405020304" pitchFamily="18" charset="0"/>
              <a:ea typeface="Baskerville" panose="02020502070401020303" pitchFamily="18" charset="0"/>
              <a:cs typeface="Times New Roman" panose="02020603050405020304" pitchFamily="18" charset="0"/>
            </a:endParaRPr>
          </a:p>
          <a:p>
            <a:pPr algn="ctr"/>
            <a:endParaRPr lang="tr-TR" dirty="0">
              <a:solidFill>
                <a:srgbClr val="000000"/>
              </a:solidFill>
              <a:latin typeface="Times New Roman" panose="02020603050405020304" pitchFamily="18" charset="0"/>
              <a:ea typeface="Baskerville" panose="02020502070401020303" pitchFamily="18" charset="0"/>
              <a:cs typeface="Times New Roman" panose="02020603050405020304" pitchFamily="18" charset="0"/>
            </a:endParaRPr>
          </a:p>
          <a:p>
            <a:pPr algn="ctr"/>
            <a:endParaRPr lang="tr-TR" sz="1800" u="none" strike="noStrike" dirty="0">
              <a:solidFill>
                <a:srgbClr val="000000"/>
              </a:solidFill>
              <a:effectLst/>
              <a:latin typeface="Times New Roman" panose="02020603050405020304" pitchFamily="18" charset="0"/>
              <a:ea typeface="Baskerville" panose="02020502070401020303" pitchFamily="18" charset="0"/>
              <a:cs typeface="Times New Roman" panose="02020603050405020304" pitchFamily="18" charset="0"/>
            </a:endParaRPr>
          </a:p>
          <a:p>
            <a:pPr algn="ctr"/>
            <a:endParaRPr lang="tr-TR" dirty="0">
              <a:solidFill>
                <a:srgbClr val="000000"/>
              </a:solidFill>
              <a:latin typeface="Times New Roman" panose="02020603050405020304" pitchFamily="18" charset="0"/>
              <a:ea typeface="Baskerville" panose="02020502070401020303" pitchFamily="18" charset="0"/>
              <a:cs typeface="Times New Roman" panose="02020603050405020304" pitchFamily="18" charset="0"/>
            </a:endParaRPr>
          </a:p>
          <a:p>
            <a:pPr algn="ctr"/>
            <a:endParaRPr lang="tr-TR" sz="1800" u="none" strike="noStrike" dirty="0">
              <a:solidFill>
                <a:srgbClr val="000000"/>
              </a:solidFill>
              <a:effectLst/>
              <a:latin typeface="Times New Roman" panose="02020603050405020304" pitchFamily="18" charset="0"/>
              <a:ea typeface="Baskerville" panose="02020502070401020303" pitchFamily="18" charset="0"/>
              <a:cs typeface="Times New Roman" panose="02020603050405020304" pitchFamily="18" charset="0"/>
            </a:endParaRPr>
          </a:p>
          <a:p>
            <a:pPr algn="ctr"/>
            <a:endParaRPr lang="tr-TR" dirty="0">
              <a:solidFill>
                <a:srgbClr val="000000"/>
              </a:solidFill>
              <a:latin typeface="Times New Roman" panose="02020603050405020304" pitchFamily="18" charset="0"/>
              <a:ea typeface="Baskerville" panose="02020502070401020303" pitchFamily="18" charset="0"/>
              <a:cs typeface="Times New Roman" panose="02020603050405020304" pitchFamily="18" charset="0"/>
            </a:endParaRPr>
          </a:p>
          <a:p>
            <a:pPr algn="ctr"/>
            <a:endParaRPr lang="tr-TR" sz="1800" u="none" strike="noStrike" dirty="0">
              <a:solidFill>
                <a:srgbClr val="000000"/>
              </a:solidFill>
              <a:effectLst/>
              <a:latin typeface="Times New Roman" panose="02020603050405020304" pitchFamily="18" charset="0"/>
              <a:ea typeface="Baskerville" panose="02020502070401020303" pitchFamily="18" charset="0"/>
              <a:cs typeface="Times New Roman" panose="02020603050405020304" pitchFamily="18" charset="0"/>
            </a:endParaRPr>
          </a:p>
          <a:p>
            <a:pPr algn="ctr"/>
            <a:endParaRPr lang="tr-TR" dirty="0">
              <a:solidFill>
                <a:srgbClr val="000000"/>
              </a:solidFill>
              <a:latin typeface="Times New Roman" panose="02020603050405020304" pitchFamily="18" charset="0"/>
              <a:ea typeface="Baskerville" panose="02020502070401020303" pitchFamily="18" charset="0"/>
              <a:cs typeface="Times New Roman" panose="02020603050405020304" pitchFamily="18" charset="0"/>
            </a:endParaRPr>
          </a:p>
          <a:p>
            <a:pPr algn="ctr"/>
            <a:endParaRPr lang="en-US" sz="1800" u="none" strike="noStrike" dirty="0">
              <a:solidFill>
                <a:srgbClr val="000000"/>
              </a:solidFill>
              <a:effectLst/>
              <a:latin typeface="Times New Roman" panose="02020603050405020304" pitchFamily="18" charset="0"/>
              <a:ea typeface="Baskerville" panose="02020502070401020303" pitchFamily="18" charset="0"/>
              <a:cs typeface="Times New Roman" panose="02020603050405020304" pitchFamily="18" charset="0"/>
            </a:endParaRPr>
          </a:p>
        </p:txBody>
      </p:sp>
    </p:spTree>
    <p:extLst>
      <p:ext uri="{BB962C8B-B14F-4D97-AF65-F5344CB8AC3E}">
        <p14:creationId xmlns:p14="http://schemas.microsoft.com/office/powerpoint/2010/main" val="538011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E7CBBE5-A04F-0DF9-70BD-0941C5ED776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796" r="8772"/>
          <a:stretch/>
        </p:blipFill>
        <p:spPr>
          <a:xfrm>
            <a:off x="3883763" y="1789962"/>
            <a:ext cx="1638607" cy="1838903"/>
          </a:xfrm>
        </p:spPr>
      </p:pic>
      <p:pic>
        <p:nvPicPr>
          <p:cNvPr id="3" name="Picture 2">
            <a:extLst>
              <a:ext uri="{FF2B5EF4-FFF2-40B4-BE49-F238E27FC236}">
                <a16:creationId xmlns:a16="http://schemas.microsoft.com/office/drawing/2014/main" id="{98E9DEE6-1665-927A-2622-A1A9DE4F5E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9234"/>
          <a:stretch/>
        </p:blipFill>
        <p:spPr bwMode="auto">
          <a:xfrm>
            <a:off x="8573499" y="1817762"/>
            <a:ext cx="1734289" cy="1838902"/>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65CF7B0C-E39A-983B-9E5E-14D2DDA2E84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971" r="7075"/>
          <a:stretch/>
        </p:blipFill>
        <p:spPr bwMode="auto">
          <a:xfrm>
            <a:off x="10154976" y="4084068"/>
            <a:ext cx="1669176" cy="1838902"/>
          </a:xfrm>
          <a:prstGeom prst="rect">
            <a:avLst/>
          </a:prstGeom>
          <a:noFill/>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4C7DCD4E-9B6B-C244-143A-48AE67E81FC2}"/>
              </a:ext>
            </a:extLst>
          </p:cNvPr>
          <p:cNvSpPr txBox="1"/>
          <p:nvPr/>
        </p:nvSpPr>
        <p:spPr>
          <a:xfrm>
            <a:off x="8763776" y="3436614"/>
            <a:ext cx="1476686" cy="253916"/>
          </a:xfrm>
          <a:prstGeom prst="rect">
            <a:avLst/>
          </a:prstGeom>
          <a:noFill/>
        </p:spPr>
        <p:txBody>
          <a:bodyPr wrap="none" rtlCol="0">
            <a:spAutoFit/>
          </a:bodyPr>
          <a:lstStyle/>
          <a:p>
            <a:r>
              <a:rPr lang="en-US" sz="1050" b="1" dirty="0" err="1">
                <a:effectLst/>
                <a:highlight>
                  <a:srgbClr val="FFFF00"/>
                </a:highlight>
                <a:latin typeface="Calibri" panose="020F0502020204030204" pitchFamily="34" charset="0"/>
                <a:ea typeface="Calibri" panose="020F0502020204030204" pitchFamily="34" charset="0"/>
                <a:cs typeface="Arial" panose="020B0604020202020204" pitchFamily="34" charset="0"/>
              </a:rPr>
              <a:t>Serban</a:t>
            </a:r>
            <a:r>
              <a:rPr lang="en-US" sz="105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 </a:t>
            </a:r>
            <a:r>
              <a:rPr lang="en-US" sz="1050" b="1" dirty="0" err="1">
                <a:effectLst/>
                <a:highlight>
                  <a:srgbClr val="FFFF00"/>
                </a:highlight>
                <a:latin typeface="Calibri" panose="020F0502020204030204" pitchFamily="34" charset="0"/>
                <a:ea typeface="Calibri" panose="020F0502020204030204" pitchFamily="34" charset="0"/>
                <a:cs typeface="Arial" panose="020B0604020202020204" pitchFamily="34" charset="0"/>
              </a:rPr>
              <a:t>Dragosloveanu</a:t>
            </a:r>
            <a:endParaRPr lang="en-US" sz="1050" dirty="0">
              <a:highlight>
                <a:srgbClr val="FFFF00"/>
              </a:highlight>
            </a:endParaRPr>
          </a:p>
        </p:txBody>
      </p:sp>
      <p:sp>
        <p:nvSpPr>
          <p:cNvPr id="7" name="TextBox 6">
            <a:extLst>
              <a:ext uri="{FF2B5EF4-FFF2-40B4-BE49-F238E27FC236}">
                <a16:creationId xmlns:a16="http://schemas.microsoft.com/office/drawing/2014/main" id="{E90ADAFC-5C92-ECE0-D01C-2B62CB09BA9E}"/>
              </a:ext>
            </a:extLst>
          </p:cNvPr>
          <p:cNvSpPr txBox="1"/>
          <p:nvPr/>
        </p:nvSpPr>
        <p:spPr>
          <a:xfrm>
            <a:off x="10432431" y="5703558"/>
            <a:ext cx="1186543" cy="261610"/>
          </a:xfrm>
          <a:prstGeom prst="rect">
            <a:avLst/>
          </a:prstGeom>
          <a:noFill/>
        </p:spPr>
        <p:txBody>
          <a:bodyPr wrap="none" rtlCol="0">
            <a:spAutoFit/>
          </a:bodyPr>
          <a:lstStyle/>
          <a:p>
            <a:r>
              <a:rPr lang="en-US" sz="1100" b="1" dirty="0">
                <a:effectLst/>
                <a:highlight>
                  <a:srgbClr val="FFFF00"/>
                </a:highlight>
                <a:latin typeface="Calibri" panose="020F0502020204030204" pitchFamily="34" charset="0"/>
                <a:ea typeface="Calibri" panose="020F0502020204030204" pitchFamily="34" charset="0"/>
                <a:cs typeface="Arial" panose="020B0604020202020204" pitchFamily="34" charset="0"/>
              </a:rPr>
              <a:t>Cristian Scheau </a:t>
            </a:r>
            <a:r>
              <a:rPr lang="en-US" sz="1100" dirty="0">
                <a:effectLst/>
                <a:highlight>
                  <a:srgbClr val="FFFF00"/>
                </a:highlight>
              </a:rPr>
              <a:t> </a:t>
            </a:r>
            <a:endParaRPr lang="en-US" sz="1100" dirty="0">
              <a:highlight>
                <a:srgbClr val="FFFF00"/>
              </a:highlight>
            </a:endParaRPr>
          </a:p>
        </p:txBody>
      </p:sp>
      <p:pic>
        <p:nvPicPr>
          <p:cNvPr id="9" name="Picture 8">
            <a:extLst>
              <a:ext uri="{FF2B5EF4-FFF2-40B4-BE49-F238E27FC236}">
                <a16:creationId xmlns:a16="http://schemas.microsoft.com/office/drawing/2014/main" id="{9CB4D2E4-E69A-C1F8-F67E-E2146BE1DA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8285" y="1785001"/>
            <a:ext cx="1225333" cy="1838000"/>
          </a:xfrm>
          <a:prstGeom prst="rect">
            <a:avLst/>
          </a:prstGeom>
        </p:spPr>
      </p:pic>
      <p:sp>
        <p:nvSpPr>
          <p:cNvPr id="10" name="TextBox 9">
            <a:extLst>
              <a:ext uri="{FF2B5EF4-FFF2-40B4-BE49-F238E27FC236}">
                <a16:creationId xmlns:a16="http://schemas.microsoft.com/office/drawing/2014/main" id="{9AB5A5F4-1446-FFCC-55C0-441D6184D693}"/>
              </a:ext>
            </a:extLst>
          </p:cNvPr>
          <p:cNvSpPr txBox="1"/>
          <p:nvPr/>
        </p:nvSpPr>
        <p:spPr>
          <a:xfrm>
            <a:off x="5686610" y="3411987"/>
            <a:ext cx="1286347" cy="261610"/>
          </a:xfrm>
          <a:prstGeom prst="rect">
            <a:avLst/>
          </a:prstGeom>
          <a:noFill/>
        </p:spPr>
        <p:txBody>
          <a:bodyPr wrap="square" rtlCol="0">
            <a:spAutoFit/>
          </a:bodyPr>
          <a:lstStyle/>
          <a:p>
            <a:r>
              <a:rPr lang="en-US" sz="1100" dirty="0">
                <a:highlight>
                  <a:srgbClr val="FFFF00"/>
                </a:highlight>
              </a:rPr>
              <a:t>Matthew J Dietz</a:t>
            </a:r>
          </a:p>
        </p:txBody>
      </p:sp>
      <p:pic>
        <p:nvPicPr>
          <p:cNvPr id="11" name="Picture 10">
            <a:extLst>
              <a:ext uri="{FF2B5EF4-FFF2-40B4-BE49-F238E27FC236}">
                <a16:creationId xmlns:a16="http://schemas.microsoft.com/office/drawing/2014/main" id="{E5934C23-EA23-82CD-3A05-421E4D93422F}"/>
              </a:ext>
            </a:extLst>
          </p:cNvPr>
          <p:cNvPicPr>
            <a:picLocks noChangeAspect="1"/>
          </p:cNvPicPr>
          <p:nvPr/>
        </p:nvPicPr>
        <p:blipFill rotWithShape="1">
          <a:blip r:embed="rId6">
            <a:extLst>
              <a:ext uri="{28A0092B-C50C-407E-A947-70E740481C1C}">
                <a14:useLocalDpi xmlns:a14="http://schemas.microsoft.com/office/drawing/2010/main" val="0"/>
              </a:ext>
            </a:extLst>
          </a:blip>
          <a:srcRect l="5973" t="3637" r="4830" b="17980"/>
          <a:stretch/>
        </p:blipFill>
        <p:spPr>
          <a:xfrm>
            <a:off x="8161585" y="4067135"/>
            <a:ext cx="1477980" cy="1838000"/>
          </a:xfrm>
          <a:prstGeom prst="rect">
            <a:avLst/>
          </a:prstGeom>
        </p:spPr>
      </p:pic>
      <p:sp>
        <p:nvSpPr>
          <p:cNvPr id="12" name="TextBox 11">
            <a:extLst>
              <a:ext uri="{FF2B5EF4-FFF2-40B4-BE49-F238E27FC236}">
                <a16:creationId xmlns:a16="http://schemas.microsoft.com/office/drawing/2014/main" id="{38BCA0A1-C27F-DBFF-AE12-2B25C42D5C02}"/>
              </a:ext>
            </a:extLst>
          </p:cNvPr>
          <p:cNvSpPr txBox="1"/>
          <p:nvPr/>
        </p:nvSpPr>
        <p:spPr>
          <a:xfrm>
            <a:off x="8415583" y="5703558"/>
            <a:ext cx="1423338" cy="261610"/>
          </a:xfrm>
          <a:prstGeom prst="rect">
            <a:avLst/>
          </a:prstGeom>
          <a:noFill/>
        </p:spPr>
        <p:txBody>
          <a:bodyPr wrap="square" rtlCol="0">
            <a:spAutoFit/>
          </a:bodyPr>
          <a:lstStyle/>
          <a:p>
            <a:r>
              <a:rPr lang="en-US" sz="1100" dirty="0">
                <a:highlight>
                  <a:srgbClr val="FFFF00"/>
                </a:highlight>
              </a:rPr>
              <a:t>Baran Demir</a:t>
            </a:r>
          </a:p>
        </p:txBody>
      </p:sp>
      <p:pic>
        <p:nvPicPr>
          <p:cNvPr id="14" name="Picture 13">
            <a:extLst>
              <a:ext uri="{FF2B5EF4-FFF2-40B4-BE49-F238E27FC236}">
                <a16:creationId xmlns:a16="http://schemas.microsoft.com/office/drawing/2014/main" id="{D75882EA-E7D0-F397-7AFB-9ACEDF4ADEA1}"/>
              </a:ext>
            </a:extLst>
          </p:cNvPr>
          <p:cNvPicPr>
            <a:picLocks noChangeAspect="1"/>
          </p:cNvPicPr>
          <p:nvPr/>
        </p:nvPicPr>
        <p:blipFill rotWithShape="1">
          <a:blip r:embed="rId7">
            <a:extLst>
              <a:ext uri="{28A0092B-C50C-407E-A947-70E740481C1C}">
                <a14:useLocalDpi xmlns:a14="http://schemas.microsoft.com/office/drawing/2010/main" val="0"/>
              </a:ext>
            </a:extLst>
          </a:blip>
          <a:srcRect l="5265" t="7653" r="5584" b="7901"/>
          <a:stretch/>
        </p:blipFill>
        <p:spPr>
          <a:xfrm>
            <a:off x="4089607" y="4053046"/>
            <a:ext cx="1459455" cy="1789011"/>
          </a:xfrm>
          <a:prstGeom prst="rect">
            <a:avLst/>
          </a:prstGeom>
        </p:spPr>
      </p:pic>
      <p:sp>
        <p:nvSpPr>
          <p:cNvPr id="15" name="TextBox 14">
            <a:extLst>
              <a:ext uri="{FF2B5EF4-FFF2-40B4-BE49-F238E27FC236}">
                <a16:creationId xmlns:a16="http://schemas.microsoft.com/office/drawing/2014/main" id="{69156545-ACA0-5069-4829-CEAC07B9CD53}"/>
              </a:ext>
            </a:extLst>
          </p:cNvPr>
          <p:cNvSpPr txBox="1"/>
          <p:nvPr/>
        </p:nvSpPr>
        <p:spPr>
          <a:xfrm>
            <a:off x="4298531" y="5581992"/>
            <a:ext cx="1059906" cy="276999"/>
          </a:xfrm>
          <a:prstGeom prst="rect">
            <a:avLst/>
          </a:prstGeom>
          <a:noFill/>
        </p:spPr>
        <p:txBody>
          <a:bodyPr wrap="none" rtlCol="0">
            <a:spAutoFit/>
          </a:bodyPr>
          <a:lstStyle/>
          <a:p>
            <a:r>
              <a:rPr lang="en-US" sz="1100" dirty="0">
                <a:highlight>
                  <a:srgbClr val="FFFF00"/>
                </a:highlight>
              </a:rPr>
              <a:t>Hikmet</a:t>
            </a:r>
            <a:r>
              <a:rPr lang="en-US" sz="1200" dirty="0">
                <a:highlight>
                  <a:srgbClr val="FFFF00"/>
                </a:highlight>
              </a:rPr>
              <a:t> Cetin</a:t>
            </a:r>
          </a:p>
        </p:txBody>
      </p:sp>
      <p:pic>
        <p:nvPicPr>
          <p:cNvPr id="13" name="Picture 12">
            <a:extLst>
              <a:ext uri="{FF2B5EF4-FFF2-40B4-BE49-F238E27FC236}">
                <a16:creationId xmlns:a16="http://schemas.microsoft.com/office/drawing/2014/main" id="{DE40BE8E-9EDB-19E0-C3A5-9E4F46A6502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89096" y="4003566"/>
            <a:ext cx="1335546" cy="1789010"/>
          </a:xfrm>
          <a:prstGeom prst="rect">
            <a:avLst/>
          </a:prstGeom>
        </p:spPr>
      </p:pic>
      <p:pic>
        <p:nvPicPr>
          <p:cNvPr id="17" name="Picture 16">
            <a:extLst>
              <a:ext uri="{FF2B5EF4-FFF2-40B4-BE49-F238E27FC236}">
                <a16:creationId xmlns:a16="http://schemas.microsoft.com/office/drawing/2014/main" id="{A6009FCB-6471-C50A-2A23-E7C3CD6EE37A}"/>
              </a:ext>
            </a:extLst>
          </p:cNvPr>
          <p:cNvPicPr>
            <a:picLocks noChangeAspect="1"/>
          </p:cNvPicPr>
          <p:nvPr/>
        </p:nvPicPr>
        <p:blipFill rotWithShape="1">
          <a:blip r:embed="rId9">
            <a:extLst>
              <a:ext uri="{28A0092B-C50C-407E-A947-70E740481C1C}">
                <a14:useLocalDpi xmlns:a14="http://schemas.microsoft.com/office/drawing/2010/main" val="0"/>
              </a:ext>
            </a:extLst>
          </a:blip>
          <a:srcRect l="7494" r="7944"/>
          <a:stretch/>
        </p:blipFill>
        <p:spPr>
          <a:xfrm>
            <a:off x="2136698" y="1758970"/>
            <a:ext cx="1598254" cy="1890062"/>
          </a:xfrm>
          <a:prstGeom prst="rect">
            <a:avLst/>
          </a:prstGeom>
        </p:spPr>
      </p:pic>
      <p:sp>
        <p:nvSpPr>
          <p:cNvPr id="18" name="TextBox 17">
            <a:extLst>
              <a:ext uri="{FF2B5EF4-FFF2-40B4-BE49-F238E27FC236}">
                <a16:creationId xmlns:a16="http://schemas.microsoft.com/office/drawing/2014/main" id="{3EA702F8-18FE-A4F3-8A0C-2085FD0FB359}"/>
              </a:ext>
            </a:extLst>
          </p:cNvPr>
          <p:cNvSpPr txBox="1"/>
          <p:nvPr/>
        </p:nvSpPr>
        <p:spPr>
          <a:xfrm>
            <a:off x="2333290" y="3405899"/>
            <a:ext cx="1191352" cy="276999"/>
          </a:xfrm>
          <a:prstGeom prst="rect">
            <a:avLst/>
          </a:prstGeom>
          <a:noFill/>
        </p:spPr>
        <p:txBody>
          <a:bodyPr wrap="none" rtlCol="0">
            <a:spAutoFit/>
          </a:bodyPr>
          <a:lstStyle/>
          <a:p>
            <a:r>
              <a:rPr lang="en-US" sz="1200" dirty="0">
                <a:highlight>
                  <a:srgbClr val="FFFF00"/>
                </a:highlight>
              </a:rPr>
              <a:t>Antony Palmer</a:t>
            </a:r>
          </a:p>
        </p:txBody>
      </p:sp>
      <p:sp>
        <p:nvSpPr>
          <p:cNvPr id="19" name="TextBox 18">
            <a:extLst>
              <a:ext uri="{FF2B5EF4-FFF2-40B4-BE49-F238E27FC236}">
                <a16:creationId xmlns:a16="http://schemas.microsoft.com/office/drawing/2014/main" id="{AD016A96-7630-DE03-1F58-F0F4866909B2}"/>
              </a:ext>
            </a:extLst>
          </p:cNvPr>
          <p:cNvSpPr txBox="1"/>
          <p:nvPr/>
        </p:nvSpPr>
        <p:spPr>
          <a:xfrm>
            <a:off x="2097931" y="5561744"/>
            <a:ext cx="1441420" cy="230832"/>
          </a:xfrm>
          <a:prstGeom prst="rect">
            <a:avLst/>
          </a:prstGeom>
          <a:noFill/>
        </p:spPr>
        <p:txBody>
          <a:bodyPr wrap="none" rtlCol="0">
            <a:spAutoFit/>
          </a:bodyPr>
          <a:lstStyle/>
          <a:p>
            <a:r>
              <a:rPr lang="en-US" sz="900" dirty="0" err="1">
                <a:highlight>
                  <a:srgbClr val="FFFF00"/>
                </a:highlight>
              </a:rPr>
              <a:t>Arezoo</a:t>
            </a:r>
            <a:r>
              <a:rPr lang="en-US" sz="900" dirty="0">
                <a:highlight>
                  <a:srgbClr val="FFFF00"/>
                </a:highlight>
              </a:rPr>
              <a:t> </a:t>
            </a:r>
            <a:r>
              <a:rPr lang="en-US" sz="900" dirty="0" err="1">
                <a:highlight>
                  <a:srgbClr val="FFFF00"/>
                </a:highlight>
              </a:rPr>
              <a:t>Ghamgosar</a:t>
            </a:r>
            <a:r>
              <a:rPr lang="en-US" sz="900" dirty="0">
                <a:highlight>
                  <a:srgbClr val="FFFF00"/>
                </a:highlight>
              </a:rPr>
              <a:t> PhD</a:t>
            </a:r>
          </a:p>
        </p:txBody>
      </p:sp>
      <p:pic>
        <p:nvPicPr>
          <p:cNvPr id="21" name="Picture 20">
            <a:extLst>
              <a:ext uri="{FF2B5EF4-FFF2-40B4-BE49-F238E27FC236}">
                <a16:creationId xmlns:a16="http://schemas.microsoft.com/office/drawing/2014/main" id="{336E590E-D0C5-CC9C-EABB-C84AA9C34ACC}"/>
              </a:ext>
            </a:extLst>
          </p:cNvPr>
          <p:cNvPicPr>
            <a:picLocks noChangeAspect="1"/>
          </p:cNvPicPr>
          <p:nvPr/>
        </p:nvPicPr>
        <p:blipFill rotWithShape="1">
          <a:blip r:embed="rId10">
            <a:extLst>
              <a:ext uri="{28A0092B-C50C-407E-A947-70E740481C1C}">
                <a14:useLocalDpi xmlns:a14="http://schemas.microsoft.com/office/drawing/2010/main" val="0"/>
              </a:ext>
            </a:extLst>
          </a:blip>
          <a:srcRect l="4973" r="10515"/>
          <a:stretch/>
        </p:blipFill>
        <p:spPr>
          <a:xfrm>
            <a:off x="7028918" y="1804573"/>
            <a:ext cx="1509439" cy="1829518"/>
          </a:xfrm>
          <a:prstGeom prst="rect">
            <a:avLst/>
          </a:prstGeom>
        </p:spPr>
      </p:pic>
      <p:sp>
        <p:nvSpPr>
          <p:cNvPr id="22" name="TextBox 21">
            <a:extLst>
              <a:ext uri="{FF2B5EF4-FFF2-40B4-BE49-F238E27FC236}">
                <a16:creationId xmlns:a16="http://schemas.microsoft.com/office/drawing/2014/main" id="{831DC648-C22A-109C-C695-FE19CF954D3E}"/>
              </a:ext>
            </a:extLst>
          </p:cNvPr>
          <p:cNvSpPr txBox="1"/>
          <p:nvPr/>
        </p:nvSpPr>
        <p:spPr>
          <a:xfrm>
            <a:off x="7258189" y="3453485"/>
            <a:ext cx="1032655" cy="261610"/>
          </a:xfrm>
          <a:prstGeom prst="rect">
            <a:avLst/>
          </a:prstGeom>
          <a:noFill/>
        </p:spPr>
        <p:txBody>
          <a:bodyPr wrap="none" rtlCol="0">
            <a:spAutoFit/>
          </a:bodyPr>
          <a:lstStyle/>
          <a:p>
            <a:r>
              <a:rPr lang="en-US" sz="1100" dirty="0">
                <a:highlight>
                  <a:srgbClr val="FFFF00"/>
                </a:highlight>
              </a:rPr>
              <a:t>Alvaro </a:t>
            </a:r>
            <a:r>
              <a:rPr lang="en-US" sz="1100" dirty="0" err="1">
                <a:highlight>
                  <a:srgbClr val="FFFF00"/>
                </a:highlight>
              </a:rPr>
              <a:t>Aunon</a:t>
            </a:r>
            <a:endParaRPr lang="en-US" sz="1100" dirty="0">
              <a:highlight>
                <a:srgbClr val="FFFF00"/>
              </a:highlight>
            </a:endParaRPr>
          </a:p>
        </p:txBody>
      </p:sp>
      <p:pic>
        <p:nvPicPr>
          <p:cNvPr id="23" name="Picture 22">
            <a:extLst>
              <a:ext uri="{FF2B5EF4-FFF2-40B4-BE49-F238E27FC236}">
                <a16:creationId xmlns:a16="http://schemas.microsoft.com/office/drawing/2014/main" id="{CDC86D8E-5F0A-64F3-2B2B-AC3DAB7B951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2649" y="2477679"/>
            <a:ext cx="1632133" cy="2153743"/>
          </a:xfrm>
          <a:prstGeom prst="rect">
            <a:avLst/>
          </a:prstGeom>
        </p:spPr>
      </p:pic>
      <p:sp>
        <p:nvSpPr>
          <p:cNvPr id="8" name="TextBox 7">
            <a:extLst>
              <a:ext uri="{FF2B5EF4-FFF2-40B4-BE49-F238E27FC236}">
                <a16:creationId xmlns:a16="http://schemas.microsoft.com/office/drawing/2014/main" id="{9D71B9D1-5492-D0AB-5B84-0C98E9E060AF}"/>
              </a:ext>
            </a:extLst>
          </p:cNvPr>
          <p:cNvSpPr txBox="1"/>
          <p:nvPr/>
        </p:nvSpPr>
        <p:spPr>
          <a:xfrm>
            <a:off x="4083299" y="3404292"/>
            <a:ext cx="1157240" cy="276999"/>
          </a:xfrm>
          <a:prstGeom prst="rect">
            <a:avLst/>
          </a:prstGeom>
          <a:noFill/>
        </p:spPr>
        <p:txBody>
          <a:bodyPr wrap="none" rtlCol="0">
            <a:spAutoFit/>
          </a:bodyPr>
          <a:lstStyle/>
          <a:p>
            <a:r>
              <a:rPr lang="en-US" sz="1200" dirty="0">
                <a:highlight>
                  <a:srgbClr val="FFFF00"/>
                </a:highlight>
              </a:rPr>
              <a:t>Ibrahim </a:t>
            </a:r>
            <a:r>
              <a:rPr lang="en-US" sz="1200" dirty="0" err="1">
                <a:highlight>
                  <a:srgbClr val="FFFF00"/>
                </a:highlight>
              </a:rPr>
              <a:t>Azboy</a:t>
            </a:r>
            <a:endParaRPr lang="en-US" sz="1200" dirty="0">
              <a:highlight>
                <a:srgbClr val="FFFF00"/>
              </a:highlight>
            </a:endParaRPr>
          </a:p>
        </p:txBody>
      </p:sp>
      <p:sp>
        <p:nvSpPr>
          <p:cNvPr id="16" name="TextBox 15">
            <a:extLst>
              <a:ext uri="{FF2B5EF4-FFF2-40B4-BE49-F238E27FC236}">
                <a16:creationId xmlns:a16="http://schemas.microsoft.com/office/drawing/2014/main" id="{D17BFDCF-E874-8D0F-4D79-0EDF5CE5ADEF}"/>
              </a:ext>
            </a:extLst>
          </p:cNvPr>
          <p:cNvSpPr txBox="1"/>
          <p:nvPr/>
        </p:nvSpPr>
        <p:spPr>
          <a:xfrm>
            <a:off x="425723" y="4396912"/>
            <a:ext cx="1231427" cy="276999"/>
          </a:xfrm>
          <a:prstGeom prst="rect">
            <a:avLst/>
          </a:prstGeom>
          <a:noFill/>
        </p:spPr>
        <p:txBody>
          <a:bodyPr wrap="none" rtlCol="0">
            <a:spAutoFit/>
          </a:bodyPr>
          <a:lstStyle/>
          <a:p>
            <a:r>
              <a:rPr lang="en-US" sz="1200" dirty="0">
                <a:highlight>
                  <a:srgbClr val="FFFF00"/>
                </a:highlight>
              </a:rPr>
              <a:t>Ali Enayatollahi</a:t>
            </a:r>
          </a:p>
        </p:txBody>
      </p:sp>
      <p:pic>
        <p:nvPicPr>
          <p:cNvPr id="24" name="Picture 23">
            <a:extLst>
              <a:ext uri="{FF2B5EF4-FFF2-40B4-BE49-F238E27FC236}">
                <a16:creationId xmlns:a16="http://schemas.microsoft.com/office/drawing/2014/main" id="{3E6F9E38-3F8D-D843-84E1-48AE1ED77B4C}"/>
              </a:ext>
            </a:extLst>
          </p:cNvPr>
          <p:cNvPicPr>
            <a:picLocks noChangeAspect="1"/>
          </p:cNvPicPr>
          <p:nvPr/>
        </p:nvPicPr>
        <p:blipFill rotWithShape="1">
          <a:blip r:embed="rId12">
            <a:extLst>
              <a:ext uri="{28A0092B-C50C-407E-A947-70E740481C1C}">
                <a14:useLocalDpi xmlns:a14="http://schemas.microsoft.com/office/drawing/2010/main" val="0"/>
              </a:ext>
            </a:extLst>
          </a:blip>
          <a:srcRect l="11048" r="12813"/>
          <a:stretch/>
        </p:blipFill>
        <p:spPr>
          <a:xfrm>
            <a:off x="10466467" y="1860468"/>
            <a:ext cx="1417066" cy="1838902"/>
          </a:xfrm>
          <a:prstGeom prst="rect">
            <a:avLst/>
          </a:prstGeom>
        </p:spPr>
      </p:pic>
      <p:pic>
        <p:nvPicPr>
          <p:cNvPr id="26" name="Picture 25">
            <a:extLst>
              <a:ext uri="{FF2B5EF4-FFF2-40B4-BE49-F238E27FC236}">
                <a16:creationId xmlns:a16="http://schemas.microsoft.com/office/drawing/2014/main" id="{A5C2C863-CD6E-8571-26A2-010C7FBF5D93}"/>
              </a:ext>
            </a:extLst>
          </p:cNvPr>
          <p:cNvPicPr>
            <a:picLocks noChangeAspect="1"/>
          </p:cNvPicPr>
          <p:nvPr/>
        </p:nvPicPr>
        <p:blipFill rotWithShape="1">
          <a:blip r:embed="rId13">
            <a:extLst>
              <a:ext uri="{28A0092B-C50C-407E-A947-70E740481C1C}">
                <a14:useLocalDpi xmlns:a14="http://schemas.microsoft.com/office/drawing/2010/main" val="0"/>
              </a:ext>
            </a:extLst>
          </a:blip>
          <a:srcRect t="6007" b="5866"/>
          <a:stretch/>
        </p:blipFill>
        <p:spPr>
          <a:xfrm>
            <a:off x="6146095" y="4068527"/>
            <a:ext cx="1421640" cy="1789805"/>
          </a:xfrm>
          <a:prstGeom prst="rect">
            <a:avLst/>
          </a:prstGeom>
        </p:spPr>
      </p:pic>
      <p:sp>
        <p:nvSpPr>
          <p:cNvPr id="27" name="TextBox 26">
            <a:extLst>
              <a:ext uri="{FF2B5EF4-FFF2-40B4-BE49-F238E27FC236}">
                <a16:creationId xmlns:a16="http://schemas.microsoft.com/office/drawing/2014/main" id="{02A0A26A-614E-04FB-B86D-531C5224BE6E}"/>
              </a:ext>
            </a:extLst>
          </p:cNvPr>
          <p:cNvSpPr txBox="1"/>
          <p:nvPr/>
        </p:nvSpPr>
        <p:spPr>
          <a:xfrm>
            <a:off x="10624785" y="3453804"/>
            <a:ext cx="1199367" cy="253916"/>
          </a:xfrm>
          <a:prstGeom prst="rect">
            <a:avLst/>
          </a:prstGeom>
          <a:noFill/>
        </p:spPr>
        <p:txBody>
          <a:bodyPr wrap="none" rtlCol="0">
            <a:spAutoFit/>
          </a:bodyPr>
          <a:lstStyle/>
          <a:p>
            <a:r>
              <a:rPr lang="en-US" sz="1050" dirty="0" err="1">
                <a:highlight>
                  <a:srgbClr val="FFFF00"/>
                </a:highlight>
              </a:rPr>
              <a:t>Ahmadali</a:t>
            </a:r>
            <a:r>
              <a:rPr lang="en-US" sz="1050" dirty="0">
                <a:highlight>
                  <a:srgbClr val="FFFF00"/>
                </a:highlight>
              </a:rPr>
              <a:t> </a:t>
            </a:r>
            <a:r>
              <a:rPr lang="en-US" sz="1050" dirty="0" err="1">
                <a:highlight>
                  <a:srgbClr val="FFFF00"/>
                </a:highlight>
              </a:rPr>
              <a:t>Ehsani</a:t>
            </a:r>
            <a:endParaRPr lang="en-US" sz="1050" dirty="0">
              <a:highlight>
                <a:srgbClr val="FFFF00"/>
              </a:highlight>
            </a:endParaRPr>
          </a:p>
        </p:txBody>
      </p:sp>
      <p:sp>
        <p:nvSpPr>
          <p:cNvPr id="29" name="TextBox 28">
            <a:extLst>
              <a:ext uri="{FF2B5EF4-FFF2-40B4-BE49-F238E27FC236}">
                <a16:creationId xmlns:a16="http://schemas.microsoft.com/office/drawing/2014/main" id="{043D9794-0F61-C875-7B03-2827550FAFB3}"/>
              </a:ext>
            </a:extLst>
          </p:cNvPr>
          <p:cNvSpPr txBox="1"/>
          <p:nvPr/>
        </p:nvSpPr>
        <p:spPr>
          <a:xfrm>
            <a:off x="6286909" y="5641365"/>
            <a:ext cx="1196161" cy="261610"/>
          </a:xfrm>
          <a:prstGeom prst="rect">
            <a:avLst/>
          </a:prstGeom>
          <a:noFill/>
        </p:spPr>
        <p:txBody>
          <a:bodyPr wrap="none" rtlCol="0">
            <a:spAutoFit/>
          </a:bodyPr>
          <a:lstStyle/>
          <a:p>
            <a:r>
              <a:rPr lang="en-US" sz="1100" dirty="0" err="1">
                <a:highlight>
                  <a:srgbClr val="FFFF00"/>
                </a:highlight>
              </a:rPr>
              <a:t>Ramin</a:t>
            </a:r>
            <a:r>
              <a:rPr lang="en-US" sz="1100" dirty="0">
                <a:highlight>
                  <a:srgbClr val="FFFF00"/>
                </a:highlight>
              </a:rPr>
              <a:t> Heshmat</a:t>
            </a:r>
          </a:p>
        </p:txBody>
      </p:sp>
    </p:spTree>
    <p:extLst>
      <p:ext uri="{BB962C8B-B14F-4D97-AF65-F5344CB8AC3E}">
        <p14:creationId xmlns:p14="http://schemas.microsoft.com/office/powerpoint/2010/main" val="1315918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16E5B-B8AD-B968-5139-833506C330FA}"/>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2A2FF30C-79B5-B9E0-1259-881A6FB1275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69586" y="1419224"/>
            <a:ext cx="9052828" cy="5248485"/>
          </a:xfrm>
        </p:spPr>
      </p:pic>
      <p:sp>
        <p:nvSpPr>
          <p:cNvPr id="10" name="TextBox 9">
            <a:extLst>
              <a:ext uri="{FF2B5EF4-FFF2-40B4-BE49-F238E27FC236}">
                <a16:creationId xmlns:a16="http://schemas.microsoft.com/office/drawing/2014/main" id="{2308411E-E3E0-A423-C543-9740F6ACC6B9}"/>
              </a:ext>
            </a:extLst>
          </p:cNvPr>
          <p:cNvSpPr txBox="1"/>
          <p:nvPr/>
        </p:nvSpPr>
        <p:spPr>
          <a:xfrm>
            <a:off x="10052979" y="6031442"/>
            <a:ext cx="2223686" cy="261610"/>
          </a:xfrm>
          <a:prstGeom prst="rect">
            <a:avLst/>
          </a:prstGeom>
          <a:noFill/>
        </p:spPr>
        <p:txBody>
          <a:bodyPr wrap="none" rtlCol="0">
            <a:spAutoFit/>
          </a:bodyPr>
          <a:lstStyle/>
          <a:p>
            <a:r>
              <a:rPr lang="en-US" sz="1100" i="1" dirty="0">
                <a:solidFill>
                  <a:srgbClr val="FF0000"/>
                </a:solidFill>
                <a:effectLst/>
                <a:latin typeface="Lato" panose="020F0502020204030203" pitchFamily="34" charset="0"/>
              </a:rPr>
              <a:t>Res </a:t>
            </a:r>
            <a:r>
              <a:rPr lang="en-US" sz="1100" i="1" dirty="0" err="1">
                <a:solidFill>
                  <a:srgbClr val="FF0000"/>
                </a:solidFill>
                <a:effectLst/>
                <a:latin typeface="Lato" panose="020F0502020204030203" pitchFamily="34" charset="0"/>
              </a:rPr>
              <a:t>Pract</a:t>
            </a:r>
            <a:r>
              <a:rPr lang="en-US" sz="1100" i="1" dirty="0">
                <a:solidFill>
                  <a:srgbClr val="FF0000"/>
                </a:solidFill>
                <a:effectLst/>
                <a:latin typeface="Lato" panose="020F0502020204030203" pitchFamily="34" charset="0"/>
              </a:rPr>
              <a:t> </a:t>
            </a:r>
            <a:r>
              <a:rPr lang="en-US" sz="1100" i="1" dirty="0" err="1">
                <a:solidFill>
                  <a:srgbClr val="FF0000"/>
                </a:solidFill>
                <a:effectLst/>
                <a:latin typeface="Lato" panose="020F0502020204030203" pitchFamily="34" charset="0"/>
              </a:rPr>
              <a:t>Thromb</a:t>
            </a:r>
            <a:r>
              <a:rPr lang="en-US" sz="1100" i="1" dirty="0">
                <a:solidFill>
                  <a:srgbClr val="FF0000"/>
                </a:solidFill>
                <a:effectLst/>
                <a:latin typeface="Lato" panose="020F0502020204030203" pitchFamily="34" charset="0"/>
              </a:rPr>
              <a:t> </a:t>
            </a:r>
            <a:r>
              <a:rPr lang="en-US" sz="1100" i="1" dirty="0" err="1">
                <a:solidFill>
                  <a:srgbClr val="FF0000"/>
                </a:solidFill>
                <a:effectLst/>
                <a:latin typeface="Lato" panose="020F0502020204030203" pitchFamily="34" charset="0"/>
              </a:rPr>
              <a:t>Haemost</a:t>
            </a:r>
            <a:r>
              <a:rPr lang="en-US" sz="1100" i="1" dirty="0">
                <a:solidFill>
                  <a:srgbClr val="FF0000"/>
                </a:solidFill>
                <a:effectLst/>
                <a:latin typeface="Lato" panose="020F0502020204030203" pitchFamily="34" charset="0"/>
              </a:rPr>
              <a:t>. </a:t>
            </a:r>
            <a:r>
              <a:rPr lang="en-US" sz="1100" dirty="0">
                <a:solidFill>
                  <a:srgbClr val="FF0000"/>
                </a:solidFill>
                <a:effectLst/>
                <a:latin typeface="Lato" panose="020F0502020204030203" pitchFamily="34" charset="0"/>
              </a:rPr>
              <a:t>2021 </a:t>
            </a:r>
            <a:endParaRPr lang="en-US" sz="1100" dirty="0">
              <a:solidFill>
                <a:srgbClr val="FF0000"/>
              </a:solidFill>
            </a:endParaRPr>
          </a:p>
        </p:txBody>
      </p:sp>
    </p:spTree>
    <p:extLst>
      <p:ext uri="{BB962C8B-B14F-4D97-AF65-F5344CB8AC3E}">
        <p14:creationId xmlns:p14="http://schemas.microsoft.com/office/powerpoint/2010/main" val="1599504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5FD2DD-8111-8A96-4DEE-1641F5A6ED92}"/>
              </a:ext>
            </a:extLst>
          </p:cNvPr>
          <p:cNvSpPr>
            <a:spLocks noGrp="1"/>
          </p:cNvSpPr>
          <p:nvPr>
            <p:ph type="title"/>
          </p:nvPr>
        </p:nvSpPr>
        <p:spPr>
          <a:xfrm>
            <a:off x="838200" y="1454952"/>
            <a:ext cx="10515600" cy="1325563"/>
          </a:xfrm>
        </p:spPr>
        <p:txBody>
          <a:bodyPr/>
          <a:lstStyle/>
          <a:p>
            <a:pPr algn="ctr"/>
            <a:r>
              <a:rPr lang="en-US" dirty="0">
                <a:solidFill>
                  <a:srgbClr val="002060"/>
                </a:solidFill>
                <a:highlight>
                  <a:srgbClr val="FFFF00"/>
                </a:highlight>
                <a:latin typeface="Times New Roman" panose="02020603050405020304" pitchFamily="18" charset="0"/>
                <a:cs typeface="Times New Roman" panose="02020603050405020304" pitchFamily="18" charset="0"/>
              </a:rPr>
              <a:t>Why is this topic Important</a:t>
            </a:r>
            <a:br>
              <a:rPr lang="en-US" dirty="0">
                <a:solidFill>
                  <a:srgbClr val="002060"/>
                </a:solidFill>
                <a:highlight>
                  <a:srgbClr val="FFFF00"/>
                </a:highlight>
                <a:latin typeface="Times New Roman" panose="02020603050405020304" pitchFamily="18" charset="0"/>
                <a:cs typeface="Times New Roman" panose="02020603050405020304" pitchFamily="18" charset="0"/>
              </a:rPr>
            </a:br>
            <a:endParaRPr lang="en-TR">
              <a:solidFill>
                <a:srgbClr val="002060"/>
              </a:solidFill>
              <a:highlight>
                <a:srgbClr val="FFFF00"/>
              </a:highlight>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57D46CB1-7210-0C25-89E9-1D939149ABCC}"/>
              </a:ext>
            </a:extLst>
          </p:cNvPr>
          <p:cNvSpPr>
            <a:spLocks noGrp="1"/>
          </p:cNvSpPr>
          <p:nvPr>
            <p:ph idx="1"/>
          </p:nvPr>
        </p:nvSpPr>
        <p:spPr>
          <a:xfrm>
            <a:off x="838200" y="2193926"/>
            <a:ext cx="10515600" cy="4351338"/>
          </a:xfrm>
        </p:spPr>
        <p:txBody>
          <a:bodyPr>
            <a:normAutofit/>
          </a:bodyPr>
          <a:lstStyle/>
          <a:p>
            <a:endParaRPr lang="en-US" sz="3200" b="1" dirty="0"/>
          </a:p>
          <a:p>
            <a:r>
              <a:rPr lang="en-US" sz="3200" b="1" dirty="0"/>
              <a:t>Adoption of TXA &gt; %95 </a:t>
            </a:r>
          </a:p>
          <a:p>
            <a:pPr marL="0" indent="0">
              <a:buNone/>
            </a:pPr>
            <a:endParaRPr lang="en-US" sz="3200" dirty="0"/>
          </a:p>
          <a:p>
            <a:r>
              <a:rPr lang="en-US" sz="3200" b="1" dirty="0"/>
              <a:t>Efficacy proven in     blood loss    blood transfusion </a:t>
            </a:r>
            <a:endParaRPr lang="en-US" sz="3200" dirty="0"/>
          </a:p>
          <a:p>
            <a:pPr marL="0" indent="0">
              <a:buNone/>
            </a:pPr>
            <a:endParaRPr lang="en-US" sz="3200" dirty="0"/>
          </a:p>
          <a:p>
            <a:r>
              <a:rPr lang="en-US" sz="5400" b="1" dirty="0">
                <a:ln w="0"/>
                <a:effectLst>
                  <a:outerShdw blurRad="38100" dist="19050" dir="2700000" algn="tl" rotWithShape="0">
                    <a:schemeClr val="dk1">
                      <a:alpha val="40000"/>
                    </a:schemeClr>
                  </a:outerShdw>
                </a:effectLst>
              </a:rPr>
              <a:t>Safety profile still concerning </a:t>
            </a:r>
          </a:p>
        </p:txBody>
      </p:sp>
      <p:sp>
        <p:nvSpPr>
          <p:cNvPr id="6" name="Down Arrow 5">
            <a:extLst>
              <a:ext uri="{FF2B5EF4-FFF2-40B4-BE49-F238E27FC236}">
                <a16:creationId xmlns:a16="http://schemas.microsoft.com/office/drawing/2014/main" id="{5C64A30C-C477-D6BB-4AE1-303B7AE5C630}"/>
              </a:ext>
            </a:extLst>
          </p:cNvPr>
          <p:cNvSpPr/>
          <p:nvPr/>
        </p:nvSpPr>
        <p:spPr>
          <a:xfrm>
            <a:off x="4801013" y="3706813"/>
            <a:ext cx="484632" cy="97840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a:extLst>
              <a:ext uri="{FF2B5EF4-FFF2-40B4-BE49-F238E27FC236}">
                <a16:creationId xmlns:a16="http://schemas.microsoft.com/office/drawing/2014/main" id="{C6A6A045-10E2-F4E5-87D8-5B413E3F13FC}"/>
              </a:ext>
            </a:extLst>
          </p:cNvPr>
          <p:cNvSpPr/>
          <p:nvPr/>
        </p:nvSpPr>
        <p:spPr>
          <a:xfrm>
            <a:off x="7277698" y="3706813"/>
            <a:ext cx="484632" cy="97840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Tree>
    <p:extLst>
      <p:ext uri="{BB962C8B-B14F-4D97-AF65-F5344CB8AC3E}">
        <p14:creationId xmlns:p14="http://schemas.microsoft.com/office/powerpoint/2010/main" val="3461938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66F91F5-9C99-FD98-50FB-C649F648FF95}"/>
              </a:ext>
            </a:extLst>
          </p:cNvPr>
          <p:cNvSpPr>
            <a:spLocks noGrp="1"/>
          </p:cNvSpPr>
          <p:nvPr>
            <p:ph type="subTitle" idx="1"/>
          </p:nvPr>
        </p:nvSpPr>
        <p:spPr>
          <a:xfrm>
            <a:off x="1115291" y="1690688"/>
            <a:ext cx="9961418" cy="4815224"/>
          </a:xfrm>
        </p:spPr>
        <p:txBody>
          <a:bodyPr>
            <a:normAutofit fontScale="92500"/>
          </a:bodyPr>
          <a:lstStyle/>
          <a:p>
            <a:pPr algn="l"/>
            <a:r>
              <a:rPr lang="en-US" sz="3000" b="0" i="0" dirty="0">
                <a:solidFill>
                  <a:srgbClr val="222222"/>
                </a:solidFill>
                <a:effectLst/>
                <a:highlight>
                  <a:srgbClr val="FFFF00"/>
                </a:highlight>
                <a:latin typeface="Arial" panose="020B0604020202020204" pitchFamily="34" charset="0"/>
              </a:rPr>
              <a:t>Mesh terms:</a:t>
            </a:r>
          </a:p>
          <a:p>
            <a:pPr algn="l"/>
            <a:r>
              <a:rPr lang="en-US" sz="4000" b="0" i="0" dirty="0">
                <a:solidFill>
                  <a:srgbClr val="222222"/>
                </a:solidFill>
                <a:effectLst/>
                <a:latin typeface="Arial" panose="020B0604020202020204" pitchFamily="34" charset="0"/>
              </a:rPr>
              <a:t>(</a:t>
            </a:r>
            <a:r>
              <a:rPr lang="en-US" sz="3200" b="0" i="0" dirty="0">
                <a:solidFill>
                  <a:srgbClr val="222222"/>
                </a:solidFill>
                <a:effectLst/>
                <a:latin typeface="Times New Roman" panose="02020603050405020304" pitchFamily="18" charset="0"/>
              </a:rPr>
              <a:t>"Arthroplasty, Replacement, Knee"[Mesh] OR "Knee Injuries/surgery"[Mesh] OR "Knee/surgery"[Mesh])</a:t>
            </a:r>
          </a:p>
          <a:p>
            <a:pPr algn="l"/>
            <a:endParaRPr lang="en-US" sz="4400" b="0" i="0" dirty="0">
              <a:solidFill>
                <a:srgbClr val="222222"/>
              </a:solidFill>
              <a:effectLst/>
              <a:latin typeface="Arial" panose="020B0604020202020204" pitchFamily="34" charset="0"/>
            </a:endParaRPr>
          </a:p>
          <a:p>
            <a:pPr algn="l"/>
            <a:r>
              <a:rPr lang="en-US" sz="3200" b="0" i="0" dirty="0">
                <a:solidFill>
                  <a:srgbClr val="222222"/>
                </a:solidFill>
                <a:effectLst/>
                <a:latin typeface="Times New Roman" panose="02020603050405020304" pitchFamily="18" charset="0"/>
              </a:rPr>
              <a:t>("Arthroplasty, Replacement, Hip"[Mesh] OR "Hip Prosthesis"[Mesh] OR "Hemiarthroplasty"[Mesh] OR "Hip/surgery"[Mesh] OR "Osteoarthritis, Hip/surgery"[Mesh])</a:t>
            </a:r>
            <a:endParaRPr lang="en-US" sz="4000" dirty="0">
              <a:solidFill>
                <a:srgbClr val="222222"/>
              </a:solidFill>
              <a:latin typeface="Arial" panose="020B0604020202020204" pitchFamily="34" charset="0"/>
            </a:endParaRPr>
          </a:p>
          <a:p>
            <a:pPr algn="l"/>
            <a:endParaRPr lang="en-US" sz="4000" b="0" i="0" dirty="0">
              <a:solidFill>
                <a:srgbClr val="222222"/>
              </a:solidFill>
              <a:effectLst/>
              <a:latin typeface="Arial" panose="020B0604020202020204" pitchFamily="34" charset="0"/>
            </a:endParaRPr>
          </a:p>
          <a:p>
            <a:pPr algn="l"/>
            <a:r>
              <a:rPr lang="en-US" sz="3200" b="0" i="0" dirty="0">
                <a:solidFill>
                  <a:srgbClr val="222222"/>
                </a:solidFill>
                <a:effectLst/>
                <a:latin typeface="Times New Roman" panose="02020603050405020304" pitchFamily="18" charset="0"/>
              </a:rPr>
              <a:t>(Tranexamic Acid[Mesh] )</a:t>
            </a:r>
            <a:endParaRPr lang="en-US" sz="4000" b="0" i="0" dirty="0">
              <a:solidFill>
                <a:srgbClr val="222222"/>
              </a:solidFill>
              <a:effectLst/>
              <a:latin typeface="Arial" panose="020B0604020202020204" pitchFamily="34" charset="0"/>
            </a:endParaRPr>
          </a:p>
          <a:p>
            <a:pPr marL="0" indent="0" algn="ctr" defTabSz="914400" rtl="1" eaLnBrk="1" latinLnBrk="0" hangingPunct="1">
              <a:lnSpc>
                <a:spcPct val="90000"/>
              </a:lnSpc>
              <a:spcBef>
                <a:spcPts val="1000"/>
              </a:spcBef>
              <a:buFont typeface="Arial" panose="020B0604020202020204" pitchFamily="34" charset="0"/>
              <a:buNone/>
            </a:pPr>
            <a:endParaRPr lang="en-US" sz="4000" dirty="0"/>
          </a:p>
        </p:txBody>
      </p:sp>
      <p:sp>
        <p:nvSpPr>
          <p:cNvPr id="3" name="Title 2">
            <a:extLst>
              <a:ext uri="{FF2B5EF4-FFF2-40B4-BE49-F238E27FC236}">
                <a16:creationId xmlns:a16="http://schemas.microsoft.com/office/drawing/2014/main" id="{D06E1B0A-5A94-9E5E-310C-F1A0E69F5AA3}"/>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988968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2ACA75-45A9-B088-C554-310F3CCFF6BD}"/>
              </a:ext>
            </a:extLst>
          </p:cNvPr>
          <p:cNvPicPr>
            <a:picLocks noChangeAspect="1"/>
          </p:cNvPicPr>
          <p:nvPr/>
        </p:nvPicPr>
        <p:blipFill rotWithShape="1">
          <a:blip r:embed="rId2">
            <a:extLst>
              <a:ext uri="{28A0092B-C50C-407E-A947-70E740481C1C}">
                <a14:useLocalDpi xmlns:a14="http://schemas.microsoft.com/office/drawing/2010/main" val="0"/>
              </a:ext>
            </a:extLst>
          </a:blip>
          <a:srcRect l="10556"/>
          <a:stretch/>
        </p:blipFill>
        <p:spPr>
          <a:xfrm>
            <a:off x="1701800" y="1478221"/>
            <a:ext cx="8788400" cy="5379779"/>
          </a:xfrm>
          <a:prstGeom prst="rect">
            <a:avLst/>
          </a:prstGeom>
        </p:spPr>
      </p:pic>
    </p:spTree>
    <p:extLst>
      <p:ext uri="{BB962C8B-B14F-4D97-AF65-F5344CB8AC3E}">
        <p14:creationId xmlns:p14="http://schemas.microsoft.com/office/powerpoint/2010/main" val="3293603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85D3DD-9378-10A1-365B-370D1BF29A40}"/>
              </a:ext>
            </a:extLst>
          </p:cNvPr>
          <p:cNvSpPr txBox="1"/>
          <p:nvPr/>
        </p:nvSpPr>
        <p:spPr>
          <a:xfrm>
            <a:off x="235528" y="1693361"/>
            <a:ext cx="11513127" cy="5016758"/>
          </a:xfrm>
          <a:prstGeom prst="rect">
            <a:avLst/>
          </a:prstGeom>
          <a:noFill/>
        </p:spPr>
        <p:txBody>
          <a:bodyPr wrap="square">
            <a:spAutoFit/>
          </a:bodyPr>
          <a:lstStyle/>
          <a:p>
            <a:r>
              <a:rPr lang="en-US" sz="3200" b="1" dirty="0">
                <a:highlight>
                  <a:srgbClr val="FFFF00"/>
                </a:highlight>
                <a:latin typeface="Times New Roman" panose="02020603050405020304" pitchFamily="18" charset="0"/>
                <a:cs typeface="Times New Roman" panose="02020603050405020304" pitchFamily="18" charset="0"/>
              </a:rPr>
              <a:t>Rationale:</a:t>
            </a:r>
            <a:endParaRPr lang="en-US" sz="32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r>
              <a:rPr lang="en-US" sz="24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The safety of TXA in patients without a history of VTE or those at high risk for thrombotic events like MI, CVA, TIA, atrial fibrillation and/or vascular stent placement has already been proved by high quality </a:t>
            </a:r>
            <a:r>
              <a:rPr lang="en-US" sz="24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evidence</a:t>
            </a:r>
            <a:r>
              <a:rPr lang="en-US" sz="24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and has been endorsed by clinical practice guidelines. So, we performed a systematic review and meta-analysis in high-risk patients undergoing TJA to investigate the incidence of adverse effects of TXA utilization and compare those data with placebo or standard of care, irrespective of dose, route or timing of administration. We found moderate certainty evidence that the administration of TXA is safe in patients at high risk of thromboembolic events. While a history of hypersensitivity to TXA is the only absolute contraindication</a:t>
            </a:r>
            <a:r>
              <a:rPr lang="en-US" sz="24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a:t>
            </a:r>
            <a:r>
              <a:rPr lang="en-US" sz="24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we were not able to recommend for or against the use of TXA in patients with a history of seizure or visual disturbances due to the paucity of literature. Renal dysfunction is not a contraindication for the use of TXA but needs dose adjustment.</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39695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8310BEA-10F7-555A-8C0C-E3E786904853}"/>
              </a:ext>
            </a:extLst>
          </p:cNvPr>
          <p:cNvSpPr txBox="1"/>
          <p:nvPr/>
        </p:nvSpPr>
        <p:spPr>
          <a:xfrm>
            <a:off x="346364" y="1399310"/>
            <a:ext cx="11499272" cy="5478423"/>
          </a:xfrm>
          <a:prstGeom prst="rect">
            <a:avLst/>
          </a:prstGeom>
          <a:noFill/>
        </p:spPr>
        <p:txBody>
          <a:bodyPr wrap="square">
            <a:spAutoFit/>
          </a:bodyPr>
          <a:lstStyle/>
          <a:p>
            <a:r>
              <a:rPr lang="en-US" sz="2800" kern="0" dirty="0">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Recommendation:</a:t>
            </a:r>
            <a:endParaRPr lang="en-US" sz="2400" kern="100" dirty="0">
              <a:highlight>
                <a:srgbClr val="FFFF00"/>
              </a:highlight>
              <a:latin typeface="Calibri" panose="020F0502020204030204" pitchFamily="34" charset="0"/>
              <a:ea typeface="Times New Roman" panose="02020603050405020304" pitchFamily="18" charset="0"/>
              <a:cs typeface="Arial" panose="020B0604020202020204" pitchFamily="34" charset="0"/>
            </a:endParaRPr>
          </a:p>
          <a:p>
            <a:r>
              <a:rPr lang="en-US" sz="3200" kern="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3200" kern="100" dirty="0">
              <a:effectLst/>
              <a:latin typeface="Calibri" panose="020F0502020204030204" pitchFamily="34" charset="0"/>
              <a:ea typeface="Calibri" panose="020F0502020204030204" pitchFamily="34" charset="0"/>
              <a:cs typeface="Arial" panose="020B0604020202020204" pitchFamily="34" charset="0"/>
            </a:endParaRPr>
          </a:p>
          <a:p>
            <a:pPr marL="457200" indent="-457200">
              <a:buFont typeface="Arial" panose="020B0604020202020204" pitchFamily="34" charset="0"/>
              <a:buChar char="•"/>
            </a:pPr>
            <a:r>
              <a:rPr lang="en-US" sz="32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 history of hypersensitivity to TXA is an absolute contraindication. </a:t>
            </a:r>
          </a:p>
          <a:p>
            <a:pPr marL="457200" indent="-457200">
              <a:buFont typeface="Arial" panose="020B0604020202020204" pitchFamily="34" charset="0"/>
              <a:buChar char="•"/>
            </a:pPr>
            <a:r>
              <a:rPr lang="en-US" sz="32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TXA can be safely administered in patients without a history of thromboembolic events.</a:t>
            </a:r>
            <a:endParaRPr lang="en-US" sz="3200" kern="100" dirty="0">
              <a:effectLst/>
              <a:latin typeface="Calibri" panose="020F0502020204030204" pitchFamily="34" charset="0"/>
              <a:ea typeface="Calibri" panose="020F0502020204030204" pitchFamily="34" charset="0"/>
              <a:cs typeface="Arial" panose="020B0604020202020204" pitchFamily="34" charset="0"/>
            </a:endParaRPr>
          </a:p>
          <a:p>
            <a:pPr>
              <a:spcBef>
                <a:spcPts val="1200"/>
              </a:spcBef>
              <a:spcAft>
                <a:spcPts val="1200"/>
              </a:spcAft>
            </a:pPr>
            <a:r>
              <a:rPr lang="en-US" sz="2400" kern="0" dirty="0">
                <a:solidFill>
                  <a:srgbClr val="003D68"/>
                </a:solidFill>
                <a:effectLst/>
                <a:latin typeface="Times New Roman" panose="02020603050405020304" pitchFamily="18" charset="0"/>
                <a:ea typeface="Times New Roman" panose="02020603050405020304" pitchFamily="18" charset="0"/>
                <a:cs typeface="Arial" panose="020B0604020202020204" pitchFamily="34" charset="0"/>
              </a:rPr>
              <a:t>Level of evidence: STRONG</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457200" indent="-457200">
              <a:spcBef>
                <a:spcPts val="1200"/>
              </a:spcBef>
              <a:spcAft>
                <a:spcPts val="1200"/>
              </a:spcAft>
              <a:buFont typeface="Arial" panose="020B0604020202020204" pitchFamily="34" charset="0"/>
              <a:buChar char="•"/>
            </a:pPr>
            <a:r>
              <a:rPr lang="en-US" sz="32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In patients with a history of thromboembolic events, TXA can be safely administered.</a:t>
            </a:r>
            <a:endParaRPr lang="en-US" sz="3200" kern="100" dirty="0">
              <a:effectLst/>
              <a:latin typeface="Calibri" panose="020F0502020204030204" pitchFamily="34" charset="0"/>
              <a:ea typeface="Calibri" panose="020F0502020204030204" pitchFamily="34" charset="0"/>
              <a:cs typeface="Arial" panose="020B0604020202020204" pitchFamily="34" charset="0"/>
            </a:endParaRPr>
          </a:p>
          <a:p>
            <a:pPr>
              <a:spcBef>
                <a:spcPts val="1200"/>
              </a:spcBef>
              <a:spcAft>
                <a:spcPts val="1200"/>
              </a:spcAft>
            </a:pPr>
            <a:r>
              <a:rPr lang="en-US" sz="2400" kern="0" dirty="0">
                <a:solidFill>
                  <a:srgbClr val="003D68"/>
                </a:solidFill>
                <a:effectLst/>
                <a:latin typeface="Times New Roman" panose="02020603050405020304" pitchFamily="18" charset="0"/>
                <a:ea typeface="Times New Roman" panose="02020603050405020304" pitchFamily="18" charset="0"/>
                <a:cs typeface="Arial" panose="020B0604020202020204" pitchFamily="34" charset="0"/>
              </a:rPr>
              <a:t>Level of evidence: MODERATE</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0232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32B6E3-5DC8-4E41-2062-F515AEAE10F0}"/>
              </a:ext>
            </a:extLst>
          </p:cNvPr>
          <p:cNvSpPr txBox="1"/>
          <p:nvPr/>
        </p:nvSpPr>
        <p:spPr>
          <a:xfrm>
            <a:off x="214745" y="1382373"/>
            <a:ext cx="11762509" cy="5324535"/>
          </a:xfrm>
          <a:prstGeom prst="rect">
            <a:avLst/>
          </a:prstGeom>
          <a:noFill/>
        </p:spPr>
        <p:txBody>
          <a:bodyPr wrap="square">
            <a:spAutoFit/>
          </a:bodyPr>
          <a:lstStyle/>
          <a:p>
            <a:pPr>
              <a:spcBef>
                <a:spcPts val="1200"/>
              </a:spcBef>
              <a:spcAft>
                <a:spcPts val="1200"/>
              </a:spcAft>
            </a:pPr>
            <a:r>
              <a:rPr lang="en-US" sz="2400" kern="0" dirty="0">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Recommendation:</a:t>
            </a:r>
            <a:r>
              <a:rPr lang="en-US" sz="2000" kern="1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rPr>
              <a:t>  </a:t>
            </a:r>
            <a:r>
              <a:rPr lang="en-US" sz="2000" kern="100" dirty="0">
                <a:latin typeface="Calibri" panose="020F0502020204030204" pitchFamily="34" charset="0"/>
                <a:ea typeface="Times New Roman" panose="02020603050405020304" pitchFamily="18" charset="0"/>
                <a:cs typeface="Arial" panose="020B0604020202020204" pitchFamily="34" charset="0"/>
              </a:rPr>
              <a:t>continue..</a:t>
            </a:r>
            <a:endParaRPr lang="en-US" sz="24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marL="571500" indent="-571500">
              <a:spcBef>
                <a:spcPts val="1200"/>
              </a:spcBef>
              <a:spcAft>
                <a:spcPts val="1200"/>
              </a:spcAft>
              <a:buFont typeface="Arial" panose="020B0604020202020204" pitchFamily="34" charset="0"/>
              <a:buChar char="•"/>
            </a:pPr>
            <a:r>
              <a:rPr lang="en-US" sz="36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In patients with a history of seizure or visual disturbances we cannot recommend for or against the use of TXA.</a:t>
            </a:r>
          </a:p>
          <a:p>
            <a:pPr>
              <a:spcBef>
                <a:spcPts val="1200"/>
              </a:spcBef>
              <a:spcAft>
                <a:spcPts val="1200"/>
              </a:spcAft>
            </a:pPr>
            <a:r>
              <a:rPr lang="en-US" sz="2800" kern="0" dirty="0">
                <a:solidFill>
                  <a:srgbClr val="003D68"/>
                </a:solidFill>
                <a:effectLst/>
                <a:latin typeface="Times New Roman" panose="02020603050405020304" pitchFamily="18" charset="0"/>
                <a:ea typeface="Times New Roman" panose="02020603050405020304" pitchFamily="18" charset="0"/>
                <a:cs typeface="Arial" panose="020B0604020202020204" pitchFamily="34" charset="0"/>
              </a:rPr>
              <a:t>Level of evidence: LOW</a:t>
            </a: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a:p>
            <a:pPr marL="571500" indent="-571500" algn="just">
              <a:spcBef>
                <a:spcPts val="1200"/>
              </a:spcBef>
              <a:spcAft>
                <a:spcPts val="1200"/>
              </a:spcAft>
              <a:buFont typeface="Arial" panose="020B0604020202020204" pitchFamily="34" charset="0"/>
              <a:buChar char="•"/>
            </a:pPr>
            <a:r>
              <a:rPr lang="en-US" sz="36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In patients with renal dysfunction, TXA is not contraindicated but dose adjustment according to serum creatinine level should be considered</a:t>
            </a:r>
            <a:r>
              <a:rPr lang="en-US" sz="36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a:t>
            </a:r>
          </a:p>
          <a:p>
            <a:pPr algn="just">
              <a:spcBef>
                <a:spcPts val="1200"/>
              </a:spcBef>
              <a:spcAft>
                <a:spcPts val="1200"/>
              </a:spcAft>
            </a:pPr>
            <a:r>
              <a:rPr lang="en-US" sz="2800" kern="0" dirty="0">
                <a:solidFill>
                  <a:srgbClr val="003D68"/>
                </a:solidFill>
                <a:effectLst/>
                <a:latin typeface="Times New Roman" panose="02020603050405020304" pitchFamily="18" charset="0"/>
                <a:ea typeface="Times New Roman" panose="02020603050405020304" pitchFamily="18" charset="0"/>
                <a:cs typeface="Arial" panose="020B0604020202020204" pitchFamily="34" charset="0"/>
              </a:rPr>
              <a:t>Level of evidence: STRONG</a:t>
            </a: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1266149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Belge" ma:contentTypeID="0x0101002B840B92403B6E46AC9F9DC6E234F7AC" ma:contentTypeVersion="16" ma:contentTypeDescription="Yeni belge oluşturun." ma:contentTypeScope="" ma:versionID="7514b18c6098b7855efbf3d658a0b053">
  <xsd:schema xmlns:xsd="http://www.w3.org/2001/XMLSchema" xmlns:xs="http://www.w3.org/2001/XMLSchema" xmlns:p="http://schemas.microsoft.com/office/2006/metadata/properties" xmlns:ns2="6b2cb18b-1808-4a12-b3e4-0026674f10ec" xmlns:ns3="5e998ea4-89a7-4b33-a9ed-5044a4d65497" targetNamespace="http://schemas.microsoft.com/office/2006/metadata/properties" ma:root="true" ma:fieldsID="9f0748201c77966b270ec4d6aa41c4b7" ns2:_="" ns3:_="">
    <xsd:import namespace="6b2cb18b-1808-4a12-b3e4-0026674f10ec"/>
    <xsd:import namespace="5e998ea4-89a7-4b33-a9ed-5044a4d6549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Tarih"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cb18b-1808-4a12-b3e4-0026674f10ec" elementFormDefault="qualified">
    <xsd:import namespace="http://schemas.microsoft.com/office/2006/documentManagement/types"/>
    <xsd:import namespace="http://schemas.microsoft.com/office/infopath/2007/PartnerControls"/>
    <xsd:element name="SharedWithUsers" ma:index="8"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Ayrıntıları ile Paylaşıldı" ma:internalName="SharedWithDetails" ma:readOnly="true">
      <xsd:simpleType>
        <xsd:restriction base="dms:Note">
          <xsd:maxLength value="255"/>
        </xsd:restriction>
      </xsd:simpleType>
    </xsd:element>
    <xsd:element name="TaxCatchAll" ma:index="14" nillable="true" ma:displayName="Taxonomy Catch All Column" ma:hidden="true" ma:list="{e838da6f-f4e1-4ccf-b804-d5d5cd3133fd}" ma:internalName="TaxCatchAll" ma:showField="CatchAllData" ma:web="6b2cb18b-1808-4a12-b3e4-0026674f10e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e998ea4-89a7-4b33-a9ed-5044a4d6549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Resim Etiketleri" ma:readOnly="false" ma:fieldId="{5cf76f15-5ced-4ddc-b409-7134ff3c332f}" ma:taxonomyMulti="true" ma:sspId="e58c957c-ee55-4f6f-9beb-d227bd4327b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Tarih" ma:index="21" nillable="true" ma:displayName="Tarih" ma:format="DateOnly" ma:internalName="Tarih">
      <xsd:simpleType>
        <xsd:restriction base="dms:DateTim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b2cb18b-1808-4a12-b3e4-0026674f10ec" xsi:nil="true"/>
    <Tarih xmlns="5e998ea4-89a7-4b33-a9ed-5044a4d65497" xsi:nil="true"/>
    <lcf76f155ced4ddcb4097134ff3c332f xmlns="5e998ea4-89a7-4b33-a9ed-5044a4d6549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32D4354-B25A-448A-B9A3-A5FBB3131EE7}">
  <ds:schemaRefs>
    <ds:schemaRef ds:uri="http://schemas.microsoft.com/sharepoint/v3/contenttype/forms"/>
  </ds:schemaRefs>
</ds:datastoreItem>
</file>

<file path=customXml/itemProps2.xml><?xml version="1.0" encoding="utf-8"?>
<ds:datastoreItem xmlns:ds="http://schemas.openxmlformats.org/officeDocument/2006/customXml" ds:itemID="{A84EC9C4-5697-4725-8CDC-8BB81BD538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2cb18b-1808-4a12-b3e4-0026674f10ec"/>
    <ds:schemaRef ds:uri="5e998ea4-89a7-4b33-a9ed-5044a4d654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265FE3-6229-4FAD-9775-69AC66D14E5A}">
  <ds:schemaRefs>
    <ds:schemaRef ds:uri="http://www.w3.org/XML/1998/namespace"/>
    <ds:schemaRef ds:uri="http://schemas.microsoft.com/office/infopath/2007/PartnerControls"/>
    <ds:schemaRef ds:uri="http://purl.org/dc/elements/1.1/"/>
    <ds:schemaRef ds:uri="http://schemas.microsoft.com/office/2006/documentManagement/types"/>
    <ds:schemaRef ds:uri="http://purl.org/dc/terms/"/>
    <ds:schemaRef ds:uri="http://schemas.openxmlformats.org/package/2006/metadata/core-properties"/>
    <ds:schemaRef ds:uri="6b2cb18b-1808-4a12-b3e4-0026674f10ec"/>
    <ds:schemaRef ds:uri="5e998ea4-89a7-4b33-a9ed-5044a4d65497"/>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10557</TotalTime>
  <Words>566</Words>
  <Application>Microsoft Office PowerPoint</Application>
  <PresentationFormat>Geniş ekran</PresentationFormat>
  <Paragraphs>65</Paragraphs>
  <Slides>10</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10</vt:i4>
      </vt:variant>
    </vt:vector>
  </HeadingPairs>
  <TitlesOfParts>
    <vt:vector size="15" baseType="lpstr">
      <vt:lpstr>Arial</vt:lpstr>
      <vt:lpstr>Calibri</vt:lpstr>
      <vt:lpstr>Lato</vt:lpstr>
      <vt:lpstr>Times New Roman</vt:lpstr>
      <vt:lpstr>Office Teması</vt:lpstr>
      <vt:lpstr>PowerPoint Sunusu</vt:lpstr>
      <vt:lpstr>PowerPoint Sunusu</vt:lpstr>
      <vt:lpstr>PowerPoint Sunusu</vt:lpstr>
      <vt:lpstr>Why is this topic Important </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Deniz Demirkıran</dc:creator>
  <cp:lastModifiedBy>kayhan karaytug</cp:lastModifiedBy>
  <cp:revision>29</cp:revision>
  <dcterms:created xsi:type="dcterms:W3CDTF">2024-06-13T13:25:39Z</dcterms:created>
  <dcterms:modified xsi:type="dcterms:W3CDTF">2024-08-26T18:54:18Z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0x0101002B840B92403B6E46AC9F9DC6E234F7AC</vt:lpwstr>
  </property>
  <property fmtid="{D5CDD505-2E9C-101B-9397-08002B2CF9AE}" pid="3" name="MediaServiceImageTags">
    <vt:lpwstr/>
  </property>
</Properties>
</file>