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67" r:id="rId6"/>
    <p:sldId id="258" r:id="rId7"/>
    <p:sldId id="257" r:id="rId8"/>
    <p:sldId id="259" r:id="rId9"/>
    <p:sldId id="268" r:id="rId10"/>
    <p:sldId id="264" r:id="rId11"/>
    <p:sldId id="266" r:id="rId12"/>
    <p:sldId id="265" r:id="rId13"/>
    <p:sldId id="269" r:id="rId14"/>
    <p:sldId id="270"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44"/>
  </p:normalViewPr>
  <p:slideViewPr>
    <p:cSldViewPr snapToGrid="0">
      <p:cViewPr varScale="1">
        <p:scale>
          <a:sx n="59" d="100"/>
          <a:sy n="59" d="100"/>
        </p:scale>
        <p:origin x="940" y="52"/>
      </p:cViewPr>
      <p:guideLst/>
    </p:cSldViewPr>
  </p:slideViewPr>
  <p:notesTextViewPr>
    <p:cViewPr>
      <p:scale>
        <a:sx n="1" d="1"/>
        <a:sy n="1" d="1"/>
      </p:scale>
      <p:origin x="0" y="0"/>
    </p:cViewPr>
  </p:notesTextViewPr>
  <p:sorterViewPr>
    <p:cViewPr varScale="1">
      <p:scale>
        <a:sx n="1" d="1"/>
        <a:sy n="1" d="1"/>
      </p:scale>
      <p:origin x="0" y="-15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03C418-7C8F-2747-BC7D-DD2C3263B6B9}" type="datetimeFigureOut">
              <a:rPr lang="en-US" smtClean="0"/>
              <a:t>8/25/2024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E6F0BE-2E97-3C46-86C9-76960C01006C}" type="slidenum">
              <a:rPr lang="en-US" smtClean="0"/>
              <a:t>‹#›</a:t>
            </a:fld>
            <a:endParaRPr lang="en-US"/>
          </a:p>
        </p:txBody>
      </p:sp>
    </p:spTree>
    <p:extLst>
      <p:ext uri="{BB962C8B-B14F-4D97-AF65-F5344CB8AC3E}">
        <p14:creationId xmlns:p14="http://schemas.microsoft.com/office/powerpoint/2010/main" val="3193501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E6F0BE-2E97-3C46-86C9-76960C01006C}" type="slidenum">
              <a:rPr lang="en-US" smtClean="0"/>
              <a:t>3</a:t>
            </a:fld>
            <a:endParaRPr lang="en-US"/>
          </a:p>
        </p:txBody>
      </p:sp>
    </p:spTree>
    <p:extLst>
      <p:ext uri="{BB962C8B-B14F-4D97-AF65-F5344CB8AC3E}">
        <p14:creationId xmlns:p14="http://schemas.microsoft.com/office/powerpoint/2010/main" val="4057498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10348E-5705-70CC-7DE0-CD463721256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8E8972A-C597-D29C-FC71-8A696D8B7E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88E0CE7-45E1-729E-EDAE-BB7471093DBA}"/>
              </a:ext>
            </a:extLst>
          </p:cNvPr>
          <p:cNvSpPr>
            <a:spLocks noGrp="1"/>
          </p:cNvSpPr>
          <p:nvPr>
            <p:ph type="dt" sz="half" idx="10"/>
          </p:nvPr>
        </p:nvSpPr>
        <p:spPr/>
        <p:txBody>
          <a:bodyPr/>
          <a:lstStyle/>
          <a:p>
            <a:fld id="{DB894795-7BCA-403B-9443-D65F7866B0B7}" type="datetimeFigureOut">
              <a:rPr lang="tr-TR" smtClean="0"/>
              <a:t>25.08.2024</a:t>
            </a:fld>
            <a:endParaRPr lang="tr-TR"/>
          </a:p>
        </p:txBody>
      </p:sp>
      <p:sp>
        <p:nvSpPr>
          <p:cNvPr id="5" name="Alt Bilgi Yer Tutucusu 4">
            <a:extLst>
              <a:ext uri="{FF2B5EF4-FFF2-40B4-BE49-F238E27FC236}">
                <a16:creationId xmlns:a16="http://schemas.microsoft.com/office/drawing/2014/main" id="{A9C2BA04-9106-34CE-D7E0-DB451EA19B4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DF8CA68-ABD8-1F34-A6C3-C43041BDC388}"/>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78979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A830BB-7CD5-37C0-E99D-4DA5959E1FE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D357A575-DA6A-758B-71DA-E01D2C7FF0B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3EAC089-4E5F-1DD3-BFE3-AA3894E16C35}"/>
              </a:ext>
            </a:extLst>
          </p:cNvPr>
          <p:cNvSpPr>
            <a:spLocks noGrp="1"/>
          </p:cNvSpPr>
          <p:nvPr>
            <p:ph type="dt" sz="half" idx="10"/>
          </p:nvPr>
        </p:nvSpPr>
        <p:spPr/>
        <p:txBody>
          <a:bodyPr/>
          <a:lstStyle/>
          <a:p>
            <a:fld id="{DB894795-7BCA-403B-9443-D65F7866B0B7}" type="datetimeFigureOut">
              <a:rPr lang="tr-TR" smtClean="0"/>
              <a:t>25.08.2024</a:t>
            </a:fld>
            <a:endParaRPr lang="tr-TR"/>
          </a:p>
        </p:txBody>
      </p:sp>
      <p:sp>
        <p:nvSpPr>
          <p:cNvPr id="5" name="Alt Bilgi Yer Tutucusu 4">
            <a:extLst>
              <a:ext uri="{FF2B5EF4-FFF2-40B4-BE49-F238E27FC236}">
                <a16:creationId xmlns:a16="http://schemas.microsoft.com/office/drawing/2014/main" id="{24BD8715-99A2-3427-79EE-AB722DA08F4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01FBF0D-97B5-DC51-CE20-3780AD6E7A23}"/>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426959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039A3B4-DACA-E9A5-390B-66FF3DE9293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64B7AAE-4BC0-2953-D5AA-0984DDDCE76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0D0897-AD34-9EA5-D676-CE84375BE046}"/>
              </a:ext>
            </a:extLst>
          </p:cNvPr>
          <p:cNvSpPr>
            <a:spLocks noGrp="1"/>
          </p:cNvSpPr>
          <p:nvPr>
            <p:ph type="dt" sz="half" idx="10"/>
          </p:nvPr>
        </p:nvSpPr>
        <p:spPr/>
        <p:txBody>
          <a:bodyPr/>
          <a:lstStyle/>
          <a:p>
            <a:fld id="{DB894795-7BCA-403B-9443-D65F7866B0B7}" type="datetimeFigureOut">
              <a:rPr lang="tr-TR" smtClean="0"/>
              <a:t>25.08.2024</a:t>
            </a:fld>
            <a:endParaRPr lang="tr-TR"/>
          </a:p>
        </p:txBody>
      </p:sp>
      <p:sp>
        <p:nvSpPr>
          <p:cNvPr id="5" name="Alt Bilgi Yer Tutucusu 4">
            <a:extLst>
              <a:ext uri="{FF2B5EF4-FFF2-40B4-BE49-F238E27FC236}">
                <a16:creationId xmlns:a16="http://schemas.microsoft.com/office/drawing/2014/main" id="{6B31BB52-2894-C830-414D-B71067147B9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8A5E96-B483-0423-ACB7-214668478A47}"/>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809476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2A6AF08-0421-09D3-8DE9-617729C92E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7" name="Title 6">
            <a:extLst>
              <a:ext uri="{FF2B5EF4-FFF2-40B4-BE49-F238E27FC236}">
                <a16:creationId xmlns:a16="http://schemas.microsoft.com/office/drawing/2014/main" id="{3A6C518A-4934-5BD2-97B0-912E4DA265D4}"/>
              </a:ext>
            </a:extLst>
          </p:cNvPr>
          <p:cNvSpPr>
            <a:spLocks noGrp="1"/>
          </p:cNvSpPr>
          <p:nvPr>
            <p:ph type="title"/>
          </p:nvPr>
        </p:nvSpPr>
        <p:spPr/>
        <p:txBody>
          <a:bodyPr/>
          <a:lstStyle/>
          <a:p>
            <a:r>
              <a:rPr lang="en-US"/>
              <a:t>Click to edit Master title style</a:t>
            </a:r>
            <a:endParaRPr lang="en-TR"/>
          </a:p>
        </p:txBody>
      </p:sp>
    </p:spTree>
    <p:extLst>
      <p:ext uri="{BB962C8B-B14F-4D97-AF65-F5344CB8AC3E}">
        <p14:creationId xmlns:p14="http://schemas.microsoft.com/office/powerpoint/2010/main" val="326128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1E1028-E088-8134-B346-06CAAFEDA35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DCEFF01-9BC3-3B87-697C-8AED770EA78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AE0975-8EB5-AB1F-4056-3418A93267DD}"/>
              </a:ext>
            </a:extLst>
          </p:cNvPr>
          <p:cNvSpPr>
            <a:spLocks noGrp="1"/>
          </p:cNvSpPr>
          <p:nvPr>
            <p:ph type="dt" sz="half" idx="10"/>
          </p:nvPr>
        </p:nvSpPr>
        <p:spPr/>
        <p:txBody>
          <a:bodyPr/>
          <a:lstStyle/>
          <a:p>
            <a:fld id="{DB894795-7BCA-403B-9443-D65F7866B0B7}" type="datetimeFigureOut">
              <a:rPr lang="tr-TR" smtClean="0"/>
              <a:t>25.08.2024</a:t>
            </a:fld>
            <a:endParaRPr lang="tr-TR"/>
          </a:p>
        </p:txBody>
      </p:sp>
      <p:sp>
        <p:nvSpPr>
          <p:cNvPr id="5" name="Alt Bilgi Yer Tutucusu 4">
            <a:extLst>
              <a:ext uri="{FF2B5EF4-FFF2-40B4-BE49-F238E27FC236}">
                <a16:creationId xmlns:a16="http://schemas.microsoft.com/office/drawing/2014/main" id="{8310F209-9AB5-795F-6353-10953522A59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362AE78-9469-A674-68B1-0C6AC98380EE}"/>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48934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EA4B7F-19A7-64B1-A3EF-6CBFF588EA6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32AC138-E2D1-4072-0221-03E64E75B8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19BBEFA-4F66-B68D-0609-DF590BDB97BB}"/>
              </a:ext>
            </a:extLst>
          </p:cNvPr>
          <p:cNvSpPr>
            <a:spLocks noGrp="1"/>
          </p:cNvSpPr>
          <p:nvPr>
            <p:ph type="dt" sz="half" idx="10"/>
          </p:nvPr>
        </p:nvSpPr>
        <p:spPr/>
        <p:txBody>
          <a:bodyPr/>
          <a:lstStyle/>
          <a:p>
            <a:fld id="{DB894795-7BCA-403B-9443-D65F7866B0B7}" type="datetimeFigureOut">
              <a:rPr lang="tr-TR" smtClean="0"/>
              <a:t>25.08.2024</a:t>
            </a:fld>
            <a:endParaRPr lang="tr-TR"/>
          </a:p>
        </p:txBody>
      </p:sp>
      <p:sp>
        <p:nvSpPr>
          <p:cNvPr id="5" name="Alt Bilgi Yer Tutucusu 4">
            <a:extLst>
              <a:ext uri="{FF2B5EF4-FFF2-40B4-BE49-F238E27FC236}">
                <a16:creationId xmlns:a16="http://schemas.microsoft.com/office/drawing/2014/main" id="{9675623F-2B01-9887-5684-8312B85F480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D828E54-2CF6-C285-0214-03824C0E64D1}"/>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44746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798460-88F1-7DA5-EF1A-A765DEF350E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4F3D8D2-1CCE-AD7A-25E5-1FBD9A301C4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FCE3575-8353-68BA-B6FC-77DBCC13613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D5FBE56-53E5-90DE-6678-E82B4CF65F0F}"/>
              </a:ext>
            </a:extLst>
          </p:cNvPr>
          <p:cNvSpPr>
            <a:spLocks noGrp="1"/>
          </p:cNvSpPr>
          <p:nvPr>
            <p:ph type="dt" sz="half" idx="10"/>
          </p:nvPr>
        </p:nvSpPr>
        <p:spPr/>
        <p:txBody>
          <a:bodyPr/>
          <a:lstStyle/>
          <a:p>
            <a:fld id="{DB894795-7BCA-403B-9443-D65F7866B0B7}" type="datetimeFigureOut">
              <a:rPr lang="tr-TR" smtClean="0"/>
              <a:t>25.08.2024</a:t>
            </a:fld>
            <a:endParaRPr lang="tr-TR"/>
          </a:p>
        </p:txBody>
      </p:sp>
      <p:sp>
        <p:nvSpPr>
          <p:cNvPr id="6" name="Alt Bilgi Yer Tutucusu 5">
            <a:extLst>
              <a:ext uri="{FF2B5EF4-FFF2-40B4-BE49-F238E27FC236}">
                <a16:creationId xmlns:a16="http://schemas.microsoft.com/office/drawing/2014/main" id="{D4B9D7A8-6FD3-DA3A-6F32-8A0D9B87B1C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C318010-70EB-D035-D9F9-B6C86685C729}"/>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03137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139D06-6740-C202-33DF-E1149010B19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1628258-4747-38FB-91CD-10CFFCC878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5FF73BF5-F032-FF9F-263C-1941A5395710}"/>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5CA20834-3FA7-63E3-8BC9-880CFBABF2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CE5FBF3B-E573-DE2D-D006-94F08199E61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6D35F49-AC82-677A-C585-FFEA3E5AADB1}"/>
              </a:ext>
            </a:extLst>
          </p:cNvPr>
          <p:cNvSpPr>
            <a:spLocks noGrp="1"/>
          </p:cNvSpPr>
          <p:nvPr>
            <p:ph type="dt" sz="half" idx="10"/>
          </p:nvPr>
        </p:nvSpPr>
        <p:spPr/>
        <p:txBody>
          <a:bodyPr/>
          <a:lstStyle/>
          <a:p>
            <a:fld id="{DB894795-7BCA-403B-9443-D65F7866B0B7}" type="datetimeFigureOut">
              <a:rPr lang="tr-TR" smtClean="0"/>
              <a:t>25.08.2024</a:t>
            </a:fld>
            <a:endParaRPr lang="tr-TR"/>
          </a:p>
        </p:txBody>
      </p:sp>
      <p:sp>
        <p:nvSpPr>
          <p:cNvPr id="8" name="Alt Bilgi Yer Tutucusu 7">
            <a:extLst>
              <a:ext uri="{FF2B5EF4-FFF2-40B4-BE49-F238E27FC236}">
                <a16:creationId xmlns:a16="http://schemas.microsoft.com/office/drawing/2014/main" id="{1E4AB0C5-DCE3-99E3-FA8F-702689BE9AA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3BA8757-2238-F541-ADCC-053629D89FC9}"/>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4554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77E9CD-C895-3593-7C2A-95BB80DCBE3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1924B6C-B628-762F-5E58-48B3C4937A23}"/>
              </a:ext>
            </a:extLst>
          </p:cNvPr>
          <p:cNvSpPr>
            <a:spLocks noGrp="1"/>
          </p:cNvSpPr>
          <p:nvPr>
            <p:ph type="dt" sz="half" idx="10"/>
          </p:nvPr>
        </p:nvSpPr>
        <p:spPr/>
        <p:txBody>
          <a:bodyPr/>
          <a:lstStyle/>
          <a:p>
            <a:fld id="{DB894795-7BCA-403B-9443-D65F7866B0B7}" type="datetimeFigureOut">
              <a:rPr lang="tr-TR" smtClean="0"/>
              <a:t>25.08.2024</a:t>
            </a:fld>
            <a:endParaRPr lang="tr-TR"/>
          </a:p>
        </p:txBody>
      </p:sp>
      <p:sp>
        <p:nvSpPr>
          <p:cNvPr id="4" name="Alt Bilgi Yer Tutucusu 3">
            <a:extLst>
              <a:ext uri="{FF2B5EF4-FFF2-40B4-BE49-F238E27FC236}">
                <a16:creationId xmlns:a16="http://schemas.microsoft.com/office/drawing/2014/main" id="{F57A6905-E990-BC42-AC09-B164541780F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531747A6-BCC5-ACD3-768E-9BEBF918D6D5}"/>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34481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1251629-A31D-AE24-3BB1-54E74ED2A2B1}"/>
              </a:ext>
            </a:extLst>
          </p:cNvPr>
          <p:cNvSpPr>
            <a:spLocks noGrp="1"/>
          </p:cNvSpPr>
          <p:nvPr>
            <p:ph type="dt" sz="half" idx="10"/>
          </p:nvPr>
        </p:nvSpPr>
        <p:spPr/>
        <p:txBody>
          <a:bodyPr/>
          <a:lstStyle/>
          <a:p>
            <a:fld id="{DB894795-7BCA-403B-9443-D65F7866B0B7}" type="datetimeFigureOut">
              <a:rPr lang="tr-TR" smtClean="0"/>
              <a:t>25.08.2024</a:t>
            </a:fld>
            <a:endParaRPr lang="tr-TR"/>
          </a:p>
        </p:txBody>
      </p:sp>
      <p:sp>
        <p:nvSpPr>
          <p:cNvPr id="3" name="Alt Bilgi Yer Tutucusu 2">
            <a:extLst>
              <a:ext uri="{FF2B5EF4-FFF2-40B4-BE49-F238E27FC236}">
                <a16:creationId xmlns:a16="http://schemas.microsoft.com/office/drawing/2014/main" id="{E58E4CE9-101A-CBC3-F705-3811534FF07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41944F0-25C1-671C-0E4D-868A67029CA2}"/>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6102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E0D9E6-8BC0-FEEC-D19A-CD1A78ADB35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B68FD1B-8160-6974-7470-1B8406A7D8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4D633C1-93FA-9762-6D5A-DF6194805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BE0F140-AF74-1660-76D2-68495B95C4C0}"/>
              </a:ext>
            </a:extLst>
          </p:cNvPr>
          <p:cNvSpPr>
            <a:spLocks noGrp="1"/>
          </p:cNvSpPr>
          <p:nvPr>
            <p:ph type="dt" sz="half" idx="10"/>
          </p:nvPr>
        </p:nvSpPr>
        <p:spPr/>
        <p:txBody>
          <a:bodyPr/>
          <a:lstStyle/>
          <a:p>
            <a:fld id="{DB894795-7BCA-403B-9443-D65F7866B0B7}" type="datetimeFigureOut">
              <a:rPr lang="tr-TR" smtClean="0"/>
              <a:t>25.08.2024</a:t>
            </a:fld>
            <a:endParaRPr lang="tr-TR"/>
          </a:p>
        </p:txBody>
      </p:sp>
      <p:sp>
        <p:nvSpPr>
          <p:cNvPr id="6" name="Alt Bilgi Yer Tutucusu 5">
            <a:extLst>
              <a:ext uri="{FF2B5EF4-FFF2-40B4-BE49-F238E27FC236}">
                <a16:creationId xmlns:a16="http://schemas.microsoft.com/office/drawing/2014/main" id="{5A10344F-FB56-28B8-8E84-A3DF84E9980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C43AE5E-7C56-5F64-E99A-780AF9E2DE7D}"/>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89464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D73E8D-57A4-A438-A59C-E22648B77CB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DE85AEA-10C2-A22E-F62E-0AD5593FBE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CFC951F-7E5B-D42E-A0C6-AEEA77ED9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9B7FD75-4FF5-376E-2112-6CB10077EAF7}"/>
              </a:ext>
            </a:extLst>
          </p:cNvPr>
          <p:cNvSpPr>
            <a:spLocks noGrp="1"/>
          </p:cNvSpPr>
          <p:nvPr>
            <p:ph type="dt" sz="half" idx="10"/>
          </p:nvPr>
        </p:nvSpPr>
        <p:spPr/>
        <p:txBody>
          <a:bodyPr/>
          <a:lstStyle/>
          <a:p>
            <a:fld id="{DB894795-7BCA-403B-9443-D65F7866B0B7}" type="datetimeFigureOut">
              <a:rPr lang="tr-TR" smtClean="0"/>
              <a:t>25.08.2024</a:t>
            </a:fld>
            <a:endParaRPr lang="tr-TR"/>
          </a:p>
        </p:txBody>
      </p:sp>
      <p:sp>
        <p:nvSpPr>
          <p:cNvPr id="6" name="Alt Bilgi Yer Tutucusu 5">
            <a:extLst>
              <a:ext uri="{FF2B5EF4-FFF2-40B4-BE49-F238E27FC236}">
                <a16:creationId xmlns:a16="http://schemas.microsoft.com/office/drawing/2014/main" id="{A353AD91-1108-2493-0985-1F28F6A0239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333027F-C033-1FC2-2FA1-59875B4CD904}"/>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60091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F97E2E3-9D27-71F1-7ECC-C65A8EEC75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2F6494A-515A-6040-320A-BC308F1D34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178060F-A820-8782-7417-2A7E52BE57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894795-7BCA-403B-9443-D65F7866B0B7}" type="datetimeFigureOut">
              <a:rPr lang="tr-TR" smtClean="0"/>
              <a:t>25.08.2024</a:t>
            </a:fld>
            <a:endParaRPr lang="tr-TR"/>
          </a:p>
        </p:txBody>
      </p:sp>
      <p:sp>
        <p:nvSpPr>
          <p:cNvPr id="5" name="Alt Bilgi Yer Tutucusu 4">
            <a:extLst>
              <a:ext uri="{FF2B5EF4-FFF2-40B4-BE49-F238E27FC236}">
                <a16:creationId xmlns:a16="http://schemas.microsoft.com/office/drawing/2014/main" id="{970ED59B-586D-4BF9-5511-C6EFB540E7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936659F6-D3D0-C2EC-5832-ACA3D72420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0503C0-BB46-4D93-B90F-6E0A04AF3665}" type="slidenum">
              <a:rPr lang="tr-TR" smtClean="0"/>
              <a:t>‹#›</a:t>
            </a:fld>
            <a:endParaRPr lang="tr-TR"/>
          </a:p>
        </p:txBody>
      </p:sp>
      <p:pic>
        <p:nvPicPr>
          <p:cNvPr id="8" name="Resim 7" descr="metin, ekran görüntüsü içeren bir resim&#10;&#10;Açıklama otomatik olarak oluşturuldu">
            <a:extLst>
              <a:ext uri="{FF2B5EF4-FFF2-40B4-BE49-F238E27FC236}">
                <a16:creationId xmlns:a16="http://schemas.microsoft.com/office/drawing/2014/main" id="{2BA767CB-B04D-3A64-DFF3-9BB3D1D2F6A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21949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B0D34168-14C1-BA1E-4FC0-47ADA7C0B655}"/>
              </a:ext>
            </a:extLst>
          </p:cNvPr>
          <p:cNvSpPr txBox="1">
            <a:spLocks/>
          </p:cNvSpPr>
          <p:nvPr/>
        </p:nvSpPr>
        <p:spPr>
          <a:xfrm>
            <a:off x="838200" y="1740045"/>
            <a:ext cx="10515600" cy="2917299"/>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rgbClr val="002060"/>
                </a:solidFill>
                <a:latin typeface="Times New Roman" panose="02020603050405020304" pitchFamily="18" charset="0"/>
                <a:cs typeface="Times New Roman" panose="02020603050405020304" pitchFamily="18" charset="0"/>
              </a:rPr>
              <a:t>Is there a threshold limit for body mass index for patients undergoing primary total knee or total hip arthroplasty?</a:t>
            </a:r>
          </a:p>
          <a:p>
            <a:endParaRPr lang="en-US" dirty="0">
              <a:solidFill>
                <a:srgbClr val="002060"/>
              </a:solidFill>
              <a:latin typeface="Times New Roman" panose="02020603050405020304" pitchFamily="18" charset="0"/>
              <a:cs typeface="Times New Roman" panose="02020603050405020304" pitchFamily="18" charset="0"/>
            </a:endParaRPr>
          </a:p>
          <a:p>
            <a:endParaRPr lang="en-US" dirty="0">
              <a:solidFill>
                <a:srgbClr val="002060"/>
              </a:solidFill>
              <a:latin typeface="Times New Roman" panose="02020603050405020304" pitchFamily="18" charset="0"/>
              <a:cs typeface="Times New Roman" panose="02020603050405020304" pitchFamily="18" charset="0"/>
            </a:endParaRPr>
          </a:p>
          <a:p>
            <a:r>
              <a:rPr lang="en-US" dirty="0">
                <a:solidFill>
                  <a:srgbClr val="002060"/>
                </a:solidFill>
                <a:latin typeface="Times New Roman" panose="02020603050405020304" pitchFamily="18" charset="0"/>
                <a:cs typeface="Times New Roman" panose="02020603050405020304" pitchFamily="18" charset="0"/>
              </a:rPr>
              <a:t>Kyle H. </a:t>
            </a:r>
            <a:r>
              <a:rPr lang="en-US" dirty="0" err="1">
                <a:solidFill>
                  <a:srgbClr val="002060"/>
                </a:solidFill>
                <a:latin typeface="Times New Roman" panose="02020603050405020304" pitchFamily="18" charset="0"/>
                <a:cs typeface="Times New Roman" panose="02020603050405020304" pitchFamily="18" charset="0"/>
              </a:rPr>
              <a:t>Cichos</a:t>
            </a:r>
            <a:r>
              <a:rPr lang="en-US" dirty="0">
                <a:solidFill>
                  <a:srgbClr val="002060"/>
                </a:solidFill>
                <a:latin typeface="Times New Roman" panose="02020603050405020304" pitchFamily="18" charset="0"/>
                <a:cs typeface="Times New Roman" panose="02020603050405020304" pitchFamily="18" charset="0"/>
              </a:rPr>
              <a:t>, PhD / </a:t>
            </a:r>
            <a:r>
              <a:rPr lang="en-US" dirty="0" err="1">
                <a:solidFill>
                  <a:srgbClr val="002060"/>
                </a:solidFill>
                <a:latin typeface="Times New Roman" panose="02020603050405020304" pitchFamily="18" charset="0"/>
                <a:cs typeface="Times New Roman" panose="02020603050405020304" pitchFamily="18" charset="0"/>
              </a:rPr>
              <a:t>Hughston</a:t>
            </a:r>
            <a:r>
              <a:rPr lang="en-US" dirty="0">
                <a:solidFill>
                  <a:srgbClr val="002060"/>
                </a:solidFill>
                <a:latin typeface="Times New Roman" panose="02020603050405020304" pitchFamily="18" charset="0"/>
                <a:cs typeface="Times New Roman" panose="02020603050405020304" pitchFamily="18" charset="0"/>
              </a:rPr>
              <a:t> Clinic</a:t>
            </a:r>
            <a:endParaRPr lang="en-TR">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1207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361061" y="1529325"/>
            <a:ext cx="9401298" cy="710956"/>
          </a:xfrm>
        </p:spPr>
        <p:txBody>
          <a:bodyPr>
            <a:normAutofit lnSpcReduction="10000"/>
          </a:bodyPr>
          <a:lstStyle/>
          <a:p>
            <a:pPr algn="l"/>
            <a:r>
              <a:rPr lang="en-US" sz="4800" b="1" dirty="0">
                <a:highlight>
                  <a:srgbClr val="FFFF00"/>
                </a:highlight>
                <a:latin typeface="Times New Roman" panose="02020603050405020304" pitchFamily="18" charset="0"/>
                <a:cs typeface="Times New Roman" panose="02020603050405020304" pitchFamily="18" charset="0"/>
              </a:rPr>
              <a:t>Rationale: </a:t>
            </a:r>
          </a:p>
        </p:txBody>
      </p:sp>
      <p:sp>
        <p:nvSpPr>
          <p:cNvPr id="5" name="TextBox 4">
            <a:extLst>
              <a:ext uri="{FF2B5EF4-FFF2-40B4-BE49-F238E27FC236}">
                <a16:creationId xmlns:a16="http://schemas.microsoft.com/office/drawing/2014/main" id="{6B66803D-0C0C-4CD5-AC23-5B871DE6E61E}"/>
              </a:ext>
            </a:extLst>
          </p:cNvPr>
          <p:cNvSpPr txBox="1"/>
          <p:nvPr/>
        </p:nvSpPr>
        <p:spPr>
          <a:xfrm>
            <a:off x="948691" y="2016253"/>
            <a:ext cx="10126534" cy="4732065"/>
          </a:xfrm>
          <a:prstGeom prst="rect">
            <a:avLst/>
          </a:prstGeom>
          <a:noFill/>
        </p:spPr>
        <p:txBody>
          <a:bodyPr wrap="square">
            <a:spAutoFit/>
          </a:bodyPr>
          <a:lstStyle/>
          <a:p>
            <a:endParaRPr lang="en-US" sz="1350" b="1" dirty="0">
              <a:solidFill>
                <a:srgbClr val="002060"/>
              </a:solidFill>
              <a:latin typeface="Times New Roman" panose="02020603050405020304" pitchFamily="18" charset="0"/>
              <a:cs typeface="Times New Roman" panose="02020603050405020304" pitchFamily="18" charset="0"/>
            </a:endParaRPr>
          </a:p>
          <a:p>
            <a:pPr marL="285750" indent="-285750">
              <a:buFontTx/>
              <a:buChar char="-"/>
            </a:pPr>
            <a:r>
              <a:rPr lang="en-US" sz="1600" b="1" dirty="0">
                <a:solidFill>
                  <a:srgbClr val="002060"/>
                </a:solidFill>
                <a:latin typeface="Times New Roman" panose="02020603050405020304" pitchFamily="18" charset="0"/>
                <a:cs typeface="Times New Roman" panose="02020603050405020304" pitchFamily="18" charset="0"/>
              </a:rPr>
              <a:t>More importantly, studies rarely adjust for potential confounders, making it difficult to separate BMI as an independent variable:</a:t>
            </a:r>
          </a:p>
          <a:p>
            <a:pPr marL="285750" indent="-285750">
              <a:buFont typeface="Arial" panose="020B0604020202020204" pitchFamily="34" charset="0"/>
              <a:buChar char="•"/>
            </a:pPr>
            <a:r>
              <a:rPr lang="en-US" sz="1600" b="1" dirty="0">
                <a:solidFill>
                  <a:srgbClr val="002060"/>
                </a:solidFill>
                <a:latin typeface="Times New Roman" panose="02020603050405020304" pitchFamily="18" charset="0"/>
                <a:cs typeface="Times New Roman" panose="02020603050405020304" pitchFamily="18" charset="0"/>
              </a:rPr>
              <a:t>At best they adjusted for age, sex, and CCI/ECI </a:t>
            </a:r>
          </a:p>
          <a:p>
            <a:pPr marL="285750" indent="-285750">
              <a:buFont typeface="Arial" panose="020B0604020202020204" pitchFamily="34" charset="0"/>
              <a:buChar char="•"/>
            </a:pPr>
            <a:r>
              <a:rPr lang="en-US" sz="1600" b="1" dirty="0">
                <a:solidFill>
                  <a:srgbClr val="002060"/>
                </a:solidFill>
                <a:latin typeface="Times New Roman" panose="02020603050405020304" pitchFamily="18" charset="0"/>
                <a:cs typeface="Times New Roman" panose="02020603050405020304" pitchFamily="18" charset="0"/>
              </a:rPr>
              <a:t>Impactful variables are not included: anemia, low albumin, elevated HbA1c, operative duration, and DVT prophylaxis. </a:t>
            </a:r>
          </a:p>
          <a:p>
            <a:pPr marL="285750" indent="-285750">
              <a:buFont typeface="Arial" panose="020B0604020202020204" pitchFamily="34" charset="0"/>
              <a:buChar char="•"/>
            </a:pPr>
            <a:endParaRPr lang="en-US" sz="1600" b="1" dirty="0">
              <a:solidFill>
                <a:srgbClr val="002060"/>
              </a:solidFill>
              <a:latin typeface="Times New Roman" panose="02020603050405020304" pitchFamily="18" charset="0"/>
              <a:cs typeface="Times New Roman" panose="02020603050405020304" pitchFamily="18" charset="0"/>
            </a:endParaRPr>
          </a:p>
          <a:p>
            <a:pPr marL="285750" indent="-285750">
              <a:buFontTx/>
              <a:buChar char="-"/>
            </a:pPr>
            <a:r>
              <a:rPr lang="en-US" sz="1600" b="1" dirty="0">
                <a:solidFill>
                  <a:srgbClr val="002060"/>
                </a:solidFill>
                <a:latin typeface="Times New Roman" panose="02020603050405020304" pitchFamily="18" charset="0"/>
                <a:cs typeface="Times New Roman" panose="02020603050405020304" pitchFamily="18" charset="0"/>
              </a:rPr>
              <a:t>Studies analyzing PROMs following TJA also have highly discordant among BMI groupings and are difficult to interpret</a:t>
            </a:r>
          </a:p>
          <a:p>
            <a:r>
              <a:rPr lang="en-US" sz="1600" b="1" dirty="0">
                <a:solidFill>
                  <a:srgbClr val="002060"/>
                </a:solidFill>
                <a:latin typeface="Times New Roman" panose="02020603050405020304" pitchFamily="18" charset="0"/>
                <a:cs typeface="Times New Roman" panose="02020603050405020304" pitchFamily="18" charset="0"/>
              </a:rPr>
              <a:t> </a:t>
            </a:r>
          </a:p>
          <a:p>
            <a:pPr marL="285750" indent="-285750">
              <a:buFontTx/>
              <a:buChar char="-"/>
            </a:pPr>
            <a:r>
              <a:rPr lang="en-US" sz="1600" b="1" dirty="0">
                <a:solidFill>
                  <a:srgbClr val="002060"/>
                </a:solidFill>
                <a:latin typeface="Times New Roman" panose="02020603050405020304" pitchFamily="18" charset="0"/>
                <a:cs typeface="Times New Roman" panose="02020603050405020304" pitchFamily="18" charset="0"/>
              </a:rPr>
              <a:t>Many studies report no difference in postoperative improvement including knee flexion, VAS pain scores, and patient-reported outcome measures between BMI groups while some show greater improvement in higher BMI groups compared to the normal BMI group. </a:t>
            </a:r>
          </a:p>
          <a:p>
            <a:pPr marL="285750" indent="-285750">
              <a:buFontTx/>
              <a:buChar char="-"/>
            </a:pPr>
            <a:endParaRPr lang="en-US" sz="1600" b="1" dirty="0">
              <a:solidFill>
                <a:srgbClr val="002060"/>
              </a:solidFill>
              <a:latin typeface="Times New Roman" panose="02020603050405020304" pitchFamily="18" charset="0"/>
              <a:cs typeface="Times New Roman" panose="02020603050405020304" pitchFamily="18" charset="0"/>
            </a:endParaRPr>
          </a:p>
          <a:p>
            <a:r>
              <a:rPr lang="en-US" sz="1600" b="1" dirty="0">
                <a:solidFill>
                  <a:srgbClr val="002060"/>
                </a:solidFill>
                <a:latin typeface="Times New Roman" panose="02020603050405020304" pitchFamily="18" charset="0"/>
                <a:cs typeface="Times New Roman" panose="02020603050405020304" pitchFamily="18" charset="0"/>
              </a:rPr>
              <a:t>*** Given the incongruity in the literature across all BMI groups, BMI as a standalone screening tool and an absolute contraindication to surgery without considering all relevant patient factors is not recommended. Further research is required to determine if the risk stratification of patients in the high BMI categories that do not have associated highly weighted comorbidities and demographical variables is similar to those in obese and non-obese categories. </a:t>
            </a:r>
          </a:p>
        </p:txBody>
      </p:sp>
    </p:spTree>
    <p:extLst>
      <p:ext uri="{BB962C8B-B14F-4D97-AF65-F5344CB8AC3E}">
        <p14:creationId xmlns:p14="http://schemas.microsoft.com/office/powerpoint/2010/main" val="2294253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357746" y="2022619"/>
            <a:ext cx="9401298" cy="4470255"/>
          </a:xfrm>
        </p:spPr>
        <p:txBody>
          <a:bodyPr>
            <a:normAutofit fontScale="62500" lnSpcReduction="20000"/>
          </a:bodyPr>
          <a:lstStyle/>
          <a:p>
            <a:pPr algn="l"/>
            <a:endParaRPr lang="tr-TR" sz="4800" b="1" dirty="0">
              <a:highlight>
                <a:srgbClr val="00FF00"/>
              </a:highlight>
              <a:latin typeface="Times New Roman" panose="02020603050405020304" pitchFamily="18" charset="0"/>
              <a:cs typeface="Times New Roman" panose="02020603050405020304" pitchFamily="18" charset="0"/>
            </a:endParaRPr>
          </a:p>
          <a:p>
            <a:pPr marL="342900" indent="-342900">
              <a:buFont typeface="Wingdings" pitchFamily="2" charset="2"/>
              <a:buChar char="v"/>
            </a:pPr>
            <a:r>
              <a:rPr lang="en-US" sz="5400" dirty="0">
                <a:solidFill>
                  <a:schemeClr val="bg1"/>
                </a:solidFill>
                <a:latin typeface="Times New Roman" panose="02020603050405020304" pitchFamily="18" charset="0"/>
                <a:cs typeface="Times New Roman" panose="02020603050405020304" pitchFamily="18" charset="0"/>
              </a:rPr>
              <a:t> </a:t>
            </a:r>
            <a:r>
              <a:rPr lang="en-US" sz="4500" b="1" dirty="0">
                <a:highlight>
                  <a:srgbClr val="FF0000"/>
                </a:highlight>
                <a:latin typeface="Times New Roman" panose="02020603050405020304" pitchFamily="18" charset="0"/>
                <a:cs typeface="Times New Roman" panose="02020603050405020304" pitchFamily="18" charset="0"/>
              </a:rPr>
              <a:t>Question:</a:t>
            </a:r>
          </a:p>
          <a:p>
            <a:r>
              <a:rPr lang="en-US" sz="4500" b="1" dirty="0">
                <a:solidFill>
                  <a:srgbClr val="002060"/>
                </a:solidFill>
                <a:latin typeface="Times New Roman" panose="02020603050405020304" pitchFamily="18" charset="0"/>
                <a:cs typeface="Times New Roman" panose="02020603050405020304" pitchFamily="18" charset="0"/>
              </a:rPr>
              <a:t>Is there a BMI threshold limit for patients undergoing elective THA and TKA to minimize postoperative complications within 1 year of surgery? </a:t>
            </a:r>
            <a:endParaRPr lang="en-TR" sz="4500" dirty="0">
              <a:solidFill>
                <a:schemeClr val="bg1"/>
              </a:solidFill>
              <a:latin typeface="Times New Roman" panose="02020603050405020304" pitchFamily="18" charset="0"/>
              <a:cs typeface="Times New Roman" panose="02020603050405020304" pitchFamily="18" charset="0"/>
            </a:endParaRPr>
          </a:p>
          <a:p>
            <a:endParaRPr lang="tr-TR" sz="4500" b="1" dirty="0">
              <a:highlight>
                <a:srgbClr val="00FF00"/>
              </a:highlight>
              <a:latin typeface="Times New Roman" panose="02020603050405020304" pitchFamily="18" charset="0"/>
              <a:cs typeface="Times New Roman" panose="02020603050405020304" pitchFamily="18" charset="0"/>
            </a:endParaRPr>
          </a:p>
          <a:p>
            <a:r>
              <a:rPr lang="tr-TR" sz="4500" b="1" dirty="0">
                <a:highlight>
                  <a:srgbClr val="00FF00"/>
                </a:highlight>
                <a:latin typeface="Times New Roman" panose="02020603050405020304" pitchFamily="18" charset="0"/>
                <a:cs typeface="Times New Roman" panose="02020603050405020304" pitchFamily="18" charset="0"/>
              </a:rPr>
              <a:t> </a:t>
            </a:r>
            <a:r>
              <a:rPr lang="en-US" sz="4500" b="1" dirty="0">
                <a:highlight>
                  <a:srgbClr val="00FF00"/>
                </a:highlight>
                <a:latin typeface="Times New Roman" panose="02020603050405020304" pitchFamily="18" charset="0"/>
                <a:cs typeface="Times New Roman" panose="02020603050405020304" pitchFamily="18" charset="0"/>
              </a:rPr>
              <a:t>Response:</a:t>
            </a:r>
          </a:p>
          <a:p>
            <a:r>
              <a:rPr lang="en-US" sz="4500" b="1" dirty="0">
                <a:effectLst/>
                <a:latin typeface="Times New Roman" panose="02020603050405020304" pitchFamily="18" charset="0"/>
                <a:ea typeface="Calibri" panose="020F0502020204030204" pitchFamily="34" charset="0"/>
                <a:cs typeface="Times New Roman (Body CS)"/>
              </a:rPr>
              <a:t>Although most studies show a higher complication rate in patients with higher body mass index (BMI), we are unable to determine an exact threshold for BMI in patients undergoing primary TJA. </a:t>
            </a:r>
            <a:endParaRPr lang="en-TR" sz="45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0053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129AB86-CCD3-966B-5C52-B78BCF721C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80" y="1572767"/>
            <a:ext cx="1219200"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D0D50DB-1E5F-6405-A6A2-47781EAD05C6}"/>
              </a:ext>
            </a:extLst>
          </p:cNvPr>
          <p:cNvSpPr txBox="1"/>
          <p:nvPr/>
        </p:nvSpPr>
        <p:spPr>
          <a:xfrm>
            <a:off x="22940" y="3456433"/>
            <a:ext cx="1874680" cy="369332"/>
          </a:xfrm>
          <a:prstGeom prst="rect">
            <a:avLst/>
          </a:prstGeom>
          <a:noFill/>
        </p:spPr>
        <p:txBody>
          <a:bodyPr wrap="none" rtlCol="0">
            <a:spAutoFit/>
          </a:bodyPr>
          <a:lstStyle/>
          <a:p>
            <a:r>
              <a:rPr lang="en-US" dirty="0"/>
              <a:t>Kyle </a:t>
            </a:r>
            <a:r>
              <a:rPr lang="en-US" dirty="0" err="1"/>
              <a:t>Cichos</a:t>
            </a:r>
            <a:r>
              <a:rPr lang="en-US" dirty="0"/>
              <a:t>, PhD</a:t>
            </a:r>
          </a:p>
        </p:txBody>
      </p:sp>
      <p:pic>
        <p:nvPicPr>
          <p:cNvPr id="3" name="Picture 2">
            <a:extLst>
              <a:ext uri="{FF2B5EF4-FFF2-40B4-BE49-F238E27FC236}">
                <a16:creationId xmlns:a16="http://schemas.microsoft.com/office/drawing/2014/main" id="{FAB3D1FC-35A6-654E-D4EC-70143EB3A9C3}"/>
              </a:ext>
            </a:extLst>
          </p:cNvPr>
          <p:cNvPicPr>
            <a:picLocks noChangeAspect="1"/>
          </p:cNvPicPr>
          <p:nvPr/>
        </p:nvPicPr>
        <p:blipFill>
          <a:blip r:embed="rId3"/>
          <a:stretch>
            <a:fillRect/>
          </a:stretch>
        </p:blipFill>
        <p:spPr>
          <a:xfrm>
            <a:off x="2813812" y="1572767"/>
            <a:ext cx="1399309" cy="1828800"/>
          </a:xfrm>
          <a:prstGeom prst="rect">
            <a:avLst/>
          </a:prstGeom>
        </p:spPr>
      </p:pic>
      <p:sp>
        <p:nvSpPr>
          <p:cNvPr id="4" name="TextBox 3">
            <a:extLst>
              <a:ext uri="{FF2B5EF4-FFF2-40B4-BE49-F238E27FC236}">
                <a16:creationId xmlns:a16="http://schemas.microsoft.com/office/drawing/2014/main" id="{1582206D-A042-7D87-8E55-B6EDF9A4D880}"/>
              </a:ext>
            </a:extLst>
          </p:cNvPr>
          <p:cNvSpPr txBox="1"/>
          <p:nvPr/>
        </p:nvSpPr>
        <p:spPr>
          <a:xfrm>
            <a:off x="2577164" y="3456433"/>
            <a:ext cx="1937133" cy="369332"/>
          </a:xfrm>
          <a:prstGeom prst="rect">
            <a:avLst/>
          </a:prstGeom>
          <a:noFill/>
        </p:spPr>
        <p:txBody>
          <a:bodyPr wrap="none" rtlCol="0">
            <a:spAutoFit/>
          </a:bodyPr>
          <a:lstStyle/>
          <a:p>
            <a:r>
              <a:rPr lang="en-US" dirty="0"/>
              <a:t>Libby </a:t>
            </a:r>
            <a:r>
              <a:rPr lang="en-US" dirty="0" err="1"/>
              <a:t>Carlino</a:t>
            </a:r>
            <a:r>
              <a:rPr lang="en-US" dirty="0"/>
              <a:t>, MD</a:t>
            </a:r>
          </a:p>
        </p:txBody>
      </p:sp>
      <p:pic>
        <p:nvPicPr>
          <p:cNvPr id="1028" name="Picture 4" descr="Elie Ghanem, MD headshot">
            <a:extLst>
              <a:ext uri="{FF2B5EF4-FFF2-40B4-BE49-F238E27FC236}">
                <a16:creationId xmlns:a16="http://schemas.microsoft.com/office/drawing/2014/main" id="{C6E13C78-06A9-1B5B-66AE-E24857F86C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7716" y="1572767"/>
            <a:ext cx="1528572" cy="18342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F6A0BE7-0268-8AC5-F920-A3062BAFE404}"/>
              </a:ext>
            </a:extLst>
          </p:cNvPr>
          <p:cNvSpPr txBox="1"/>
          <p:nvPr/>
        </p:nvSpPr>
        <p:spPr>
          <a:xfrm>
            <a:off x="5193841" y="3450948"/>
            <a:ext cx="1907895" cy="369332"/>
          </a:xfrm>
          <a:prstGeom prst="rect">
            <a:avLst/>
          </a:prstGeom>
          <a:noFill/>
        </p:spPr>
        <p:txBody>
          <a:bodyPr wrap="none" rtlCol="0">
            <a:spAutoFit/>
          </a:bodyPr>
          <a:lstStyle/>
          <a:p>
            <a:r>
              <a:rPr lang="en-US" dirty="0"/>
              <a:t>Elie Ghanem, MD</a:t>
            </a:r>
          </a:p>
        </p:txBody>
      </p:sp>
      <p:pic>
        <p:nvPicPr>
          <p:cNvPr id="1032" name="Picture 8" descr="Prof Richard de Steiger : Find an Expert : The University of Melbourne">
            <a:extLst>
              <a:ext uri="{FF2B5EF4-FFF2-40B4-BE49-F238E27FC236}">
                <a16:creationId xmlns:a16="http://schemas.microsoft.com/office/drawing/2014/main" id="{586675D5-159C-1BAE-93F6-F6F1F08E5C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7063" y="1572767"/>
            <a:ext cx="1252120" cy="18781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F4FC118-27D2-7624-BDDE-0B99BF3A59FD}"/>
              </a:ext>
            </a:extLst>
          </p:cNvPr>
          <p:cNvSpPr txBox="1"/>
          <p:nvPr/>
        </p:nvSpPr>
        <p:spPr>
          <a:xfrm>
            <a:off x="7481284" y="3450948"/>
            <a:ext cx="2423677" cy="369332"/>
          </a:xfrm>
          <a:prstGeom prst="rect">
            <a:avLst/>
          </a:prstGeom>
          <a:noFill/>
        </p:spPr>
        <p:txBody>
          <a:bodyPr wrap="none" rtlCol="0">
            <a:spAutoFit/>
          </a:bodyPr>
          <a:lstStyle/>
          <a:p>
            <a:r>
              <a:rPr lang="en-US" dirty="0"/>
              <a:t>Richard de Steiger, MD</a:t>
            </a:r>
          </a:p>
        </p:txBody>
      </p:sp>
      <p:pic>
        <p:nvPicPr>
          <p:cNvPr id="1034" name="Picture 10" descr="Current &amp; Past Fellows – MEMF-NA">
            <a:extLst>
              <a:ext uri="{FF2B5EF4-FFF2-40B4-BE49-F238E27FC236}">
                <a16:creationId xmlns:a16="http://schemas.microsoft.com/office/drawing/2014/main" id="{BC25AEA4-BE8C-D781-CFBF-E13151B482C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5863"/>
          <a:stretch/>
        </p:blipFill>
        <p:spPr bwMode="auto">
          <a:xfrm>
            <a:off x="220778" y="4206238"/>
            <a:ext cx="1580249" cy="187818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481B8BC-9FA5-CE65-F8F6-B855D2A1977B}"/>
              </a:ext>
            </a:extLst>
          </p:cNvPr>
          <p:cNvSpPr txBox="1"/>
          <p:nvPr/>
        </p:nvSpPr>
        <p:spPr>
          <a:xfrm>
            <a:off x="2452" y="6095560"/>
            <a:ext cx="2016899" cy="369332"/>
          </a:xfrm>
          <a:prstGeom prst="rect">
            <a:avLst/>
          </a:prstGeom>
          <a:noFill/>
        </p:spPr>
        <p:txBody>
          <a:bodyPr wrap="none" rtlCol="0">
            <a:spAutoFit/>
          </a:bodyPr>
          <a:lstStyle/>
          <a:p>
            <a:r>
              <a:rPr lang="en-US" dirty="0" err="1"/>
              <a:t>Seper</a:t>
            </a:r>
            <a:r>
              <a:rPr lang="en-US" dirty="0"/>
              <a:t> </a:t>
            </a:r>
            <a:r>
              <a:rPr lang="en-US" dirty="0" err="1"/>
              <a:t>Ekhtiari</a:t>
            </a:r>
            <a:r>
              <a:rPr lang="en-US" dirty="0"/>
              <a:t>, MD</a:t>
            </a:r>
          </a:p>
        </p:txBody>
      </p:sp>
      <p:pic>
        <p:nvPicPr>
          <p:cNvPr id="1036" name="Picture 12" descr="Sultan Al Maskari - Senior Consultant Orthopaedic Surgeon - Oman  International Hospital | LinkedIn">
            <a:extLst>
              <a:ext uri="{FF2B5EF4-FFF2-40B4-BE49-F238E27FC236}">
                <a16:creationId xmlns:a16="http://schemas.microsoft.com/office/drawing/2014/main" id="{C76B7444-709D-D005-634F-AA10E0ABBA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2671" y="4206238"/>
            <a:ext cx="1878181" cy="18781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99E44B0-2142-17D6-2DB3-AE2D115DD8A6}"/>
              </a:ext>
            </a:extLst>
          </p:cNvPr>
          <p:cNvSpPr txBox="1"/>
          <p:nvPr/>
        </p:nvSpPr>
        <p:spPr>
          <a:xfrm>
            <a:off x="2350914" y="6095560"/>
            <a:ext cx="2351669" cy="369332"/>
          </a:xfrm>
          <a:prstGeom prst="rect">
            <a:avLst/>
          </a:prstGeom>
          <a:noFill/>
        </p:spPr>
        <p:txBody>
          <a:bodyPr wrap="none" rtlCol="0">
            <a:spAutoFit/>
          </a:bodyPr>
          <a:lstStyle/>
          <a:p>
            <a:r>
              <a:rPr lang="en-US" dirty="0"/>
              <a:t>Sultan Al </a:t>
            </a:r>
            <a:r>
              <a:rPr lang="en-US" dirty="0" err="1"/>
              <a:t>Maskari</a:t>
            </a:r>
            <a:r>
              <a:rPr lang="en-US" dirty="0"/>
              <a:t>, MD</a:t>
            </a:r>
          </a:p>
        </p:txBody>
      </p:sp>
      <p:pic>
        <p:nvPicPr>
          <p:cNvPr id="1038" name="Picture 14" descr="Federico BURGO | Austral University (Argentina), Buenos Aires | Escuela de  Medicina | Research profile">
            <a:extLst>
              <a:ext uri="{FF2B5EF4-FFF2-40B4-BE49-F238E27FC236}">
                <a16:creationId xmlns:a16="http://schemas.microsoft.com/office/drawing/2014/main" id="{88894E84-6229-723B-E3F9-2BDE23DF34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42496" y="4206237"/>
            <a:ext cx="1878182" cy="187818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FC41A78-B161-5FED-2D80-388F791F7ACC}"/>
              </a:ext>
            </a:extLst>
          </p:cNvPr>
          <p:cNvSpPr txBox="1"/>
          <p:nvPr/>
        </p:nvSpPr>
        <p:spPr>
          <a:xfrm>
            <a:off x="5222524" y="6095560"/>
            <a:ext cx="2127890" cy="369332"/>
          </a:xfrm>
          <a:prstGeom prst="rect">
            <a:avLst/>
          </a:prstGeom>
          <a:noFill/>
        </p:spPr>
        <p:txBody>
          <a:bodyPr wrap="none" rtlCol="0">
            <a:spAutoFit/>
          </a:bodyPr>
          <a:lstStyle/>
          <a:p>
            <a:r>
              <a:rPr lang="en-US" dirty="0"/>
              <a:t>Federico Burgo, MD</a:t>
            </a:r>
          </a:p>
        </p:txBody>
      </p:sp>
      <p:pic>
        <p:nvPicPr>
          <p:cNvPr id="1040" name="Picture 16" descr="Fatih YILDIZ | Professor (Associate) | MD, Orthopedic Surgeon | Orthopedics  and Traumatology | Research profile">
            <a:extLst>
              <a:ext uri="{FF2B5EF4-FFF2-40B4-BE49-F238E27FC236}">
                <a16:creationId xmlns:a16="http://schemas.microsoft.com/office/drawing/2014/main" id="{4E0A7C65-2472-6BAC-B133-86787E12FBE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74058" y="4206237"/>
            <a:ext cx="1878181" cy="187818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250758D-74CC-6379-569B-EC320B0DDCA1}"/>
              </a:ext>
            </a:extLst>
          </p:cNvPr>
          <p:cNvSpPr txBox="1"/>
          <p:nvPr/>
        </p:nvSpPr>
        <p:spPr>
          <a:xfrm>
            <a:off x="7762819" y="6095560"/>
            <a:ext cx="1700658" cy="369332"/>
          </a:xfrm>
          <a:prstGeom prst="rect">
            <a:avLst/>
          </a:prstGeom>
          <a:noFill/>
        </p:spPr>
        <p:txBody>
          <a:bodyPr wrap="none" rtlCol="0">
            <a:spAutoFit/>
          </a:bodyPr>
          <a:lstStyle/>
          <a:p>
            <a:r>
              <a:rPr lang="en-US" dirty="0" err="1"/>
              <a:t>Fatih</a:t>
            </a:r>
            <a:r>
              <a:rPr lang="en-US" dirty="0"/>
              <a:t> </a:t>
            </a:r>
            <a:r>
              <a:rPr lang="en-US" dirty="0" err="1"/>
              <a:t>Yildiz</a:t>
            </a:r>
            <a:r>
              <a:rPr lang="en-US" dirty="0"/>
              <a:t>, MD</a:t>
            </a:r>
          </a:p>
        </p:txBody>
      </p:sp>
      <p:pic>
        <p:nvPicPr>
          <p:cNvPr id="1042" name="Picture 18" descr="Mehmet DEMIREL | Asst. Prof. Orthopaedic Surgeon | Doctor of Medicine |  Orthopaedics and Traumatology | Research profile">
            <a:extLst>
              <a:ext uri="{FF2B5EF4-FFF2-40B4-BE49-F238E27FC236}">
                <a16:creationId xmlns:a16="http://schemas.microsoft.com/office/drawing/2014/main" id="{31A82DC4-AF9D-CE16-0CDF-1304DDE8173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97962" y="1550819"/>
            <a:ext cx="1878181" cy="187818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16204AB-34A8-F891-46E1-3BD1BEFFB0D8}"/>
              </a:ext>
            </a:extLst>
          </p:cNvPr>
          <p:cNvSpPr txBox="1"/>
          <p:nvPr/>
        </p:nvSpPr>
        <p:spPr>
          <a:xfrm>
            <a:off x="9946992" y="3450948"/>
            <a:ext cx="2297488" cy="369332"/>
          </a:xfrm>
          <a:prstGeom prst="rect">
            <a:avLst/>
          </a:prstGeom>
          <a:noFill/>
        </p:spPr>
        <p:txBody>
          <a:bodyPr wrap="none" rtlCol="0">
            <a:spAutoFit/>
          </a:bodyPr>
          <a:lstStyle/>
          <a:p>
            <a:r>
              <a:rPr lang="en-US" dirty="0"/>
              <a:t>Mehmet </a:t>
            </a:r>
            <a:r>
              <a:rPr lang="en-US" dirty="0" err="1"/>
              <a:t>Demirel</a:t>
            </a:r>
            <a:r>
              <a:rPr lang="en-US" dirty="0"/>
              <a:t>, MD</a:t>
            </a:r>
          </a:p>
        </p:txBody>
      </p:sp>
      <p:sp>
        <p:nvSpPr>
          <p:cNvPr id="13" name="TextBox 12">
            <a:extLst>
              <a:ext uri="{FF2B5EF4-FFF2-40B4-BE49-F238E27FC236}">
                <a16:creationId xmlns:a16="http://schemas.microsoft.com/office/drawing/2014/main" id="{141B4DC7-EA7A-515D-0325-D6CD77ED91D2}"/>
              </a:ext>
            </a:extLst>
          </p:cNvPr>
          <p:cNvSpPr txBox="1"/>
          <p:nvPr/>
        </p:nvSpPr>
        <p:spPr>
          <a:xfrm>
            <a:off x="10157679" y="6084418"/>
            <a:ext cx="1947969" cy="369332"/>
          </a:xfrm>
          <a:prstGeom prst="rect">
            <a:avLst/>
          </a:prstGeom>
          <a:noFill/>
        </p:spPr>
        <p:txBody>
          <a:bodyPr wrap="none" rtlCol="0">
            <a:spAutoFit/>
          </a:bodyPr>
          <a:lstStyle/>
          <a:p>
            <a:r>
              <a:rPr lang="en-US" dirty="0"/>
              <a:t>Mamo </a:t>
            </a:r>
            <a:r>
              <a:rPr lang="en-US" dirty="0" err="1"/>
              <a:t>Dessu</a:t>
            </a:r>
            <a:r>
              <a:rPr lang="en-US" dirty="0"/>
              <a:t>, MD</a:t>
            </a:r>
          </a:p>
        </p:txBody>
      </p:sp>
    </p:spTree>
    <p:extLst>
      <p:ext uri="{BB962C8B-B14F-4D97-AF65-F5344CB8AC3E}">
        <p14:creationId xmlns:p14="http://schemas.microsoft.com/office/powerpoint/2010/main" val="611571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5FD2DD-8111-8A96-4DEE-1641F5A6ED92}"/>
              </a:ext>
            </a:extLst>
          </p:cNvPr>
          <p:cNvSpPr>
            <a:spLocks noGrp="1"/>
          </p:cNvSpPr>
          <p:nvPr>
            <p:ph type="title"/>
          </p:nvPr>
        </p:nvSpPr>
        <p:spPr>
          <a:xfrm>
            <a:off x="914400" y="1371599"/>
            <a:ext cx="10515600" cy="905256"/>
          </a:xfrm>
        </p:spPr>
        <p:txBody>
          <a:bodyPr/>
          <a:lstStyle/>
          <a:p>
            <a:r>
              <a:rPr lang="en-US" u="sng" dirty="0">
                <a:solidFill>
                  <a:srgbClr val="002060"/>
                </a:solidFill>
                <a:latin typeface="Times New Roman" panose="02020603050405020304" pitchFamily="18" charset="0"/>
                <a:cs typeface="Times New Roman" panose="02020603050405020304" pitchFamily="18" charset="0"/>
              </a:rPr>
              <a:t>Why is this topic Important</a:t>
            </a:r>
            <a:endParaRPr lang="en-TR" u="sng">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FA5BBE2-D266-ED7C-E559-48DDC0CFFCF0}"/>
              </a:ext>
            </a:extLst>
          </p:cNvPr>
          <p:cNvSpPr txBox="1"/>
          <p:nvPr/>
        </p:nvSpPr>
        <p:spPr>
          <a:xfrm>
            <a:off x="1188720" y="2200656"/>
            <a:ext cx="10241280" cy="4708981"/>
          </a:xfrm>
          <a:prstGeom prst="rect">
            <a:avLst/>
          </a:prstGeom>
          <a:noFill/>
        </p:spPr>
        <p:txBody>
          <a:bodyPr wrap="square">
            <a:spAutoFit/>
          </a:bodyPr>
          <a:lstStyle/>
          <a:p>
            <a:pPr marL="342900" indent="-342900" algn="l">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Obesity (BMI&gt;30) is associated with an increased risk of OA and need for TJA</a:t>
            </a:r>
          </a:p>
          <a:p>
            <a:pPr marL="342900" indent="-342900" algn="l">
              <a:buFont typeface="Wingdings" pitchFamily="2" charset="2"/>
              <a:buChar char="v"/>
            </a:pPr>
            <a:endParaRPr lang="en-US" sz="2000" dirty="0">
              <a:solidFill>
                <a:srgbClr val="002060"/>
              </a:solidFill>
              <a:latin typeface="Times New Roman" panose="02020603050405020304" pitchFamily="18" charset="0"/>
              <a:cs typeface="Times New Roman" panose="02020603050405020304" pitchFamily="18" charset="0"/>
            </a:endParaRPr>
          </a:p>
          <a:p>
            <a:pPr marL="342900" indent="-342900" algn="l">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Patients with high BMI (obese, morbidly obese, and super obese) are considered to be at increased risk of postoperative complications</a:t>
            </a:r>
          </a:p>
          <a:p>
            <a:pPr marL="342900" indent="-342900" algn="l">
              <a:buFont typeface="Wingdings" pitchFamily="2" charset="2"/>
              <a:buChar char="v"/>
            </a:pPr>
            <a:endParaRPr lang="en-US" sz="2000" dirty="0">
              <a:solidFill>
                <a:srgbClr val="002060"/>
              </a:solidFill>
              <a:latin typeface="Times New Roman" panose="02020603050405020304" pitchFamily="18" charset="0"/>
              <a:cs typeface="Times New Roman" panose="02020603050405020304" pitchFamily="18" charset="0"/>
            </a:endParaRPr>
          </a:p>
          <a:p>
            <a:pPr marL="342900" indent="-342900" algn="l">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Inadequate control for confounding variables render BMI thresholds for TJA inconclusive based on the currently available literature</a:t>
            </a:r>
          </a:p>
          <a:p>
            <a:pPr marL="342900" indent="-342900" algn="l">
              <a:buFont typeface="Wingdings" pitchFamily="2" charset="2"/>
              <a:buChar char="v"/>
            </a:pPr>
            <a:endParaRPr lang="en-US" sz="2000" dirty="0">
              <a:solidFill>
                <a:srgbClr val="002060"/>
              </a:solidFill>
              <a:latin typeface="Times New Roman" panose="02020603050405020304" pitchFamily="18" charset="0"/>
              <a:cs typeface="Times New Roman" panose="02020603050405020304" pitchFamily="18" charset="0"/>
            </a:endParaRPr>
          </a:p>
          <a:p>
            <a:pPr marL="342900" indent="-342900" algn="l">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The utility of BMI as an indicator of overall health is limited</a:t>
            </a:r>
          </a:p>
          <a:p>
            <a:pPr marL="342900" indent="-342900" algn="l">
              <a:buFont typeface="Wingdings" pitchFamily="2" charset="2"/>
              <a:buChar char="v"/>
            </a:pPr>
            <a:endParaRPr lang="en-US" sz="2000" dirty="0">
              <a:solidFill>
                <a:srgbClr val="002060"/>
              </a:solidFill>
              <a:latin typeface="Times New Roman" panose="02020603050405020304" pitchFamily="18" charset="0"/>
              <a:cs typeface="Times New Roman" panose="02020603050405020304" pitchFamily="18" charset="0"/>
            </a:endParaRPr>
          </a:p>
          <a:p>
            <a:pPr marL="342900" indent="-342900" algn="l">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Implementing BMI cutoffs too low may prevent otherwise healthy patients with increased BMI from the benefits of TJA </a:t>
            </a:r>
          </a:p>
          <a:p>
            <a:pPr marL="342900" indent="-342900" algn="l">
              <a:buFont typeface="Wingdings" pitchFamily="2" charset="2"/>
              <a:buChar char="v"/>
            </a:pPr>
            <a:endParaRPr lang="en-US" sz="2000" dirty="0">
              <a:solidFill>
                <a:srgbClr val="002060"/>
              </a:solidFill>
              <a:latin typeface="Times New Roman" panose="02020603050405020304" pitchFamily="18" charset="0"/>
              <a:cs typeface="Times New Roman" panose="02020603050405020304" pitchFamily="18" charset="0"/>
            </a:endParaRPr>
          </a:p>
          <a:p>
            <a:pPr marL="342900" indent="-342900" algn="l">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But….confounding variables and comorbidities associated with high complication rates frequently but not always cluster in morbidly obese and super obese patients  </a:t>
            </a:r>
          </a:p>
        </p:txBody>
      </p:sp>
    </p:spTree>
    <p:extLst>
      <p:ext uri="{BB962C8B-B14F-4D97-AF65-F5344CB8AC3E}">
        <p14:creationId xmlns:p14="http://schemas.microsoft.com/office/powerpoint/2010/main" val="3461938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EF380BA-2F2E-C9C1-E313-CDB7B1D2B2D3}"/>
              </a:ext>
            </a:extLst>
          </p:cNvPr>
          <p:cNvSpPr txBox="1">
            <a:spLocks/>
          </p:cNvSpPr>
          <p:nvPr/>
        </p:nvSpPr>
        <p:spPr>
          <a:xfrm>
            <a:off x="914400" y="1371601"/>
            <a:ext cx="10515600"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002060"/>
                </a:solidFill>
                <a:latin typeface="Times New Roman" panose="02020603050405020304" pitchFamily="18" charset="0"/>
                <a:cs typeface="Times New Roman" panose="02020603050405020304" pitchFamily="18" charset="0"/>
              </a:rPr>
              <a:t>Literature Review/Process</a:t>
            </a:r>
          </a:p>
        </p:txBody>
      </p:sp>
      <p:sp>
        <p:nvSpPr>
          <p:cNvPr id="10" name="TextBox 9">
            <a:extLst>
              <a:ext uri="{FF2B5EF4-FFF2-40B4-BE49-F238E27FC236}">
                <a16:creationId xmlns:a16="http://schemas.microsoft.com/office/drawing/2014/main" id="{FB2CA443-D42A-C2A7-C5DE-A3AF800729AA}"/>
              </a:ext>
            </a:extLst>
          </p:cNvPr>
          <p:cNvSpPr txBox="1"/>
          <p:nvPr/>
        </p:nvSpPr>
        <p:spPr>
          <a:xfrm>
            <a:off x="1211580" y="2286000"/>
            <a:ext cx="9658350" cy="3785652"/>
          </a:xfrm>
          <a:prstGeom prst="rect">
            <a:avLst/>
          </a:prstGeom>
          <a:noFill/>
        </p:spPr>
        <p:txBody>
          <a:bodyPr wrap="square">
            <a:spAutoFit/>
          </a:bodyPr>
          <a:lstStyle/>
          <a:p>
            <a:pPr marL="342900" indent="-342900">
              <a:buFont typeface="Wingdings" pitchFamily="2" charset="2"/>
              <a:buChar char="v"/>
            </a:pPr>
            <a:r>
              <a:rPr lang="en-US" sz="2400" dirty="0" err="1">
                <a:solidFill>
                  <a:srgbClr val="002060"/>
                </a:solidFill>
                <a:latin typeface="Times New Roman" panose="02020603050405020304" pitchFamily="18" charset="0"/>
                <a:cs typeface="Times New Roman" panose="02020603050405020304" pitchFamily="18" charset="0"/>
              </a:rPr>
              <a:t>MeSH</a:t>
            </a:r>
            <a:r>
              <a:rPr lang="en-US" sz="2400" dirty="0">
                <a:solidFill>
                  <a:srgbClr val="002060"/>
                </a:solidFill>
                <a:latin typeface="Times New Roman" panose="02020603050405020304" pitchFamily="18" charset="0"/>
                <a:cs typeface="Times New Roman" panose="02020603050405020304" pitchFamily="18" charset="0"/>
              </a:rPr>
              <a:t> terms: ("Obesity" OR "Body Mass Index") AND ("Arthroplasty, Replacement, Hip” OR  "Arthroplasty, Replacement, Knee”) </a:t>
            </a:r>
          </a:p>
          <a:p>
            <a:pPr marL="342900" indent="-342900">
              <a:buFont typeface="Wingdings" pitchFamily="2" charset="2"/>
              <a:buChar char="v"/>
            </a:pPr>
            <a:endParaRPr lang="en-US" sz="2400" dirty="0">
              <a:solidFill>
                <a:srgbClr val="002060"/>
              </a:solidFill>
              <a:latin typeface="Times New Roman" panose="02020603050405020304" pitchFamily="18" charset="0"/>
              <a:cs typeface="Times New Roman" panose="02020603050405020304" pitchFamily="18" charset="0"/>
            </a:endParaRPr>
          </a:p>
          <a:p>
            <a:pPr marL="342900" indent="-342900" algn="l">
              <a:buFont typeface="Wingdings" pitchFamily="2" charset="2"/>
              <a:buChar char="v"/>
            </a:pPr>
            <a:r>
              <a:rPr lang="en-US" sz="2400" dirty="0">
                <a:solidFill>
                  <a:srgbClr val="002060"/>
                </a:solidFill>
                <a:latin typeface="Times New Roman" panose="02020603050405020304" pitchFamily="18" charset="0"/>
                <a:cs typeface="Times New Roman" panose="02020603050405020304" pitchFamily="18" charset="0"/>
              </a:rPr>
              <a:t>3,322 articles retrieved </a:t>
            </a:r>
          </a:p>
          <a:p>
            <a:pPr marL="800100" lvl="1" indent="-342900">
              <a:buFont typeface="Wingdings" pitchFamily="2" charset="2"/>
              <a:buChar char="v"/>
            </a:pPr>
            <a:r>
              <a:rPr lang="en-US" sz="2400" dirty="0">
                <a:solidFill>
                  <a:srgbClr val="002060"/>
                </a:solidFill>
                <a:latin typeface="Times New Roman" panose="02020603050405020304" pitchFamily="18" charset="0"/>
                <a:cs typeface="Times New Roman" panose="02020603050405020304" pitchFamily="18" charset="0"/>
              </a:rPr>
              <a:t>474 duplicates removed</a:t>
            </a:r>
          </a:p>
          <a:p>
            <a:pPr marL="800100" lvl="1" indent="-342900">
              <a:buFont typeface="Wingdings" pitchFamily="2" charset="2"/>
              <a:buChar char="v"/>
            </a:pPr>
            <a:r>
              <a:rPr lang="en-US" sz="2400" dirty="0">
                <a:solidFill>
                  <a:srgbClr val="002060"/>
                </a:solidFill>
                <a:latin typeface="Times New Roman" panose="02020603050405020304" pitchFamily="18" charset="0"/>
                <a:cs typeface="Times New Roman" panose="02020603050405020304" pitchFamily="18" charset="0"/>
              </a:rPr>
              <a:t>2,411 articles removed during title/abstract screen</a:t>
            </a:r>
          </a:p>
          <a:p>
            <a:pPr marL="800100" lvl="1" indent="-342900">
              <a:buFont typeface="Wingdings" pitchFamily="2" charset="2"/>
              <a:buChar char="v"/>
            </a:pPr>
            <a:r>
              <a:rPr lang="en-US" sz="2400" dirty="0">
                <a:solidFill>
                  <a:srgbClr val="002060"/>
                </a:solidFill>
                <a:latin typeface="Times New Roman" panose="02020603050405020304" pitchFamily="18" charset="0"/>
                <a:cs typeface="Times New Roman" panose="02020603050405020304" pitchFamily="18" charset="0"/>
              </a:rPr>
              <a:t>293 articles removed during full text screen</a:t>
            </a:r>
          </a:p>
          <a:p>
            <a:pPr marL="800100" lvl="1" indent="-342900">
              <a:buFont typeface="Wingdings" pitchFamily="2" charset="2"/>
              <a:buChar char="v"/>
            </a:pPr>
            <a:r>
              <a:rPr lang="en-US" sz="2400" dirty="0">
                <a:solidFill>
                  <a:srgbClr val="002060"/>
                </a:solidFill>
                <a:latin typeface="Times New Roman" panose="02020603050405020304" pitchFamily="18" charset="0"/>
                <a:cs typeface="Times New Roman" panose="02020603050405020304" pitchFamily="18" charset="0"/>
              </a:rPr>
              <a:t>120 articles removed due to inclusive in prior meta-analysis</a:t>
            </a:r>
          </a:p>
          <a:p>
            <a:pPr marL="800100" lvl="1" indent="-342900">
              <a:buFont typeface="Wingdings" pitchFamily="2" charset="2"/>
              <a:buChar char="v"/>
            </a:pPr>
            <a:endParaRPr lang="en-US" sz="2400" dirty="0">
              <a:solidFill>
                <a:srgbClr val="002060"/>
              </a:solidFill>
              <a:latin typeface="Times New Roman" panose="02020603050405020304" pitchFamily="18" charset="0"/>
              <a:cs typeface="Times New Roman" panose="02020603050405020304" pitchFamily="18" charset="0"/>
            </a:endParaRPr>
          </a:p>
          <a:p>
            <a:pPr marL="342900" indent="-342900" algn="l">
              <a:buFont typeface="Wingdings" pitchFamily="2" charset="2"/>
              <a:buChar char="v"/>
            </a:pPr>
            <a:r>
              <a:rPr lang="en-US" sz="2400" dirty="0">
                <a:solidFill>
                  <a:srgbClr val="002060"/>
                </a:solidFill>
                <a:latin typeface="Times New Roman" panose="02020603050405020304" pitchFamily="18" charset="0"/>
                <a:cs typeface="Times New Roman" panose="02020603050405020304" pitchFamily="18" charset="0"/>
              </a:rPr>
              <a:t>24 articles included as updates to recent meta-analysis</a:t>
            </a:r>
            <a:endParaRPr lang="en-TR" sz="24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1683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8AA4814-0B3A-1384-52BF-BB5242F154BF}"/>
              </a:ext>
            </a:extLst>
          </p:cNvPr>
          <p:cNvSpPr txBox="1">
            <a:spLocks/>
          </p:cNvSpPr>
          <p:nvPr/>
        </p:nvSpPr>
        <p:spPr>
          <a:xfrm>
            <a:off x="702306" y="1253045"/>
            <a:ext cx="10515600" cy="987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002060"/>
                </a:solidFill>
                <a:latin typeface="Times New Roman" panose="02020603050405020304" pitchFamily="18" charset="0"/>
                <a:cs typeface="Times New Roman" panose="02020603050405020304" pitchFamily="18" charset="0"/>
              </a:rPr>
              <a:t>Findings from Literature</a:t>
            </a:r>
          </a:p>
        </p:txBody>
      </p:sp>
      <p:sp>
        <p:nvSpPr>
          <p:cNvPr id="9" name="Subtitle 1">
            <a:extLst>
              <a:ext uri="{FF2B5EF4-FFF2-40B4-BE49-F238E27FC236}">
                <a16:creationId xmlns:a16="http://schemas.microsoft.com/office/drawing/2014/main" id="{32B55A9B-1B02-09FB-8C9F-C9F0885ABA06}"/>
              </a:ext>
            </a:extLst>
          </p:cNvPr>
          <p:cNvSpPr>
            <a:spLocks noGrp="1"/>
          </p:cNvSpPr>
          <p:nvPr>
            <p:ph type="subTitle" idx="1"/>
          </p:nvPr>
        </p:nvSpPr>
        <p:spPr>
          <a:xfrm>
            <a:off x="914400" y="2103120"/>
            <a:ext cx="11357610" cy="4754880"/>
          </a:xfrm>
        </p:spPr>
        <p:txBody>
          <a:bodyPr>
            <a:normAutofit fontScale="92500" lnSpcReduction="10000"/>
          </a:bodyPr>
          <a:lstStyle/>
          <a:p>
            <a:pPr marL="342900" indent="-342900" algn="l">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Two recent meta-analyses:</a:t>
            </a:r>
          </a:p>
          <a:p>
            <a:pPr marL="800100" lvl="1" indent="-342900" algn="l">
              <a:buFont typeface="Wingdings" pitchFamily="2" charset="2"/>
              <a:buChar char="v"/>
            </a:pPr>
            <a:r>
              <a:rPr lang="en-US" sz="1800" dirty="0">
                <a:solidFill>
                  <a:srgbClr val="002060"/>
                </a:solidFill>
                <a:latin typeface="Times New Roman" panose="02020603050405020304" pitchFamily="18" charset="0"/>
                <a:cs typeface="Times New Roman" panose="02020603050405020304" pitchFamily="18" charset="0"/>
              </a:rPr>
              <a:t>Obese patients primary TKA and THA, respectively:</a:t>
            </a:r>
          </a:p>
          <a:p>
            <a:pPr marL="1257300" lvl="2" indent="-342900" algn="l">
              <a:buFont typeface="Wingdings" pitchFamily="2" charset="2"/>
              <a:buChar char="v"/>
            </a:pPr>
            <a:r>
              <a:rPr lang="en-US" dirty="0">
                <a:solidFill>
                  <a:srgbClr val="002060"/>
                </a:solidFill>
                <a:latin typeface="Times New Roman" panose="02020603050405020304" pitchFamily="18" charset="0"/>
                <a:cs typeface="Times New Roman" panose="02020603050405020304" pitchFamily="18" charset="0"/>
              </a:rPr>
              <a:t>Higher risks of: </a:t>
            </a:r>
          </a:p>
          <a:p>
            <a:pPr marL="1714500" lvl="3" indent="-342900" algn="l">
              <a:buFont typeface="Wingdings" pitchFamily="2" charset="2"/>
              <a:buChar char="v"/>
            </a:pPr>
            <a:r>
              <a:rPr lang="en-US" dirty="0">
                <a:solidFill>
                  <a:srgbClr val="002060"/>
                </a:solidFill>
                <a:latin typeface="Times New Roman" panose="02020603050405020304" pitchFamily="18" charset="0"/>
                <a:cs typeface="Times New Roman" panose="02020603050405020304" pitchFamily="18" charset="0"/>
              </a:rPr>
              <a:t>Revisions (OR 1.15, 95% CI: 1.08–1.24, P &lt; 0.0001/OR 1.44, 95% CI: 1.32-1.57, P &lt; 0.001) </a:t>
            </a:r>
          </a:p>
          <a:p>
            <a:pPr marL="1714500" lvl="3" indent="-342900" algn="l">
              <a:buFont typeface="Wingdings" pitchFamily="2" charset="2"/>
              <a:buChar char="v"/>
            </a:pPr>
            <a:r>
              <a:rPr lang="en-US" dirty="0">
                <a:solidFill>
                  <a:srgbClr val="002060"/>
                </a:solidFill>
                <a:latin typeface="Times New Roman" panose="02020603050405020304" pitchFamily="18" charset="0"/>
                <a:cs typeface="Times New Roman" panose="02020603050405020304" pitchFamily="18" charset="0"/>
              </a:rPr>
              <a:t>Deep infections (OR 1.47, 95% CI: 1.27–1.69, P &lt; 0.0001/OR 2.71, 95% CI: 2.08-3.53, P &lt; 0.001) </a:t>
            </a:r>
          </a:p>
          <a:p>
            <a:pPr marL="1714500" lvl="3" indent="-342900" algn="l">
              <a:buFont typeface="Wingdings" pitchFamily="2" charset="2"/>
              <a:buChar char="v"/>
            </a:pPr>
            <a:r>
              <a:rPr lang="en-US" dirty="0">
                <a:solidFill>
                  <a:srgbClr val="002060"/>
                </a:solidFill>
                <a:latin typeface="Times New Roman" panose="02020603050405020304" pitchFamily="18" charset="0"/>
                <a:cs typeface="Times New Roman" panose="02020603050405020304" pitchFamily="18" charset="0"/>
              </a:rPr>
              <a:t>Superficial infections (OR 1.59, 95% CI: 1.32–1.91, P &lt; 0.0001/OR 1.99, 95% CI: 1.55-2.55, P &lt; 0.001)</a:t>
            </a:r>
          </a:p>
          <a:p>
            <a:pPr marL="1714500" lvl="3" indent="-342900" algn="l">
              <a:buFont typeface="Wingdings" pitchFamily="2" charset="2"/>
              <a:buChar char="v"/>
            </a:pPr>
            <a:r>
              <a:rPr lang="en-US" dirty="0">
                <a:solidFill>
                  <a:srgbClr val="002060"/>
                </a:solidFill>
                <a:latin typeface="Times New Roman" panose="02020603050405020304" pitchFamily="18" charset="0"/>
                <a:cs typeface="Times New Roman" panose="02020603050405020304" pitchFamily="18" charset="0"/>
              </a:rPr>
              <a:t>Readmissions (OR 1.21, 95% CI: 1.05–1.40, P = 0.009/OR 1.37, 95% CI: 1.15-1.63, P &lt; 0.001) </a:t>
            </a:r>
          </a:p>
          <a:p>
            <a:pPr marL="1714500" lvl="3" indent="-342900" algn="l">
              <a:buFont typeface="Wingdings" pitchFamily="2" charset="2"/>
              <a:buChar char="v"/>
            </a:pPr>
            <a:r>
              <a:rPr lang="en-US" dirty="0">
                <a:solidFill>
                  <a:srgbClr val="002060"/>
                </a:solidFill>
                <a:latin typeface="Times New Roman" panose="02020603050405020304" pitchFamily="18" charset="0"/>
                <a:cs typeface="Times New Roman" panose="02020603050405020304" pitchFamily="18" charset="0"/>
              </a:rPr>
              <a:t>All complications (OR 1.21, 95% CI: 1.06–1.38, P = 0.004/OR 1.53, 95% CI: 1.30-1.80, P &lt; 0.001)</a:t>
            </a:r>
          </a:p>
          <a:p>
            <a:pPr marL="800100" lvl="1" indent="-342900" algn="l">
              <a:buFont typeface="Wingdings" pitchFamily="2" charset="2"/>
              <a:buChar char="v"/>
            </a:pPr>
            <a:r>
              <a:rPr lang="en-US" sz="1800" dirty="0">
                <a:solidFill>
                  <a:srgbClr val="002060"/>
                </a:solidFill>
                <a:latin typeface="Times New Roman" panose="02020603050405020304" pitchFamily="18" charset="0"/>
                <a:cs typeface="Times New Roman" panose="02020603050405020304" pitchFamily="18" charset="0"/>
              </a:rPr>
              <a:t>Obese THA: Higher risks of dislocations (OR 1.72, 95% CI: 1.66-1.79, P &lt; 0.001) and reoperations (OR 1.61, 95% CI: 1.40-1.85, P &lt; 0.001)</a:t>
            </a:r>
          </a:p>
          <a:p>
            <a:pPr marL="800100" lvl="1" indent="-342900" algn="l">
              <a:buFont typeface="Wingdings" pitchFamily="2" charset="2"/>
              <a:buChar char="v"/>
            </a:pPr>
            <a:r>
              <a:rPr lang="en-US" sz="1800" dirty="0">
                <a:solidFill>
                  <a:srgbClr val="002060"/>
                </a:solidFill>
                <a:latin typeface="Times New Roman" panose="02020603050405020304" pitchFamily="18" charset="0"/>
                <a:cs typeface="Times New Roman" panose="02020603050405020304" pitchFamily="18" charset="0"/>
              </a:rPr>
              <a:t>Obese TKA: Higher risk of wound dehiscence (OR 1.46, 95% CI: 1.24–1.72, P &lt; 0.0001) </a:t>
            </a:r>
          </a:p>
          <a:p>
            <a:pPr marL="800100" lvl="1" indent="-342900" algn="l">
              <a:buFont typeface="Wingdings" pitchFamily="2" charset="2"/>
              <a:buChar char="v"/>
            </a:pPr>
            <a:r>
              <a:rPr lang="en-US" sz="1800" dirty="0">
                <a:solidFill>
                  <a:srgbClr val="002060"/>
                </a:solidFill>
                <a:latin typeface="Times New Roman" panose="02020603050405020304" pitchFamily="18" charset="0"/>
                <a:cs typeface="Times New Roman" panose="02020603050405020304" pitchFamily="18" charset="0"/>
              </a:rPr>
              <a:t>No Difference in risk of: VTE, nerve injuries, aseptic loosening, periprosthetic fracture</a:t>
            </a:r>
          </a:p>
          <a:p>
            <a:pPr marL="342900" indent="-342900" algn="l">
              <a:buFont typeface="Wingdings" pitchFamily="2" charset="2"/>
              <a:buChar char="v"/>
            </a:pPr>
            <a:endParaRPr lang="en-US" sz="2000" dirty="0">
              <a:solidFill>
                <a:srgbClr val="002060"/>
              </a:solidFill>
              <a:latin typeface="Times New Roman" panose="02020603050405020304" pitchFamily="18" charset="0"/>
              <a:cs typeface="Times New Roman" panose="02020603050405020304" pitchFamily="18" charset="0"/>
            </a:endParaRPr>
          </a:p>
          <a:p>
            <a:pPr marL="342900" indent="-342900" algn="l">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PROs/Functional Metrics</a:t>
            </a:r>
          </a:p>
          <a:p>
            <a:pPr marL="800100" lvl="1" indent="-342900" algn="l">
              <a:buFont typeface="Wingdings" pitchFamily="2" charset="2"/>
              <a:buChar char="v"/>
            </a:pPr>
            <a:r>
              <a:rPr lang="en-US" sz="1800" dirty="0">
                <a:solidFill>
                  <a:srgbClr val="002060"/>
                </a:solidFill>
                <a:latin typeface="Times New Roman" panose="02020603050405020304" pitchFamily="18" charset="0"/>
                <a:cs typeface="Times New Roman" panose="02020603050405020304" pitchFamily="18" charset="0"/>
              </a:rPr>
              <a:t>Most report no difference in postoperative improvement including knee flexion, VAS pain scores, and patient-reported outcome measures between BMI groups </a:t>
            </a:r>
          </a:p>
          <a:p>
            <a:pPr marL="800100" lvl="1" indent="-342900" algn="l">
              <a:buFont typeface="Wingdings" pitchFamily="2" charset="2"/>
              <a:buChar char="v"/>
            </a:pPr>
            <a:r>
              <a:rPr lang="en-US" sz="1800" dirty="0">
                <a:solidFill>
                  <a:srgbClr val="002060"/>
                </a:solidFill>
                <a:latin typeface="Times New Roman" panose="02020603050405020304" pitchFamily="18" charset="0"/>
                <a:cs typeface="Times New Roman" panose="02020603050405020304" pitchFamily="18" charset="0"/>
              </a:rPr>
              <a:t>Some reported a greater improvement in higher BMI groups compared to the normal BMI group</a:t>
            </a:r>
            <a:endParaRPr lang="en-US" sz="1200" dirty="0">
              <a:solidFill>
                <a:srgbClr val="002060"/>
              </a:solidFill>
              <a:latin typeface="Times New Roman" panose="02020603050405020304" pitchFamily="18" charset="0"/>
              <a:cs typeface="Times New Roman" panose="02020603050405020304" pitchFamily="18" charset="0"/>
            </a:endParaRPr>
          </a:p>
          <a:p>
            <a:pPr marL="342900" indent="-342900" algn="l">
              <a:buFont typeface="Wingdings" pitchFamily="2" charset="2"/>
              <a:buChar char="v"/>
            </a:pPr>
            <a:endParaRPr lang="en-US" sz="1400" b="1" dirty="0">
              <a:solidFill>
                <a:srgbClr val="002060"/>
              </a:solidFill>
              <a:latin typeface="Times New Roman" panose="02020603050405020304" pitchFamily="18" charset="0"/>
              <a:cs typeface="Times New Roman" panose="02020603050405020304" pitchFamily="18" charset="0"/>
            </a:endParaRPr>
          </a:p>
          <a:p>
            <a:pPr marL="342900" indent="-342900" algn="l">
              <a:buFont typeface="Wingdings" pitchFamily="2" charset="2"/>
              <a:buChar char="v"/>
            </a:pPr>
            <a:endParaRPr lang="en-US" sz="1400" b="1" dirty="0">
              <a:solidFill>
                <a:srgbClr val="002060"/>
              </a:solidFill>
              <a:latin typeface="Times New Roman" panose="02020603050405020304" pitchFamily="18" charset="0"/>
              <a:cs typeface="Times New Roman" panose="02020603050405020304" pitchFamily="18" charset="0"/>
            </a:endParaRPr>
          </a:p>
          <a:p>
            <a:pPr marL="342900" indent="-342900" algn="l">
              <a:buFont typeface="Wingdings" pitchFamily="2" charset="2"/>
              <a:buChar char="v"/>
            </a:pPr>
            <a:endParaRPr lang="en-TR" sz="14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735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8AA4814-0B3A-1384-52BF-BB5242F154BF}"/>
              </a:ext>
            </a:extLst>
          </p:cNvPr>
          <p:cNvSpPr txBox="1">
            <a:spLocks/>
          </p:cNvSpPr>
          <p:nvPr/>
        </p:nvSpPr>
        <p:spPr>
          <a:xfrm>
            <a:off x="702306" y="1253045"/>
            <a:ext cx="10515600" cy="987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002060"/>
                </a:solidFill>
                <a:latin typeface="Times New Roman" panose="02020603050405020304" pitchFamily="18" charset="0"/>
                <a:cs typeface="Times New Roman" panose="02020603050405020304" pitchFamily="18" charset="0"/>
              </a:rPr>
              <a:t>Findings from Literature</a:t>
            </a:r>
          </a:p>
        </p:txBody>
      </p:sp>
      <p:sp>
        <p:nvSpPr>
          <p:cNvPr id="9" name="Subtitle 1">
            <a:extLst>
              <a:ext uri="{FF2B5EF4-FFF2-40B4-BE49-F238E27FC236}">
                <a16:creationId xmlns:a16="http://schemas.microsoft.com/office/drawing/2014/main" id="{32B55A9B-1B02-09FB-8C9F-C9F0885ABA06}"/>
              </a:ext>
            </a:extLst>
          </p:cNvPr>
          <p:cNvSpPr>
            <a:spLocks noGrp="1"/>
          </p:cNvSpPr>
          <p:nvPr>
            <p:ph type="subTitle" idx="1"/>
          </p:nvPr>
        </p:nvSpPr>
        <p:spPr>
          <a:xfrm>
            <a:off x="914400" y="1871472"/>
            <a:ext cx="11357610" cy="4882896"/>
          </a:xfrm>
        </p:spPr>
        <p:txBody>
          <a:bodyPr>
            <a:normAutofit lnSpcReduction="10000"/>
          </a:bodyPr>
          <a:lstStyle/>
          <a:p>
            <a:pPr algn="l"/>
            <a:endParaRPr lang="en-US" sz="1800" b="1" dirty="0">
              <a:solidFill>
                <a:srgbClr val="002060"/>
              </a:solidFill>
              <a:latin typeface="Times New Roman" panose="02020603050405020304" pitchFamily="18" charset="0"/>
              <a:cs typeface="Times New Roman" panose="02020603050405020304" pitchFamily="18" charset="0"/>
            </a:endParaRPr>
          </a:p>
          <a:p>
            <a:pPr marL="342900" indent="-342900" algn="l">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Study Designs very heterogenous</a:t>
            </a:r>
          </a:p>
          <a:p>
            <a:pPr marL="342900" indent="-342900" algn="l">
              <a:buFont typeface="Wingdings" pitchFamily="2" charset="2"/>
              <a:buChar char="v"/>
            </a:pPr>
            <a:endParaRPr lang="en-US" sz="2000" dirty="0">
              <a:solidFill>
                <a:srgbClr val="002060"/>
              </a:solidFill>
              <a:latin typeface="Times New Roman" panose="02020603050405020304" pitchFamily="18" charset="0"/>
              <a:cs typeface="Times New Roman" panose="02020603050405020304" pitchFamily="18" charset="0"/>
            </a:endParaRPr>
          </a:p>
          <a:p>
            <a:pPr marL="342900" indent="-342900" algn="l">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Variability in BMI grouping and comparisons between groups contributes to the obscurity of determining appropriate BMI thresholds</a:t>
            </a:r>
          </a:p>
          <a:p>
            <a:pPr marL="800100" lvl="1" indent="-342900" algn="l">
              <a:buFont typeface="Wingdings" pitchFamily="2" charset="2"/>
              <a:buChar char="v"/>
            </a:pPr>
            <a:r>
              <a:rPr lang="en-US" sz="1800" dirty="0">
                <a:solidFill>
                  <a:srgbClr val="002060"/>
                </a:solidFill>
                <a:latin typeface="Times New Roman" panose="02020603050405020304" pitchFamily="18" charset="0"/>
                <a:cs typeface="Times New Roman" panose="02020603050405020304" pitchFamily="18" charset="0"/>
              </a:rPr>
              <a:t>Comparison of obese (BMI &gt; 30) to non-obese (BMI &lt; 30) often overestimates the importance of a cut-off at lower BMI thresholds</a:t>
            </a:r>
          </a:p>
          <a:p>
            <a:pPr marL="800100" lvl="1" indent="-342900" algn="l">
              <a:buFont typeface="Wingdings" pitchFamily="2" charset="2"/>
              <a:buChar char="v"/>
            </a:pPr>
            <a:endParaRPr lang="en-US" sz="1800" dirty="0">
              <a:solidFill>
                <a:srgbClr val="002060"/>
              </a:solidFill>
              <a:latin typeface="Times New Roman" panose="02020603050405020304" pitchFamily="18" charset="0"/>
              <a:cs typeface="Times New Roman" panose="02020603050405020304" pitchFamily="18" charset="0"/>
            </a:endParaRPr>
          </a:p>
          <a:p>
            <a:pPr marL="800100" lvl="1" indent="-342900" algn="l">
              <a:buFont typeface="Wingdings" pitchFamily="2" charset="2"/>
              <a:buChar char="v"/>
            </a:pPr>
            <a:r>
              <a:rPr lang="en-US" sz="1800" dirty="0">
                <a:solidFill>
                  <a:srgbClr val="002060"/>
                </a:solidFill>
                <a:latin typeface="Times New Roman" panose="02020603050405020304" pitchFamily="18" charset="0"/>
                <a:cs typeface="Times New Roman" panose="02020603050405020304" pitchFamily="18" charset="0"/>
              </a:rPr>
              <a:t>Single study separating morbidly obese (BMI &gt; 40) and super-obese (BMI &gt; 50) from obese reported increased risk of complications following primary THA in the morbidly and super-obese groups compared to normal BMI, but </a:t>
            </a:r>
            <a:r>
              <a:rPr lang="en-US" sz="1800" u="sng" dirty="0">
                <a:solidFill>
                  <a:srgbClr val="002060"/>
                </a:solidFill>
                <a:latin typeface="Times New Roman" panose="02020603050405020304" pitchFamily="18" charset="0"/>
                <a:cs typeface="Times New Roman" panose="02020603050405020304" pitchFamily="18" charset="0"/>
              </a:rPr>
              <a:t>not in the obese group</a:t>
            </a:r>
            <a:r>
              <a:rPr lang="en-US" sz="1800" dirty="0">
                <a:solidFill>
                  <a:srgbClr val="002060"/>
                </a:solidFill>
                <a:latin typeface="Times New Roman" panose="02020603050405020304" pitchFamily="18" charset="0"/>
                <a:cs typeface="Times New Roman" panose="02020603050405020304" pitchFamily="18" charset="0"/>
              </a:rPr>
              <a:t>. </a:t>
            </a:r>
          </a:p>
          <a:p>
            <a:pPr marL="1257300" lvl="2" indent="-342900" algn="l">
              <a:buFont typeface="Wingdings" pitchFamily="2" charset="2"/>
              <a:buChar char="v"/>
            </a:pPr>
            <a:r>
              <a:rPr lang="en-US" sz="1600" dirty="0">
                <a:solidFill>
                  <a:srgbClr val="002060"/>
                </a:solidFill>
                <a:latin typeface="Times New Roman" panose="02020603050405020304" pitchFamily="18" charset="0"/>
                <a:cs typeface="Times New Roman" panose="02020603050405020304" pitchFamily="18" charset="0"/>
              </a:rPr>
              <a:t>Compared to morbidly obese group directly = super-obese had an increased risk of PJI at 1- and 2-years postoperatively</a:t>
            </a:r>
          </a:p>
          <a:p>
            <a:pPr marL="342900" indent="-342900" algn="l">
              <a:buFont typeface="Wingdings" pitchFamily="2" charset="2"/>
              <a:buChar char="v"/>
            </a:pPr>
            <a:endParaRPr lang="en-US" sz="2000" dirty="0">
              <a:solidFill>
                <a:srgbClr val="002060"/>
              </a:solidFill>
              <a:latin typeface="Times New Roman" panose="02020603050405020304" pitchFamily="18" charset="0"/>
              <a:cs typeface="Times New Roman" panose="02020603050405020304" pitchFamily="18" charset="0"/>
            </a:endParaRPr>
          </a:p>
          <a:p>
            <a:pPr marL="342900" indent="-342900" algn="l">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Studies rarely adjust for potential confounders = difficult to separate BMI as an independent variable</a:t>
            </a:r>
          </a:p>
          <a:p>
            <a:pPr marL="800100" lvl="1" indent="-342900" algn="l">
              <a:buFont typeface="Wingdings" pitchFamily="2" charset="2"/>
              <a:buChar char="v"/>
            </a:pPr>
            <a:r>
              <a:rPr lang="en-US" sz="1800" dirty="0">
                <a:solidFill>
                  <a:srgbClr val="002060"/>
                </a:solidFill>
                <a:latin typeface="Times New Roman" panose="02020603050405020304" pitchFamily="18" charset="0"/>
                <a:cs typeface="Times New Roman" panose="02020603050405020304" pitchFamily="18" charset="0"/>
              </a:rPr>
              <a:t>Most of the studies that did account for confounding variables only adjusted for age, sex, and CCI/ECI</a:t>
            </a:r>
          </a:p>
          <a:p>
            <a:pPr marL="342900" indent="-342900" algn="l">
              <a:buFont typeface="Wingdings" pitchFamily="2" charset="2"/>
              <a:buChar char="v"/>
            </a:pPr>
            <a:endParaRPr lang="en-US" sz="2000" dirty="0">
              <a:solidFill>
                <a:srgbClr val="002060"/>
              </a:solidFill>
              <a:latin typeface="Times New Roman" panose="02020603050405020304" pitchFamily="18" charset="0"/>
              <a:cs typeface="Times New Roman" panose="02020603050405020304" pitchFamily="18" charset="0"/>
            </a:endParaRPr>
          </a:p>
          <a:p>
            <a:pPr marL="800100" lvl="1" indent="-342900" algn="l">
              <a:buFont typeface="Wingdings" pitchFamily="2" charset="2"/>
              <a:buChar char="v"/>
            </a:pPr>
            <a:endParaRPr lang="en-US" sz="1600" b="1" dirty="0">
              <a:solidFill>
                <a:srgbClr val="002060"/>
              </a:solidFill>
              <a:latin typeface="Times New Roman" panose="02020603050405020304" pitchFamily="18" charset="0"/>
              <a:cs typeface="Times New Roman" panose="02020603050405020304" pitchFamily="18" charset="0"/>
            </a:endParaRPr>
          </a:p>
          <a:p>
            <a:pPr marL="342900" indent="-342900" algn="l">
              <a:buFont typeface="Wingdings" pitchFamily="2" charset="2"/>
              <a:buChar char="v"/>
            </a:pPr>
            <a:endParaRPr lang="en-US" sz="1800" b="1" dirty="0">
              <a:solidFill>
                <a:srgbClr val="002060"/>
              </a:solidFill>
              <a:latin typeface="Times New Roman" panose="02020603050405020304" pitchFamily="18" charset="0"/>
              <a:cs typeface="Times New Roman" panose="02020603050405020304" pitchFamily="18" charset="0"/>
            </a:endParaRPr>
          </a:p>
          <a:p>
            <a:pPr marL="342900" indent="-342900" algn="l">
              <a:buFont typeface="Wingdings" pitchFamily="2" charset="2"/>
              <a:buChar char="v"/>
            </a:pPr>
            <a:endParaRPr lang="en-US" sz="1800" b="1" dirty="0">
              <a:solidFill>
                <a:srgbClr val="002060"/>
              </a:solidFill>
              <a:latin typeface="Times New Roman" panose="02020603050405020304" pitchFamily="18" charset="0"/>
              <a:cs typeface="Times New Roman" panose="02020603050405020304" pitchFamily="18" charset="0"/>
            </a:endParaRPr>
          </a:p>
          <a:p>
            <a:pPr marL="342900" indent="-342900" algn="l">
              <a:buFont typeface="Wingdings" pitchFamily="2" charset="2"/>
              <a:buChar char="v"/>
            </a:pPr>
            <a:endParaRPr lang="en-TR" sz="18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8862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357746" y="2022619"/>
            <a:ext cx="9401298" cy="4470255"/>
          </a:xfrm>
        </p:spPr>
        <p:txBody>
          <a:bodyPr>
            <a:normAutofit/>
          </a:bodyPr>
          <a:lstStyle/>
          <a:p>
            <a:pPr marL="342900" indent="-342900" algn="l">
              <a:buFont typeface="Wingdings" pitchFamily="2" charset="2"/>
              <a:buChar char="v"/>
            </a:pPr>
            <a:r>
              <a:rPr lang="en-US" sz="4800" dirty="0">
                <a:solidFill>
                  <a:schemeClr val="bg1"/>
                </a:solidFill>
                <a:latin typeface="Times New Roman" panose="02020603050405020304" pitchFamily="18" charset="0"/>
                <a:cs typeface="Times New Roman" panose="02020603050405020304" pitchFamily="18" charset="0"/>
              </a:rPr>
              <a:t> </a:t>
            </a:r>
            <a:r>
              <a:rPr lang="en-US" sz="4800" b="1" dirty="0">
                <a:highlight>
                  <a:srgbClr val="FF0000"/>
                </a:highlight>
                <a:latin typeface="Times New Roman" panose="02020603050405020304" pitchFamily="18" charset="0"/>
                <a:cs typeface="Times New Roman" panose="02020603050405020304" pitchFamily="18" charset="0"/>
              </a:rPr>
              <a:t>Question:</a:t>
            </a:r>
          </a:p>
          <a:p>
            <a:pPr algn="l"/>
            <a:r>
              <a:rPr lang="en-US" sz="4400" b="1" dirty="0">
                <a:solidFill>
                  <a:srgbClr val="002060"/>
                </a:solidFill>
                <a:latin typeface="Times New Roman" panose="02020603050405020304" pitchFamily="18" charset="0"/>
                <a:cs typeface="Times New Roman" panose="02020603050405020304" pitchFamily="18" charset="0"/>
              </a:rPr>
              <a:t>Is there a BMI threshold limit for patients undergoing elective THA and TKA to minimize postoperative complications within 1 year of surgery? </a:t>
            </a:r>
            <a:endParaRPr lang="en-TR"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1202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357746" y="2022619"/>
            <a:ext cx="9401298" cy="4470255"/>
          </a:xfrm>
        </p:spPr>
        <p:txBody>
          <a:bodyPr>
            <a:normAutofit/>
          </a:bodyPr>
          <a:lstStyle/>
          <a:p>
            <a:pPr marL="342900" indent="-342900" algn="l">
              <a:buFont typeface="Wingdings" pitchFamily="2" charset="2"/>
              <a:buChar char="v"/>
            </a:pPr>
            <a:r>
              <a:rPr lang="en-US" sz="4800" b="1" dirty="0">
                <a:highlight>
                  <a:srgbClr val="00FF00"/>
                </a:highlight>
                <a:latin typeface="Times New Roman" panose="02020603050405020304" pitchFamily="18" charset="0"/>
                <a:cs typeface="Times New Roman" panose="02020603050405020304" pitchFamily="18" charset="0"/>
              </a:rPr>
              <a:t>Response:</a:t>
            </a:r>
          </a:p>
          <a:p>
            <a:pPr algn="l"/>
            <a:r>
              <a:rPr lang="en-US" sz="4000" b="1" dirty="0">
                <a:effectLst/>
                <a:latin typeface="Times New Roman" panose="02020603050405020304" pitchFamily="18" charset="0"/>
                <a:ea typeface="Calibri" panose="020F0502020204030204" pitchFamily="34" charset="0"/>
                <a:cs typeface="Times New Roman (Body CS)"/>
              </a:rPr>
              <a:t>Although most studies show a higher complication rate in patients with higher body mass index (BMI), we are unable to determine an exact threshold for BMI in patients undergoing primary TJA. </a:t>
            </a:r>
            <a:endParaRPr lang="en-TR" sz="8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5721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361061" y="1529325"/>
            <a:ext cx="9401298" cy="710956"/>
          </a:xfrm>
        </p:spPr>
        <p:txBody>
          <a:bodyPr>
            <a:normAutofit lnSpcReduction="10000"/>
          </a:bodyPr>
          <a:lstStyle/>
          <a:p>
            <a:pPr algn="l"/>
            <a:r>
              <a:rPr lang="en-US" sz="4800" b="1" dirty="0">
                <a:highlight>
                  <a:srgbClr val="FFFF00"/>
                </a:highlight>
                <a:latin typeface="Times New Roman" panose="02020603050405020304" pitchFamily="18" charset="0"/>
                <a:cs typeface="Times New Roman" panose="02020603050405020304" pitchFamily="18" charset="0"/>
              </a:rPr>
              <a:t>Rationale: </a:t>
            </a:r>
          </a:p>
        </p:txBody>
      </p:sp>
      <p:sp>
        <p:nvSpPr>
          <p:cNvPr id="5" name="TextBox 4">
            <a:extLst>
              <a:ext uri="{FF2B5EF4-FFF2-40B4-BE49-F238E27FC236}">
                <a16:creationId xmlns:a16="http://schemas.microsoft.com/office/drawing/2014/main" id="{6B66803D-0C0C-4CD5-AC23-5B871DE6E61E}"/>
              </a:ext>
            </a:extLst>
          </p:cNvPr>
          <p:cNvSpPr txBox="1"/>
          <p:nvPr/>
        </p:nvSpPr>
        <p:spPr>
          <a:xfrm>
            <a:off x="948691" y="2186941"/>
            <a:ext cx="10126534" cy="3970318"/>
          </a:xfrm>
          <a:prstGeom prst="rect">
            <a:avLst/>
          </a:prstGeom>
          <a:noFill/>
        </p:spPr>
        <p:txBody>
          <a:bodyPr wrap="square">
            <a:spAutoFit/>
          </a:bodyPr>
          <a:lstStyle/>
          <a:p>
            <a:pPr marL="285750" indent="-285750">
              <a:buFontTx/>
              <a:buChar char="-"/>
            </a:pPr>
            <a:r>
              <a:rPr lang="en-US" b="1" dirty="0">
                <a:solidFill>
                  <a:srgbClr val="002060"/>
                </a:solidFill>
                <a:latin typeface="Times New Roman" panose="02020603050405020304" pitchFamily="18" charset="0"/>
                <a:cs typeface="Times New Roman" panose="02020603050405020304" pitchFamily="18" charset="0"/>
              </a:rPr>
              <a:t>Two meta-analyses reported obese patients undergoing primary TKA and THA, respectively had higher risks of revisions, deep infections, superficial infections, readmissions, and all complications. </a:t>
            </a:r>
          </a:p>
          <a:p>
            <a:pPr marL="285750" indent="-285750">
              <a:buFontTx/>
              <a:buChar char="-"/>
            </a:pPr>
            <a:r>
              <a:rPr lang="en-US" b="1" dirty="0">
                <a:solidFill>
                  <a:srgbClr val="002060"/>
                </a:solidFill>
                <a:latin typeface="Times New Roman" panose="02020603050405020304" pitchFamily="18" charset="0"/>
                <a:cs typeface="Times New Roman" panose="02020603050405020304" pitchFamily="18" charset="0"/>
              </a:rPr>
              <a:t>Obese THA also had higher risks of dislocations and reoperations, and TKA had higher risk of wound dehiscence.</a:t>
            </a:r>
          </a:p>
          <a:p>
            <a:endParaRPr lang="en-US" b="1" dirty="0">
              <a:solidFill>
                <a:srgbClr val="002060"/>
              </a:solidFill>
              <a:latin typeface="Times New Roman" panose="02020603050405020304" pitchFamily="18" charset="0"/>
              <a:cs typeface="Times New Roman" panose="02020603050405020304" pitchFamily="18" charset="0"/>
            </a:endParaRPr>
          </a:p>
          <a:p>
            <a:pPr marL="285750" indent="-285750">
              <a:buFontTx/>
              <a:buChar char="-"/>
            </a:pPr>
            <a:r>
              <a:rPr lang="en-US" b="1" dirty="0">
                <a:solidFill>
                  <a:srgbClr val="002060"/>
                </a:solidFill>
                <a:latin typeface="Times New Roman" panose="02020603050405020304" pitchFamily="18" charset="0"/>
                <a:cs typeface="Times New Roman" panose="02020603050405020304" pitchFamily="18" charset="0"/>
              </a:rPr>
              <a:t>The variability in BMI grouping and comparisons between groups contributes to the obscurity of determining appropriate BMI thresholds:</a:t>
            </a:r>
          </a:p>
          <a:p>
            <a:pPr marL="285750" indent="-285750">
              <a:buFont typeface="Arial" panose="020B0604020202020204" pitchFamily="34" charset="0"/>
              <a:buChar char="•"/>
            </a:pPr>
            <a:r>
              <a:rPr lang="en-US" b="1" dirty="0">
                <a:solidFill>
                  <a:srgbClr val="002060"/>
                </a:solidFill>
                <a:latin typeface="Times New Roman" panose="02020603050405020304" pitchFamily="18" charset="0"/>
                <a:cs typeface="Times New Roman" panose="02020603050405020304" pitchFamily="18" charset="0"/>
              </a:rPr>
              <a:t>The comparison of obese (BMI &gt; 30) to non-obese (BMI &lt; 30) patients often overestimates the importance of a cut-off at lower BMI thresholds. </a:t>
            </a:r>
          </a:p>
          <a:p>
            <a:pPr marL="285750" indent="-285750">
              <a:buFont typeface="Arial" panose="020B0604020202020204" pitchFamily="34" charset="0"/>
              <a:buChar char="•"/>
            </a:pPr>
            <a:r>
              <a:rPr lang="en-US" b="1" dirty="0">
                <a:solidFill>
                  <a:srgbClr val="002060"/>
                </a:solidFill>
                <a:latin typeface="Times New Roman" panose="02020603050405020304" pitchFamily="18" charset="0"/>
                <a:cs typeface="Times New Roman" panose="02020603050405020304" pitchFamily="18" charset="0"/>
              </a:rPr>
              <a:t>A study separating morbidly obese (BMI &gt; 40) and super-obese (BMI &gt; 50) from the obese reported increased risk of complications following primary THA in the morbidly and super-obese compared to normal BMI, but not the obese.</a:t>
            </a:r>
          </a:p>
          <a:p>
            <a:pPr marL="285750" indent="-285750">
              <a:buFont typeface="Arial" panose="020B0604020202020204" pitchFamily="34" charset="0"/>
              <a:buChar char="•"/>
            </a:pPr>
            <a:r>
              <a:rPr lang="en-US" b="1" dirty="0">
                <a:solidFill>
                  <a:srgbClr val="002060"/>
                </a:solidFill>
                <a:latin typeface="Times New Roman" panose="02020603050405020304" pitchFamily="18" charset="0"/>
                <a:cs typeface="Times New Roman" panose="02020603050405020304" pitchFamily="18" charset="0"/>
              </a:rPr>
              <a:t>Even when compared to the morbidly obese group directly, super-obese patients had an increased risk of PJI at 1- and 2-years. </a:t>
            </a:r>
          </a:p>
        </p:txBody>
      </p:sp>
    </p:spTree>
    <p:extLst>
      <p:ext uri="{BB962C8B-B14F-4D97-AF65-F5344CB8AC3E}">
        <p14:creationId xmlns:p14="http://schemas.microsoft.com/office/powerpoint/2010/main" val="324054535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2B840B92403B6E46AC9F9DC6E234F7AC" ma:contentTypeVersion="16" ma:contentTypeDescription="Yeni belge oluşturun." ma:contentTypeScope="" ma:versionID="7514b18c6098b7855efbf3d658a0b053">
  <xsd:schema xmlns:xsd="http://www.w3.org/2001/XMLSchema" xmlns:xs="http://www.w3.org/2001/XMLSchema" xmlns:p="http://schemas.microsoft.com/office/2006/metadata/properties" xmlns:ns2="6b2cb18b-1808-4a12-b3e4-0026674f10ec" xmlns:ns3="5e998ea4-89a7-4b33-a9ed-5044a4d65497" targetNamespace="http://schemas.microsoft.com/office/2006/metadata/properties" ma:root="true" ma:fieldsID="9f0748201c77966b270ec4d6aa41c4b7" ns2:_="" ns3:_="">
    <xsd:import namespace="6b2cb18b-1808-4a12-b3e4-0026674f10ec"/>
    <xsd:import namespace="5e998ea4-89a7-4b33-a9ed-5044a4d6549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Tarih"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cb18b-1808-4a12-b3e4-0026674f10ec" elementFormDefault="qualified">
    <xsd:import namespace="http://schemas.microsoft.com/office/2006/documentManagement/types"/>
    <xsd:import namespace="http://schemas.microsoft.com/office/infopath/2007/PartnerControls"/>
    <xsd:element name="SharedWithUsers" ma:index="8"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Ayrıntıları ile Paylaşıldı" ma:internalName="SharedWithDetails" ma:readOnly="true">
      <xsd:simpleType>
        <xsd:restriction base="dms:Note">
          <xsd:maxLength value="255"/>
        </xsd:restriction>
      </xsd:simpleType>
    </xsd:element>
    <xsd:element name="TaxCatchAll" ma:index="14" nillable="true" ma:displayName="Taxonomy Catch All Column" ma:hidden="true" ma:list="{e838da6f-f4e1-4ccf-b804-d5d5cd3133fd}" ma:internalName="TaxCatchAll" ma:showField="CatchAllData" ma:web="6b2cb18b-1808-4a12-b3e4-0026674f10e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e998ea4-89a7-4b33-a9ed-5044a4d6549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Resim Etiketleri" ma:readOnly="false" ma:fieldId="{5cf76f15-5ced-4ddc-b409-7134ff3c332f}" ma:taxonomyMulti="true" ma:sspId="e58c957c-ee55-4f6f-9beb-d227bd4327b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Tarih" ma:index="21" nillable="true" ma:displayName="Tarih" ma:format="DateOnly" ma:internalName="Tarih">
      <xsd:simpleType>
        <xsd:restriction base="dms:DateTim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b2cb18b-1808-4a12-b3e4-0026674f10ec" xsi:nil="true"/>
    <Tarih xmlns="5e998ea4-89a7-4b33-a9ed-5044a4d65497" xsi:nil="true"/>
    <lcf76f155ced4ddcb4097134ff3c332f xmlns="5e998ea4-89a7-4b33-a9ed-5044a4d6549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4EC9C4-5697-4725-8CDC-8BB81BD538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2cb18b-1808-4a12-b3e4-0026674f10ec"/>
    <ds:schemaRef ds:uri="5e998ea4-89a7-4b33-a9ed-5044a4d654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265FE3-6229-4FAD-9775-69AC66D14E5A}">
  <ds:schemaRefs>
    <ds:schemaRef ds:uri="http://schemas.microsoft.com/office/2006/metadata/properties"/>
    <ds:schemaRef ds:uri="http://schemas.microsoft.com/office/infopath/2007/PartnerControls"/>
    <ds:schemaRef ds:uri="6b2cb18b-1808-4a12-b3e4-0026674f10ec"/>
    <ds:schemaRef ds:uri="5e998ea4-89a7-4b33-a9ed-5044a4d65497"/>
  </ds:schemaRefs>
</ds:datastoreItem>
</file>

<file path=customXml/itemProps3.xml><?xml version="1.0" encoding="utf-8"?>
<ds:datastoreItem xmlns:ds="http://schemas.openxmlformats.org/officeDocument/2006/customXml" ds:itemID="{D32D4354-B25A-448A-B9A3-A5FBB3131E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19517</TotalTime>
  <Words>1165</Words>
  <Application>Microsoft Office PowerPoint</Application>
  <PresentationFormat>Geniş ekran</PresentationFormat>
  <Paragraphs>98</Paragraphs>
  <Slides>11</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11</vt:i4>
      </vt:variant>
    </vt:vector>
  </HeadingPairs>
  <TitlesOfParts>
    <vt:vector size="18" baseType="lpstr">
      <vt:lpstr>Aptos</vt:lpstr>
      <vt:lpstr>Aptos Display</vt:lpstr>
      <vt:lpstr>Arial</vt:lpstr>
      <vt:lpstr>Calibri</vt:lpstr>
      <vt:lpstr>Times New Roman</vt:lpstr>
      <vt:lpstr>Wingdings</vt:lpstr>
      <vt:lpstr>Office Teması</vt:lpstr>
      <vt:lpstr>PowerPoint Sunusu</vt:lpstr>
      <vt:lpstr>PowerPoint Sunusu</vt:lpstr>
      <vt:lpstr>Why is this topic Important</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Deniz Demirkıran</dc:creator>
  <cp:lastModifiedBy>kayhan karaytug</cp:lastModifiedBy>
  <cp:revision>15</cp:revision>
  <dcterms:created xsi:type="dcterms:W3CDTF">2024-06-13T13:25:39Z</dcterms:created>
  <dcterms:modified xsi:type="dcterms:W3CDTF">2024-08-25T20:13:19Z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0x0101002B840B92403B6E46AC9F9DC6E234F7AC</vt:lpwstr>
  </property>
  <property fmtid="{D5CDD505-2E9C-101B-9397-08002B2CF9AE}" pid="3" name="MediaServiceImageTags">
    <vt:lpwstr/>
  </property>
</Properties>
</file>