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267" r:id="rId6"/>
    <p:sldId id="258" r:id="rId7"/>
    <p:sldId id="257" r:id="rId8"/>
    <p:sldId id="259" r:id="rId9"/>
    <p:sldId id="262" r:id="rId10"/>
    <p:sldId id="264" r:id="rId11"/>
    <p:sldId id="265" r:id="rId12"/>
    <p:sldId id="268" r:id="rId13"/>
    <p:sldId id="270" r:id="rId14"/>
    <p:sldId id="266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81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FBDF1A-15C0-4BF5-9749-8438FD7E0968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87F4F-2445-4C6D-A3B8-70EEE9888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87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10348E-5705-70CC-7DE0-CD46372125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8E8972A-C597-D29C-FC71-8A696D8B7E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88E0CE7-45E1-729E-EDAE-BB7471093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9C2BA04-9106-34CE-D7E0-DB451EA19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DF8CA68-ABD8-1F34-A6C3-C43041BDC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979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4A830BB-7CD5-37C0-E99D-4DA5959E1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357A575-DA6A-758B-71DA-E01D2C7FF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3EAC089-4E5F-1DD3-BFE3-AA3894E16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4BD8715-99A2-3427-79EE-AB722DA08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01FBF0D-97B5-DC51-CE20-3780AD6E7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6959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F039A3B4-DACA-E9A5-390B-66FF3DE929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64B7AAE-4BC0-2953-D5AA-0984DDDCE7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90D0897-AD34-9EA5-D676-CE84375BE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B31BB52-2894-C830-414D-B71067147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E8A5E96-B483-0423-ACB7-214668478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9476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2A6AF08-0421-09D3-8DE9-617729C92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R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A6C518A-4934-5BD2-97B0-912E4DA26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26128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1E1028-E088-8134-B346-06CAAFEDA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DCEFF01-9BC3-3B87-697C-8AED770EA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9AE0975-8EB5-AB1F-4056-3418A9326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310F209-9AB5-795F-6353-10953522A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362AE78-9469-A674-68B1-0C6AC9838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9344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EEA4B7F-19A7-64B1-A3EF-6CBFF588E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32AC138-E2D1-4072-0221-03E64E75B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19BBEFA-4F66-B68D-0609-DF590BDB9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675623F-2B01-9887-5684-8312B85F4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D828E54-2CF6-C285-0214-03824C0E6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7463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798460-88F1-7DA5-EF1A-A765DEF35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4F3D8D2-1CCE-AD7A-25E5-1FBD9A301C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FCE3575-8353-68BA-B6FC-77DBCC136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D5FBE56-53E5-90DE-6678-E82B4CF65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4B9D7A8-6FD3-DA3A-6F32-8A0D9B87B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C318010-70EB-D035-D9F9-B6C86685C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3137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0139D06-6740-C202-33DF-E1149010B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1628258-4747-38FB-91CD-10CFFCC87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FF73BF5-F032-FF9F-263C-1941A5395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5CA20834-3FA7-63E3-8BC9-880CFBABF2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E5FBF3B-E573-DE2D-D006-94F08199E6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6D35F49-AC82-677A-C585-FFEA3E5AA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1E4AB0C5-DCE3-99E3-FA8F-702689BE9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D3BA8757-2238-F541-ADCC-053629D89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554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177E9CD-C895-3593-7C2A-95BB80DCB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1924B6C-B628-762F-5E58-48B3C4937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57A6905-E990-BC42-AC09-B16454178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31747A6-BCC5-ACD3-768E-9BEBF918D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4818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1251629-A31D-AE24-3BB1-54E74ED2A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E58E4CE9-101A-CBC3-F705-3811534FF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41944F0-25C1-671C-0E4D-868A67029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1029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DE0D9E6-8BC0-FEEC-D19A-CD1A78ADB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B68FD1B-8160-6974-7470-1B8406A7D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4D633C1-93FA-9762-6D5A-DF6194805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BE0F140-AF74-1660-76D2-68495B95C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A10344F-FB56-28B8-8E84-A3DF84E99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C43AE5E-7C56-5F64-E99A-780AF9E2D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9464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9D73E8D-57A4-A438-A59C-E22648B77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0DE85AEA-10C2-A22E-F62E-0AD5593FBE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CFC951F-7E5B-D42E-A0C6-AEEA77ED98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9B7FD75-4FF5-376E-2112-6CB10077E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353AD91-1108-2493-0985-1F28F6A02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333027F-C033-1FC2-2FA1-59875B4CD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0918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0F97E2E3-9D27-71F1-7ECC-C65A8EEC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2F6494A-515A-6040-320A-BC308F1D3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178060F-A820-8782-7417-2A7E52BE57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70ED59B-586D-4BF9-5511-C6EFB540E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36659F6-D3D0-C2EC-5832-ACA3D7242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Resim 7" descr="metin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2BA767CB-B04D-3A64-DFF3-9BB3D1D2F6A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4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B0D34168-14C1-BA1E-4FC0-47ADA7C0B655}"/>
              </a:ext>
            </a:extLst>
          </p:cNvPr>
          <p:cNvSpPr txBox="1">
            <a:spLocks/>
          </p:cNvSpPr>
          <p:nvPr/>
        </p:nvSpPr>
        <p:spPr>
          <a:xfrm>
            <a:off x="838200" y="1740044"/>
            <a:ext cx="10515600" cy="491323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there a role for isolated femoral head and liner exchange in patients with instability of the hip?</a:t>
            </a:r>
            <a:endParaRPr lang="fa-IR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Amir Human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Hoveidaei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Esmaeili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Alireza Azarboo,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Kerem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Basarir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Ye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Luigi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Zagra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Mustafa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Citak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TR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207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A65D20F-9141-68D2-6774-12A301B5C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7746" y="2022619"/>
            <a:ext cx="9401298" cy="4470255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Limitations of the Review:</a:t>
            </a:r>
          </a:p>
          <a:p>
            <a:pPr algn="l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Most studies included patients with various indications, not solely instability.</a:t>
            </a:r>
          </a:p>
          <a:p>
            <a:pPr algn="l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Results encompass a broader patient group beyond those with hip instability.</a:t>
            </a:r>
          </a:p>
          <a:p>
            <a:pPr algn="l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Future research needed focusing exclusively on patients with hip instability.</a:t>
            </a:r>
          </a:p>
        </p:txBody>
      </p:sp>
    </p:spTree>
    <p:extLst>
      <p:ext uri="{BB962C8B-B14F-4D97-AF65-F5344CB8AC3E}">
        <p14:creationId xmlns:p14="http://schemas.microsoft.com/office/powerpoint/2010/main" val="2288071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A65D20F-9141-68D2-6774-12A301B5C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4657" y="1687287"/>
            <a:ext cx="10951029" cy="4805588"/>
          </a:xfrm>
        </p:spPr>
        <p:txBody>
          <a:bodyPr>
            <a:normAutofit fontScale="70000" lnSpcReduction="20000"/>
          </a:bodyPr>
          <a:lstStyle/>
          <a:p>
            <a:r>
              <a:rPr lang="tr-TR" sz="4000" b="1">
                <a:solidFill>
                  <a:srgbClr val="002060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endParaRPr lang="tr-TR" sz="4000" b="1" dirty="0">
              <a:solidFill>
                <a:srgbClr val="002060"/>
              </a:solidFill>
              <a:highlight>
                <a:srgbClr val="FF00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there a role for isolated femoral head and liner exchange in patients with instability of the hip?</a:t>
            </a:r>
            <a:endParaRPr lang="fa-IR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Response:</a:t>
            </a:r>
          </a:p>
          <a:p>
            <a:pPr algn="l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Isolated femoral head and liner exchange can effectively treat hip instability following total hip arthroplasty.</a:t>
            </a:r>
          </a:p>
          <a:p>
            <a:pPr algn="l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Significant improvements in function and pain, but notable prevalence of postoperative dislocation (15.4%) and re-revision (16.9%).</a:t>
            </a:r>
          </a:p>
          <a:p>
            <a:pPr algn="l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Careful consideration of the risk of failure, especially re-dislocation.</a:t>
            </a:r>
          </a:p>
        </p:txBody>
      </p:sp>
    </p:spTree>
    <p:extLst>
      <p:ext uri="{BB962C8B-B14F-4D97-AF65-F5344CB8AC3E}">
        <p14:creationId xmlns:p14="http://schemas.microsoft.com/office/powerpoint/2010/main" val="3595721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3A40F7-2BEA-D3AC-E84C-E79FD5AD5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743" y="1558939"/>
            <a:ext cx="2192322" cy="21923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2167D7-B40F-1656-6A75-E2B693B42C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158" y="1576726"/>
            <a:ext cx="2192322" cy="21923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E790B1-B382-33BB-1D5B-D650A627C6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" b="1787"/>
          <a:stretch/>
        </p:blipFill>
        <p:spPr>
          <a:xfrm>
            <a:off x="5967079" y="1558939"/>
            <a:ext cx="2015939" cy="22025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2299EC-1F6E-5519-D883-654EC49188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7" b="7197"/>
          <a:stretch/>
        </p:blipFill>
        <p:spPr>
          <a:xfrm>
            <a:off x="8365494" y="1576726"/>
            <a:ext cx="2141295" cy="21745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7589C73-F6E7-FD2A-E888-47093EA32E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" r="3925"/>
          <a:stretch/>
        </p:blipFill>
        <p:spPr>
          <a:xfrm>
            <a:off x="3554678" y="4187031"/>
            <a:ext cx="2020229" cy="21923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1A31E0C-5FA2-E47B-D19D-C6E717A6BE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2" r="4352"/>
          <a:stretch/>
        </p:blipFill>
        <p:spPr>
          <a:xfrm>
            <a:off x="6095819" y="4213602"/>
            <a:ext cx="2020229" cy="221283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0E74E43-A365-E60F-A204-04B0E93B0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8" r="3838"/>
          <a:stretch/>
        </p:blipFill>
        <p:spPr bwMode="auto">
          <a:xfrm>
            <a:off x="8419201" y="4208817"/>
            <a:ext cx="2100886" cy="227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EEA01F1-864D-9221-3ECD-CABA7DF7D854}"/>
              </a:ext>
            </a:extLst>
          </p:cNvPr>
          <p:cNvSpPr txBox="1"/>
          <p:nvPr/>
        </p:nvSpPr>
        <p:spPr>
          <a:xfrm>
            <a:off x="1480782" y="3751261"/>
            <a:ext cx="1563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Mustafa </a:t>
            </a:r>
            <a:r>
              <a:rPr lang="en-US" dirty="0" err="1"/>
              <a:t>Citak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05A51-70BB-465E-6DA6-A7FFF1BAF4FF}"/>
              </a:ext>
            </a:extLst>
          </p:cNvPr>
          <p:cNvSpPr txBox="1"/>
          <p:nvPr/>
        </p:nvSpPr>
        <p:spPr>
          <a:xfrm>
            <a:off x="3673104" y="3751261"/>
            <a:ext cx="1901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Amir H Hoveidaei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B5E528-F9E1-61DF-FBDA-0A23BEE0E4EE}"/>
              </a:ext>
            </a:extLst>
          </p:cNvPr>
          <p:cNvSpPr txBox="1"/>
          <p:nvPr/>
        </p:nvSpPr>
        <p:spPr>
          <a:xfrm>
            <a:off x="6313649" y="3782039"/>
            <a:ext cx="139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Sina</a:t>
            </a:r>
            <a:r>
              <a:rPr lang="en-US" dirty="0"/>
              <a:t> </a:t>
            </a:r>
            <a:r>
              <a:rPr lang="en-US" dirty="0" err="1"/>
              <a:t>Esmaeili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4D1DEF6-FB1A-E371-1696-A0CD2ACD5529}"/>
              </a:ext>
            </a:extLst>
          </p:cNvPr>
          <p:cNvSpPr txBox="1"/>
          <p:nvPr/>
        </p:nvSpPr>
        <p:spPr>
          <a:xfrm>
            <a:off x="4234926" y="6466882"/>
            <a:ext cx="659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 </a:t>
            </a:r>
            <a:r>
              <a:rPr lang="en-US" dirty="0" err="1"/>
              <a:t>Ye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1DE6875-3014-39EE-50C1-8614FDA9D6B3}"/>
              </a:ext>
            </a:extLst>
          </p:cNvPr>
          <p:cNvSpPr txBox="1"/>
          <p:nvPr/>
        </p:nvSpPr>
        <p:spPr>
          <a:xfrm>
            <a:off x="8688564" y="6488668"/>
            <a:ext cx="1495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Kerem</a:t>
            </a:r>
            <a:r>
              <a:rPr lang="en-US" dirty="0"/>
              <a:t> </a:t>
            </a:r>
            <a:r>
              <a:rPr lang="en-US" dirty="0" err="1"/>
              <a:t>Basarir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BAC3FE-ECEA-0B18-B4E5-FC3F2F7527FB}"/>
              </a:ext>
            </a:extLst>
          </p:cNvPr>
          <p:cNvSpPr txBox="1"/>
          <p:nvPr/>
        </p:nvSpPr>
        <p:spPr>
          <a:xfrm>
            <a:off x="8648810" y="3751261"/>
            <a:ext cx="1641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Alireza Azarboo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1479BC0-7B9D-0523-08BD-0A0F2FA6EE91}"/>
              </a:ext>
            </a:extLst>
          </p:cNvPr>
          <p:cNvSpPr txBox="1"/>
          <p:nvPr/>
        </p:nvSpPr>
        <p:spPr>
          <a:xfrm>
            <a:off x="6383123" y="6488668"/>
            <a:ext cx="1183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Luigi </a:t>
            </a:r>
            <a:r>
              <a:rPr lang="en-US" dirty="0" err="1"/>
              <a:t>Zagra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571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A65D20F-9141-68D2-6774-12A301B5C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7746" y="2022619"/>
            <a:ext cx="9401298" cy="4470255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v"/>
            </a:pPr>
            <a:endParaRPr lang="en-TR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5FD2DD-8111-8A96-4DEE-1641F5A6E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746" y="3594964"/>
            <a:ext cx="9301155" cy="1325563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is this topic Important?</a:t>
            </a:r>
            <a:br>
              <a:rPr lang="en-US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Growing concerns around postoperative instability in total hip arthroplasty patients.</a:t>
            </a:r>
            <a:b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Isolated femoral head and liner exchange could provide a targeted solution to enhance stability and reduce complications.</a:t>
            </a:r>
            <a:b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to improve patient outcomes and optimize revision surgery strategies.</a:t>
            </a:r>
            <a:endParaRPr lang="en-TR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938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BEF380BA-2F2E-C9C1-E313-CDB7B1D2B2D3}"/>
              </a:ext>
            </a:extLst>
          </p:cNvPr>
          <p:cNvSpPr txBox="1">
            <a:spLocks/>
          </p:cNvSpPr>
          <p:nvPr/>
        </p:nvSpPr>
        <p:spPr>
          <a:xfrm>
            <a:off x="1432956" y="20448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Literature Review/Process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2CA443-D42A-C2A7-C5DE-A3AF800729AA}"/>
              </a:ext>
            </a:extLst>
          </p:cNvPr>
          <p:cNvSpPr txBox="1"/>
          <p:nvPr/>
        </p:nvSpPr>
        <p:spPr>
          <a:xfrm>
            <a:off x="1432957" y="2903900"/>
            <a:ext cx="1005163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Mesh terms used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Femur Head, femoral head, isolated exchange, head-liner; Hip Dislocation, hip instability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Articles Retrieved: 3832 (after duplicate removal)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Screening: 38 studies selected for full-text review</a:t>
            </a:r>
          </a:p>
          <a:p>
            <a:pPr marL="342900" indent="-342900" algn="l">
              <a:buFont typeface="Wingdings" pitchFamily="2" charset="2"/>
              <a:buChar char="v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number of publications: 9 studies included in analysis</a:t>
            </a:r>
          </a:p>
          <a:p>
            <a:pPr marL="342900" indent="-342900" algn="l">
              <a:buFont typeface="Wingdings" pitchFamily="2" charset="2"/>
              <a:buChar char="v"/>
            </a:pPr>
            <a:endParaRPr lang="en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683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18AA4814-0B3A-1384-52BF-BB5242F154BF}"/>
              </a:ext>
            </a:extLst>
          </p:cNvPr>
          <p:cNvSpPr txBox="1">
            <a:spLocks/>
          </p:cNvSpPr>
          <p:nvPr/>
        </p:nvSpPr>
        <p:spPr>
          <a:xfrm>
            <a:off x="1395351" y="15684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Findings from Literature</a:t>
            </a:r>
          </a:p>
          <a:p>
            <a:endParaRPr lang="en-TR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ubtitle 1">
            <a:extLst>
              <a:ext uri="{FF2B5EF4-FFF2-40B4-BE49-F238E27FC236}">
                <a16:creationId xmlns:a16="http://schemas.microsoft.com/office/drawing/2014/main" id="{32B55A9B-1B02-09FB-8C9F-C9F0885ABA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5351" y="2498226"/>
            <a:ext cx="9401298" cy="4470255"/>
          </a:xfrm>
        </p:spPr>
        <p:txBody>
          <a:bodyPr>
            <a:normAutofit fontScale="85000" lnSpcReduction="10000"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did literature reveal</a:t>
            </a:r>
            <a:endParaRPr lang="fa-IR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number of patients: 1,594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Postoperative dislocation prevalence: 15.4% [95% CI: 10.78-21.52]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Re-revision prevalence: 16.9% [95% CI: 14.68-19.40]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Six studies reported significant improvements in function and reductions in pain scores post-exchange.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Measures: Harris Hip Score, HOOS, Visual Analogue Scale, and others.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Cup abduction angles &gt;48° significantly increase dislocation risk (2.6x higher).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Larger femoral head diameter increases in hips without dislocation (Robertson et al.).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did your group determine to be the most important findings?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procedure is associated with significant improvements in function and pain reduction, though it carries a notable prevalence of postoperative dislocation (15.4%) and re-revision (16.9%).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735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A65D20F-9141-68D2-6774-12A301B5C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7746" y="2022619"/>
            <a:ext cx="9401298" cy="4470255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What is the final recommendation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What will you put to a vote today</a:t>
            </a:r>
            <a:endParaRPr lang="en-TR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6D615189-3947-EA60-EBFC-4B8667E40846}"/>
              </a:ext>
            </a:extLst>
          </p:cNvPr>
          <p:cNvSpPr txBox="1">
            <a:spLocks/>
          </p:cNvSpPr>
          <p:nvPr/>
        </p:nvSpPr>
        <p:spPr>
          <a:xfrm>
            <a:off x="927099" y="2578245"/>
            <a:ext cx="10537019" cy="322205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12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Voting Slide</a:t>
            </a:r>
          </a:p>
          <a:p>
            <a:pPr algn="l"/>
            <a:endParaRPr lang="en-US" sz="112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112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indent="-857250" algn="l">
              <a:buFont typeface="Wingdings" pitchFamily="2" charset="2"/>
              <a:buChar char="v"/>
            </a:pPr>
            <a:r>
              <a:rPr lang="en-US" sz="1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Question: </a:t>
            </a:r>
          </a:p>
          <a:p>
            <a:pPr marL="857250" indent="-857250" algn="l">
              <a:buFont typeface="Wingdings" pitchFamily="2" charset="2"/>
              <a:buChar char="v"/>
            </a:pPr>
            <a:endParaRPr lang="en-US" sz="1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Is there a role for isolated femoral head and liner exchange in 	patients with instability of the hip?</a:t>
            </a:r>
          </a:p>
          <a:p>
            <a:pPr marL="857250" indent="-857250" algn="l">
              <a:buFont typeface="Wingdings" pitchFamily="2" charset="2"/>
              <a:buChar char="v"/>
            </a:pPr>
            <a:endParaRPr lang="en-US" sz="1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indent="-857250" algn="l">
              <a:buFont typeface="Wingdings" pitchFamily="2" charset="2"/>
              <a:buChar char="v"/>
            </a:pPr>
            <a:r>
              <a:rPr lang="en-US" sz="1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Recommendation:</a:t>
            </a:r>
          </a:p>
          <a:p>
            <a:pPr marL="857250" indent="-857250" algn="l">
              <a:buFont typeface="Wingdings" pitchFamily="2" charset="2"/>
              <a:buChar char="v"/>
            </a:pPr>
            <a:endParaRPr lang="en-US" sz="1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Isolated femoral head and liner exchange is an effective option 	for addressing hip instability.</a:t>
            </a:r>
          </a:p>
          <a:p>
            <a:pPr algn="l"/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Risks of re-dislocation and re-revision must be carefully weighed.</a:t>
            </a:r>
          </a:p>
          <a:p>
            <a:pPr algn="l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TR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734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A65D20F-9141-68D2-6774-12A301B5C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7746" y="2022619"/>
            <a:ext cx="9401298" cy="4470255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Question:</a:t>
            </a:r>
          </a:p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there a role for isolated femoral head and liner exchange in patients with instability of the hip?</a:t>
            </a:r>
            <a:endParaRPr lang="fa-IR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itchFamily="2" charset="2"/>
              <a:buChar char="v"/>
            </a:pPr>
            <a:endParaRPr lang="en-TR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202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A65D20F-9141-68D2-6774-12A301B5C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5351" y="1529324"/>
            <a:ext cx="9401298" cy="4470255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Rationale: </a:t>
            </a:r>
            <a:endParaRPr lang="en-T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66803D-0C0C-4CD5-AC23-5B871DE6E61E}"/>
              </a:ext>
            </a:extLst>
          </p:cNvPr>
          <p:cNvSpPr txBox="1"/>
          <p:nvPr/>
        </p:nvSpPr>
        <p:spPr>
          <a:xfrm>
            <a:off x="1673927" y="2369821"/>
            <a:ext cx="940129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of nine original articles published between 2004-2024, mostly from the USA, with studies from Australia and Taiwan.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 of postoperative dislocation and re-revision rates using proportion analysis.</a:t>
            </a:r>
          </a:p>
        </p:txBody>
      </p:sp>
    </p:spTree>
    <p:extLst>
      <p:ext uri="{BB962C8B-B14F-4D97-AF65-F5344CB8AC3E}">
        <p14:creationId xmlns:p14="http://schemas.microsoft.com/office/powerpoint/2010/main" val="3240545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DC4220E-305E-4237-BE24-5C1916A02C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64828"/>
              </p:ext>
            </p:extLst>
          </p:nvPr>
        </p:nvGraphicFramePr>
        <p:xfrm>
          <a:off x="838200" y="1745673"/>
          <a:ext cx="10515599" cy="46385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2934">
                  <a:extLst>
                    <a:ext uri="{9D8B030D-6E8A-4147-A177-3AD203B41FA5}">
                      <a16:colId xmlns:a16="http://schemas.microsoft.com/office/drawing/2014/main" val="365798344"/>
                    </a:ext>
                  </a:extLst>
                </a:gridCol>
                <a:gridCol w="1135794">
                  <a:extLst>
                    <a:ext uri="{9D8B030D-6E8A-4147-A177-3AD203B41FA5}">
                      <a16:colId xmlns:a16="http://schemas.microsoft.com/office/drawing/2014/main" val="1236098429"/>
                    </a:ext>
                  </a:extLst>
                </a:gridCol>
                <a:gridCol w="1301697">
                  <a:extLst>
                    <a:ext uri="{9D8B030D-6E8A-4147-A177-3AD203B41FA5}">
                      <a16:colId xmlns:a16="http://schemas.microsoft.com/office/drawing/2014/main" val="1816940164"/>
                    </a:ext>
                  </a:extLst>
                </a:gridCol>
                <a:gridCol w="1416553">
                  <a:extLst>
                    <a:ext uri="{9D8B030D-6E8A-4147-A177-3AD203B41FA5}">
                      <a16:colId xmlns:a16="http://schemas.microsoft.com/office/drawing/2014/main" val="2492311328"/>
                    </a:ext>
                  </a:extLst>
                </a:gridCol>
                <a:gridCol w="991162">
                  <a:extLst>
                    <a:ext uri="{9D8B030D-6E8A-4147-A177-3AD203B41FA5}">
                      <a16:colId xmlns:a16="http://schemas.microsoft.com/office/drawing/2014/main" val="261229924"/>
                    </a:ext>
                  </a:extLst>
                </a:gridCol>
                <a:gridCol w="1188968">
                  <a:extLst>
                    <a:ext uri="{9D8B030D-6E8A-4147-A177-3AD203B41FA5}">
                      <a16:colId xmlns:a16="http://schemas.microsoft.com/office/drawing/2014/main" val="2832068900"/>
                    </a:ext>
                  </a:extLst>
                </a:gridCol>
                <a:gridCol w="91389">
                  <a:extLst>
                    <a:ext uri="{9D8B030D-6E8A-4147-A177-3AD203B41FA5}">
                      <a16:colId xmlns:a16="http://schemas.microsoft.com/office/drawing/2014/main" val="3911288217"/>
                    </a:ext>
                  </a:extLst>
                </a:gridCol>
                <a:gridCol w="1103890">
                  <a:extLst>
                    <a:ext uri="{9D8B030D-6E8A-4147-A177-3AD203B41FA5}">
                      <a16:colId xmlns:a16="http://schemas.microsoft.com/office/drawing/2014/main" val="4002343450"/>
                    </a:ext>
                  </a:extLst>
                </a:gridCol>
                <a:gridCol w="1863212">
                  <a:extLst>
                    <a:ext uri="{9D8B030D-6E8A-4147-A177-3AD203B41FA5}">
                      <a16:colId xmlns:a16="http://schemas.microsoft.com/office/drawing/2014/main" val="3255605019"/>
                    </a:ext>
                  </a:extLst>
                </a:gridCol>
              </a:tblGrid>
              <a:tr h="484186">
                <a:tc gridSpan="9"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Table. </a:t>
                      </a:r>
                      <a:r>
                        <a:rPr lang="en-US" sz="1000">
                          <a:effectLst/>
                        </a:rPr>
                        <a:t>Baseline characteristics of reviewed articles and revision outcomes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143978"/>
                  </a:ext>
                </a:extLst>
              </a:tr>
              <a:tr h="37766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Author, Year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Country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Total number of hips, 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Age, year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Gender (m:f)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Dislocation, 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Re-revision, 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Follow-up, months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/>
                </a:tc>
                <a:extLst>
                  <a:ext uri="{0D108BD9-81ED-4DB2-BD59-A6C34878D82A}">
                    <a16:rowId xmlns:a16="http://schemas.microsoft.com/office/drawing/2014/main" val="2874826661"/>
                  </a:ext>
                </a:extLst>
              </a:tr>
              <a:tr h="4196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Berlinberg et al.  2022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USA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/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/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/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43 (24-110)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/>
                </a:tc>
                <a:extLst>
                  <a:ext uri="{0D108BD9-81ED-4DB2-BD59-A6C34878D82A}">
                    <a16:rowId xmlns:a16="http://schemas.microsoft.com/office/drawing/2014/main" val="1646242215"/>
                  </a:ext>
                </a:extLst>
              </a:tr>
              <a:tr h="4196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Biviji et al. 2009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USA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48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69.2 (51-87)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20:28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13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56.4 (14.4-112.8)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/>
                </a:tc>
                <a:extLst>
                  <a:ext uri="{0D108BD9-81ED-4DB2-BD59-A6C34878D82A}">
                    <a16:rowId xmlns:a16="http://schemas.microsoft.com/office/drawing/2014/main" val="3529634858"/>
                  </a:ext>
                </a:extLst>
              </a:tr>
              <a:tr h="4196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Cheng et al. 2024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USA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52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71.4 ± 11.8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26:26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55.0 (24.2-85.9)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/>
                </a:tc>
                <a:extLst>
                  <a:ext uri="{0D108BD9-81ED-4DB2-BD59-A6C34878D82A}">
                    <a16:rowId xmlns:a16="http://schemas.microsoft.com/office/drawing/2014/main" val="435415681"/>
                  </a:ext>
                </a:extLst>
              </a:tr>
              <a:tr h="4196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Robertson et al. 2022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USA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248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64.9 ± 10.4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123:123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30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/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27.6 ± 27.6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/>
                </a:tc>
                <a:extLst>
                  <a:ext uri="{0D108BD9-81ED-4DB2-BD59-A6C34878D82A}">
                    <a16:rowId xmlns:a16="http://schemas.microsoft.com/office/drawing/2014/main" val="461547275"/>
                  </a:ext>
                </a:extLst>
              </a:tr>
              <a:tr h="4196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Wetters et al. 2013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USA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321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/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/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41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/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24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/>
                </a:tc>
                <a:extLst>
                  <a:ext uri="{0D108BD9-81ED-4DB2-BD59-A6C34878D82A}">
                    <a16:rowId xmlns:a16="http://schemas.microsoft.com/office/drawing/2014/main" val="1378610754"/>
                  </a:ext>
                </a:extLst>
              </a:tr>
              <a:tr h="4196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Hoskins et al. 2020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Australia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722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69.1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280:442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67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124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68.4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/>
                </a:tc>
                <a:extLst>
                  <a:ext uri="{0D108BD9-81ED-4DB2-BD59-A6C34878D82A}">
                    <a16:rowId xmlns:a16="http://schemas.microsoft.com/office/drawing/2014/main" val="2843141736"/>
                  </a:ext>
                </a:extLst>
              </a:tr>
              <a:tr h="4196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Stevenson et al. 2020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USA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141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/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/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16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15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55.8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/>
                </a:tc>
                <a:extLst>
                  <a:ext uri="{0D108BD9-81ED-4DB2-BD59-A6C34878D82A}">
                    <a16:rowId xmlns:a16="http://schemas.microsoft.com/office/drawing/2014/main" val="2707940058"/>
                  </a:ext>
                </a:extLst>
              </a:tr>
              <a:tr h="4196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Wade et al. 2004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USA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35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60.5 (28-85)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16:19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/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31.2 (24-42)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/>
                </a:tc>
                <a:extLst>
                  <a:ext uri="{0D108BD9-81ED-4DB2-BD59-A6C34878D82A}">
                    <a16:rowId xmlns:a16="http://schemas.microsoft.com/office/drawing/2014/main" val="373607804"/>
                  </a:ext>
                </a:extLst>
              </a:tr>
              <a:tr h="4196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Wang et al. 2020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Taiwan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20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61.3 ± 13.3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12:8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</a:rPr>
                        <a:t>45.7 (12-128)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/>
                </a:tc>
                <a:extLst>
                  <a:ext uri="{0D108BD9-81ED-4DB2-BD59-A6C34878D82A}">
                    <a16:rowId xmlns:a16="http://schemas.microsoft.com/office/drawing/2014/main" val="1034959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6956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b2cb18b-1808-4a12-b3e4-0026674f10ec" xsi:nil="true"/>
    <Tarih xmlns="5e998ea4-89a7-4b33-a9ed-5044a4d65497" xsi:nil="true"/>
    <lcf76f155ced4ddcb4097134ff3c332f xmlns="5e998ea4-89a7-4b33-a9ed-5044a4d6549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2B840B92403B6E46AC9F9DC6E234F7AC" ma:contentTypeVersion="16" ma:contentTypeDescription="Yeni belge oluşturun." ma:contentTypeScope="" ma:versionID="7514b18c6098b7855efbf3d658a0b053">
  <xsd:schema xmlns:xsd="http://www.w3.org/2001/XMLSchema" xmlns:xs="http://www.w3.org/2001/XMLSchema" xmlns:p="http://schemas.microsoft.com/office/2006/metadata/properties" xmlns:ns2="6b2cb18b-1808-4a12-b3e4-0026674f10ec" xmlns:ns3="5e998ea4-89a7-4b33-a9ed-5044a4d65497" targetNamespace="http://schemas.microsoft.com/office/2006/metadata/properties" ma:root="true" ma:fieldsID="9f0748201c77966b270ec4d6aa41c4b7" ns2:_="" ns3:_="">
    <xsd:import namespace="6b2cb18b-1808-4a12-b3e4-0026674f10ec"/>
    <xsd:import namespace="5e998ea4-89a7-4b33-a9ed-5044a4d6549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Tarih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2cb18b-1808-4a12-b3e4-0026674f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ylaşılanl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Ayrıntıları ile Paylaşıldı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e838da6f-f4e1-4ccf-b804-d5d5cd3133fd}" ma:internalName="TaxCatchAll" ma:showField="CatchAllData" ma:web="6b2cb18b-1808-4a12-b3e4-0026674f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998ea4-89a7-4b33-a9ed-5044a4d654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Resim Etiketleri" ma:readOnly="false" ma:fieldId="{5cf76f15-5ced-4ddc-b409-7134ff3c332f}" ma:taxonomyMulti="true" ma:sspId="e58c957c-ee55-4f6f-9beb-d227bd4327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Tarih" ma:index="21" nillable="true" ma:displayName="Tarih" ma:format="DateOnly" ma:internalName="Tarih">
      <xsd:simpleType>
        <xsd:restriction base="dms:DateTim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8265FE3-6229-4FAD-9775-69AC66D14E5A}">
  <ds:schemaRefs>
    <ds:schemaRef ds:uri="http://schemas.microsoft.com/office/2006/metadata/properties"/>
    <ds:schemaRef ds:uri="http://schemas.microsoft.com/office/infopath/2007/PartnerControls"/>
    <ds:schemaRef ds:uri="6b2cb18b-1808-4a12-b3e4-0026674f10ec"/>
    <ds:schemaRef ds:uri="5e998ea4-89a7-4b33-a9ed-5044a4d65497"/>
  </ds:schemaRefs>
</ds:datastoreItem>
</file>

<file path=customXml/itemProps2.xml><?xml version="1.0" encoding="utf-8"?>
<ds:datastoreItem xmlns:ds="http://schemas.openxmlformats.org/officeDocument/2006/customXml" ds:itemID="{A84EC9C4-5697-4725-8CDC-8BB81BD538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2cb18b-1808-4a12-b3e4-0026674f10ec"/>
    <ds:schemaRef ds:uri="5e998ea4-89a7-4b33-a9ed-5044a4d654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32D4354-B25A-448A-B9A3-A5FBB3131EE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714</Words>
  <Application>Microsoft Office PowerPoint</Application>
  <PresentationFormat>Geniş ekran</PresentationFormat>
  <Paragraphs>139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Times New Roman</vt:lpstr>
      <vt:lpstr>Wingdings</vt:lpstr>
      <vt:lpstr>Office Teması</vt:lpstr>
      <vt:lpstr>PowerPoint Sunusu</vt:lpstr>
      <vt:lpstr>PowerPoint Sunusu</vt:lpstr>
      <vt:lpstr>Why is this topic Important?  Growing concerns around postoperative instability in total hip arthroplasty patients. Isolated femoral head and liner exchange could provide a targeted solution to enhance stability and reduce complications. Potential to improve patient outcomes and optimize revision surgery strategies.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Amir Human Hoveidaei</dc:creator>
  <cp:lastModifiedBy>kayhan karaytug</cp:lastModifiedBy>
  <cp:revision>17</cp:revision>
  <dcterms:created xsi:type="dcterms:W3CDTF">2024-06-13T13:25:39Z</dcterms:created>
  <dcterms:modified xsi:type="dcterms:W3CDTF">2024-08-26T19:30:06Z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0x0101002B840B92403B6E46AC9F9DC6E234F7AC</vt:lpwstr>
  </property>
</Properties>
</file>