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7" r:id="rId6"/>
    <p:sldId id="258" r:id="rId7"/>
    <p:sldId id="257" r:id="rId8"/>
    <p:sldId id="268" r:id="rId9"/>
    <p:sldId id="278" r:id="rId10"/>
    <p:sldId id="259" r:id="rId11"/>
    <p:sldId id="270" r:id="rId12"/>
    <p:sldId id="271" r:id="rId13"/>
    <p:sldId id="273" r:id="rId14"/>
    <p:sldId id="272" r:id="rId15"/>
    <p:sldId id="274" r:id="rId16"/>
    <p:sldId id="264" r:id="rId17"/>
    <p:sldId id="276" r:id="rId18"/>
    <p:sldId id="265" r:id="rId19"/>
    <p:sldId id="279" r:id="rId20"/>
    <p:sldId id="281" r:id="rId21"/>
    <p:sldId id="28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956022-7205-4A36-B524-40CE64696277}" v="1" dt="2024-08-01T07:17:07.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5"/>
  </p:normalViewPr>
  <p:slideViewPr>
    <p:cSldViewPr snapToGrid="0">
      <p:cViewPr varScale="1">
        <p:scale>
          <a:sx n="79" d="100"/>
          <a:sy n="79" d="100"/>
        </p:scale>
        <p:origin x="82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x-none"/>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31.08.2024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31.08.2024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528816" y="2237015"/>
            <a:ext cx="10792326" cy="17491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What is the preferred option for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reconstruction</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of a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failed</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extensor mechanism</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during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Revision Total Knee </a:t>
            </a:r>
            <a:r>
              <a:rPr lang="en-IN" sz="4400" b="1" kern="0" dirty="0" err="1">
                <a:effectLst/>
                <a:latin typeface="Times New Roman" panose="02020603050405020304" pitchFamily="18" charset="0"/>
                <a:ea typeface="Times New Roman" panose="02020603050405020304" pitchFamily="18" charset="0"/>
                <a:cs typeface="Mangal" panose="02040503050203030202" pitchFamily="18" charset="0"/>
              </a:rPr>
              <a:t>Arthroplasty</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x-none" sz="4400"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nvSpPr>
        <p:spPr>
          <a:xfrm>
            <a:off x="1524000" y="4445010"/>
            <a:ext cx="9144000" cy="196850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altLang="en-US" sz="3800" b="1" dirty="0">
                <a:solidFill>
                  <a:srgbClr val="FF0000"/>
                </a:solidFill>
              </a:rPr>
              <a:t>DR. ASHOK RAJGOPAL,MS,M.</a:t>
            </a:r>
            <a:r>
              <a:rPr lang="en-US" altLang="en-US" sz="3800" b="1" dirty="0" err="1">
                <a:solidFill>
                  <a:srgbClr val="FF0000"/>
                </a:solidFill>
              </a:rPr>
              <a:t>Ch</a:t>
            </a:r>
            <a:r>
              <a:rPr lang="en-US" altLang="en-US" sz="3800" b="1" dirty="0">
                <a:solidFill>
                  <a:srgbClr val="FF0000"/>
                </a:solidFill>
              </a:rPr>
              <a:t>.,FRCS,</a:t>
            </a:r>
          </a:p>
          <a:p>
            <a:pPr algn="ctr"/>
            <a:r>
              <a:rPr lang="en-US" altLang="en-US" b="1" dirty="0">
                <a:solidFill>
                  <a:srgbClr val="FF0000"/>
                </a:solidFill>
              </a:rPr>
              <a:t>GROUP CHAIRMAN </a:t>
            </a:r>
          </a:p>
          <a:p>
            <a:pPr algn="ctr"/>
            <a:r>
              <a:rPr lang="en-US" altLang="en-US" b="1" dirty="0">
                <a:solidFill>
                  <a:srgbClr val="FF0000"/>
                </a:solidFill>
              </a:rPr>
              <a:t>INSTITUTE OF MUSCULOSKELETAL DISORDERS AND ORTHOPAEDICS</a:t>
            </a:r>
          </a:p>
          <a:p>
            <a:pPr algn="ctr"/>
            <a:r>
              <a:rPr lang="en-US" altLang="en-US" b="1" dirty="0">
                <a:solidFill>
                  <a:srgbClr val="FF0000"/>
                </a:solidFill>
              </a:rPr>
              <a:t>MEDANTA – THE MEDICITY  </a:t>
            </a:r>
          </a:p>
          <a:p>
            <a:pPr algn="ctr"/>
            <a:r>
              <a:rPr lang="en-US" altLang="en-US" b="1" dirty="0">
                <a:solidFill>
                  <a:srgbClr val="FF0000"/>
                </a:solidFill>
              </a:rPr>
              <a:t>NCR Delhi, India</a:t>
            </a:r>
            <a:endParaRPr lang="en-IN" altLang="en-US" dirty="0">
              <a:solidFill>
                <a:srgbClr val="FF0000"/>
              </a:solidFill>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F5180EC-A391-0DE5-9DA0-8620E7512030}"/>
              </a:ext>
            </a:extLst>
          </p:cNvPr>
          <p:cNvSpPr>
            <a:spLocks noGrp="1"/>
          </p:cNvSpPr>
          <p:nvPr>
            <p:ph type="subTitle" idx="1"/>
          </p:nvPr>
        </p:nvSpPr>
        <p:spPr/>
        <p:txBody>
          <a:bodyPr/>
          <a:lstStyle/>
          <a:p>
            <a:endParaRPr lang="en-IN"/>
          </a:p>
        </p:txBody>
      </p:sp>
      <p:sp>
        <p:nvSpPr>
          <p:cNvPr id="4" name="Title 1">
            <a:extLst>
              <a:ext uri="{FF2B5EF4-FFF2-40B4-BE49-F238E27FC236}">
                <a16:creationId xmlns:a16="http://schemas.microsoft.com/office/drawing/2014/main" id="{271EF7BF-ACC9-BD7D-E0CF-5DF2116E5A2A}"/>
              </a:ext>
            </a:extLst>
          </p:cNvPr>
          <p:cNvSpPr txBox="1">
            <a:spLocks/>
          </p:cNvSpPr>
          <p:nvPr/>
        </p:nvSpPr>
        <p:spPr>
          <a:xfrm>
            <a:off x="476203" y="1541463"/>
            <a:ext cx="10353762" cy="97045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t>Patellar Fractures</a:t>
            </a:r>
          </a:p>
          <a:p>
            <a:r>
              <a:rPr lang="en-IN" dirty="0"/>
              <a:t> </a:t>
            </a:r>
          </a:p>
        </p:txBody>
      </p:sp>
      <p:sp>
        <p:nvSpPr>
          <p:cNvPr id="5" name="Content Placeholder 2">
            <a:extLst>
              <a:ext uri="{FF2B5EF4-FFF2-40B4-BE49-F238E27FC236}">
                <a16:creationId xmlns:a16="http://schemas.microsoft.com/office/drawing/2014/main" id="{9BC4DDBA-0E91-3880-2204-A245D94D7EC9}"/>
              </a:ext>
            </a:extLst>
          </p:cNvPr>
          <p:cNvSpPr txBox="1">
            <a:spLocks/>
          </p:cNvSpPr>
          <p:nvPr/>
        </p:nvSpPr>
        <p:spPr>
          <a:xfrm>
            <a:off x="715011" y="2300292"/>
            <a:ext cx="10353762" cy="38597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2800" kern="0" dirty="0">
                <a:latin typeface="Times New Roman" panose="02020603050405020304" pitchFamily="18" charset="0"/>
                <a:ea typeface="Times New Roman" panose="02020603050405020304" pitchFamily="18" charset="0"/>
              </a:rPr>
              <a:t>1 study (32 patients) fulfilled the criteria</a:t>
            </a:r>
          </a:p>
          <a:p>
            <a:r>
              <a:rPr lang="en-IN" sz="2800" kern="0" dirty="0">
                <a:latin typeface="Times New Roman" panose="02020603050405020304" pitchFamily="18" charset="0"/>
                <a:ea typeface="Times New Roman" panose="02020603050405020304" pitchFamily="18" charset="0"/>
              </a:rPr>
              <a:t>Operative management was opted if displacement was more than 3 mm</a:t>
            </a:r>
            <a:r>
              <a:rPr lang="tr-TR" sz="2800" kern="0" dirty="0">
                <a:latin typeface="Times New Roman" panose="02020603050405020304" pitchFamily="18" charset="0"/>
                <a:ea typeface="Times New Roman" panose="02020603050405020304" pitchFamily="18" charset="0"/>
              </a:rPr>
              <a:t> </a:t>
            </a:r>
            <a:r>
              <a:rPr lang="tr-TR" sz="2800" kern="0" dirty="0" err="1">
                <a:latin typeface="Times New Roman" panose="02020603050405020304" pitchFamily="18" charset="0"/>
                <a:ea typeface="Times New Roman" panose="02020603050405020304" pitchFamily="18" charset="0"/>
              </a:rPr>
              <a:t>wıth</a:t>
            </a:r>
            <a:r>
              <a:rPr lang="tr-TR" sz="2800" kern="0" dirty="0">
                <a:latin typeface="Times New Roman" panose="02020603050405020304" pitchFamily="18" charset="0"/>
                <a:ea typeface="Times New Roman" panose="02020603050405020304" pitchFamily="18" charset="0"/>
              </a:rPr>
              <a:t> </a:t>
            </a:r>
            <a:r>
              <a:rPr lang="tr-TR" sz="2800" kern="0" dirty="0" err="1">
                <a:latin typeface="Times New Roman" panose="02020603050405020304" pitchFamily="18" charset="0"/>
                <a:ea typeface="Times New Roman" panose="02020603050405020304" pitchFamily="18" charset="0"/>
              </a:rPr>
              <a:t>extensor</a:t>
            </a:r>
            <a:r>
              <a:rPr lang="tr-TR" sz="2800" kern="0" dirty="0">
                <a:latin typeface="Times New Roman" panose="02020603050405020304" pitchFamily="18" charset="0"/>
                <a:ea typeface="Times New Roman" panose="02020603050405020304" pitchFamily="18" charset="0"/>
              </a:rPr>
              <a:t> </a:t>
            </a:r>
            <a:r>
              <a:rPr lang="tr-TR" sz="2800" kern="0" dirty="0" err="1">
                <a:latin typeface="Times New Roman" panose="02020603050405020304" pitchFamily="18" charset="0"/>
                <a:ea typeface="Times New Roman" panose="02020603050405020304" pitchFamily="18" charset="0"/>
              </a:rPr>
              <a:t>mechanısm</a:t>
            </a:r>
            <a:r>
              <a:rPr lang="tr-TR" sz="2800" kern="0" dirty="0">
                <a:latin typeface="Times New Roman" panose="02020603050405020304" pitchFamily="18" charset="0"/>
                <a:ea typeface="Times New Roman" panose="02020603050405020304" pitchFamily="18" charset="0"/>
              </a:rPr>
              <a:t> </a:t>
            </a:r>
            <a:r>
              <a:rPr lang="tr-TR" sz="2800" kern="0" dirty="0" err="1">
                <a:latin typeface="Times New Roman" panose="02020603050405020304" pitchFamily="18" charset="0"/>
                <a:ea typeface="Times New Roman" panose="02020603050405020304" pitchFamily="18" charset="0"/>
              </a:rPr>
              <a:t>dısruptıon</a:t>
            </a:r>
            <a:r>
              <a:rPr lang="en-IN" sz="2800" kern="0" dirty="0">
                <a:latin typeface="Times New Roman" panose="02020603050405020304" pitchFamily="18" charset="0"/>
                <a:ea typeface="Times New Roman" panose="02020603050405020304" pitchFamily="18" charset="0"/>
              </a:rPr>
              <a:t> </a:t>
            </a:r>
            <a:endParaRPr lang="en-IN" sz="2800" kern="0" dirty="0">
              <a:latin typeface="Times New Roman" panose="02020603050405020304" pitchFamily="18" charset="0"/>
            </a:endParaRPr>
          </a:p>
          <a:p>
            <a:endParaRPr lang="en-IN" sz="2800" kern="0" dirty="0">
              <a:latin typeface="Times New Roman" panose="02020603050405020304" pitchFamily="18" charset="0"/>
            </a:endParaRPr>
          </a:p>
          <a:p>
            <a:r>
              <a:rPr lang="en-IN" sz="2800" kern="0" dirty="0">
                <a:latin typeface="Times New Roman" panose="02020603050405020304" pitchFamily="18" charset="0"/>
                <a:ea typeface="Times New Roman" panose="02020603050405020304" pitchFamily="18" charset="0"/>
              </a:rPr>
              <a:t>11% was reported for non-union and extensor lag (&gt;30 degrees) following operative intervention. </a:t>
            </a:r>
            <a:endParaRPr lang="en-IN" sz="2800" kern="0" dirty="0">
              <a:latin typeface="Times New Roman" panose="02020603050405020304" pitchFamily="18" charset="0"/>
            </a:endParaRPr>
          </a:p>
          <a:p>
            <a:endParaRPr lang="en-IN" sz="2800" kern="0" dirty="0">
              <a:latin typeface="Times New Roman" panose="02020603050405020304" pitchFamily="18" charset="0"/>
            </a:endParaRPr>
          </a:p>
          <a:p>
            <a:r>
              <a:rPr lang="en-IN" sz="2800" kern="0" dirty="0">
                <a:latin typeface="Times New Roman" panose="02020603050405020304" pitchFamily="18" charset="0"/>
                <a:ea typeface="Times New Roman" panose="02020603050405020304" pitchFamily="18" charset="0"/>
              </a:rPr>
              <a:t>Fractures with displacement of &lt;3 mm were treated conservatively yielding better outcomes and no post recovery lag with/without union</a:t>
            </a:r>
            <a:endParaRPr lang="en-IN" sz="2800" dirty="0"/>
          </a:p>
        </p:txBody>
      </p:sp>
    </p:spTree>
    <p:extLst>
      <p:ext uri="{BB962C8B-B14F-4D97-AF65-F5344CB8AC3E}">
        <p14:creationId xmlns:p14="http://schemas.microsoft.com/office/powerpoint/2010/main" val="168178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6687AAD-8E58-3891-7FF2-A3FF0DFB1E32}"/>
              </a:ext>
            </a:extLst>
          </p:cNvPr>
          <p:cNvSpPr>
            <a:spLocks noGrp="1"/>
          </p:cNvSpPr>
          <p:nvPr>
            <p:ph type="subTitle" idx="1"/>
          </p:nvPr>
        </p:nvSpPr>
        <p:spPr/>
        <p:txBody>
          <a:bodyPr/>
          <a:lstStyle/>
          <a:p>
            <a:endParaRPr lang="en-IN"/>
          </a:p>
        </p:txBody>
      </p:sp>
      <p:sp>
        <p:nvSpPr>
          <p:cNvPr id="4" name="Title 1">
            <a:extLst>
              <a:ext uri="{FF2B5EF4-FFF2-40B4-BE49-F238E27FC236}">
                <a16:creationId xmlns:a16="http://schemas.microsoft.com/office/drawing/2014/main" id="{0B3164A7-2DB7-9FE7-762E-DC34FFA03640}"/>
              </a:ext>
            </a:extLst>
          </p:cNvPr>
          <p:cNvSpPr txBox="1">
            <a:spLocks/>
          </p:cNvSpPr>
          <p:nvPr/>
        </p:nvSpPr>
        <p:spPr>
          <a:xfrm>
            <a:off x="838200" y="1311275"/>
            <a:ext cx="10353762" cy="970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t>Predictors of Poor Outcomes </a:t>
            </a:r>
          </a:p>
        </p:txBody>
      </p:sp>
      <p:sp>
        <p:nvSpPr>
          <p:cNvPr id="5" name="Content Placeholder 2">
            <a:extLst>
              <a:ext uri="{FF2B5EF4-FFF2-40B4-BE49-F238E27FC236}">
                <a16:creationId xmlns:a16="http://schemas.microsoft.com/office/drawing/2014/main" id="{6218BD5F-D8DB-7246-DB91-D3DD6B754E06}"/>
              </a:ext>
            </a:extLst>
          </p:cNvPr>
          <p:cNvSpPr txBox="1">
            <a:spLocks/>
          </p:cNvSpPr>
          <p:nvPr/>
        </p:nvSpPr>
        <p:spPr>
          <a:xfrm>
            <a:off x="838200" y="2434124"/>
            <a:ext cx="10353762" cy="40587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4000" kern="0" dirty="0">
                <a:latin typeface="Times New Roman" panose="02020603050405020304" pitchFamily="18" charset="0"/>
                <a:ea typeface="Times New Roman" panose="02020603050405020304" pitchFamily="18" charset="0"/>
              </a:rPr>
              <a:t>Periprosthetic joint infection, chronic disruptions, and patellar tendon tears were associated with poor out-comes in extensor mechanism repair/reconstruction </a:t>
            </a:r>
            <a:endParaRPr lang="tr-TR" sz="4000" kern="0" dirty="0">
              <a:latin typeface="Times New Roman" panose="02020603050405020304" pitchFamily="18" charset="0"/>
              <a:ea typeface="Times New Roman" panose="02020603050405020304" pitchFamily="18" charset="0"/>
            </a:endParaRPr>
          </a:p>
          <a:p>
            <a:r>
              <a:rPr lang="tr-TR" sz="4000" kern="0" dirty="0" err="1">
                <a:latin typeface="Times New Roman" panose="02020603050405020304" pitchFamily="18" charset="0"/>
              </a:rPr>
              <a:t>Constructs</a:t>
            </a:r>
            <a:r>
              <a:rPr lang="tr-TR" sz="4000" kern="0" dirty="0">
                <a:latin typeface="Times New Roman" panose="02020603050405020304" pitchFamily="18" charset="0"/>
              </a:rPr>
              <a:t> </a:t>
            </a:r>
            <a:r>
              <a:rPr lang="tr-TR" sz="4000" kern="0" dirty="0" err="1">
                <a:latin typeface="Times New Roman" panose="02020603050405020304" pitchFamily="18" charset="0"/>
              </a:rPr>
              <a:t>fixed</a:t>
            </a:r>
            <a:r>
              <a:rPr lang="tr-TR" sz="4000" kern="0" dirty="0">
                <a:latin typeface="Times New Roman" panose="02020603050405020304" pitchFamily="18" charset="0"/>
              </a:rPr>
              <a:t> </a:t>
            </a:r>
            <a:r>
              <a:rPr lang="tr-TR" sz="4000" kern="0" dirty="0" err="1">
                <a:latin typeface="Times New Roman" panose="02020603050405020304" pitchFamily="18" charset="0"/>
              </a:rPr>
              <a:t>ın</a:t>
            </a:r>
            <a:r>
              <a:rPr lang="tr-TR" sz="4000" kern="0" dirty="0">
                <a:latin typeface="Times New Roman" panose="02020603050405020304" pitchFamily="18" charset="0"/>
              </a:rPr>
              <a:t> </a:t>
            </a:r>
            <a:r>
              <a:rPr lang="tr-TR" sz="4000" kern="0" dirty="0" err="1">
                <a:latin typeface="Times New Roman" panose="02020603050405020304" pitchFamily="18" charset="0"/>
              </a:rPr>
              <a:t>flexion</a:t>
            </a:r>
            <a:r>
              <a:rPr lang="tr-TR" sz="4000" kern="0" dirty="0">
                <a:latin typeface="Times New Roman" panose="02020603050405020304" pitchFamily="18" charset="0"/>
              </a:rPr>
              <a:t> </a:t>
            </a:r>
            <a:r>
              <a:rPr lang="tr-TR" sz="4000" kern="0" dirty="0" err="1">
                <a:latin typeface="Times New Roman" panose="02020603050405020304" pitchFamily="18" charset="0"/>
              </a:rPr>
              <a:t>gave</a:t>
            </a:r>
            <a:r>
              <a:rPr lang="tr-TR" sz="4000" kern="0" dirty="0">
                <a:latin typeface="Times New Roman" panose="02020603050405020304" pitchFamily="18" charset="0"/>
              </a:rPr>
              <a:t> </a:t>
            </a:r>
            <a:r>
              <a:rPr lang="tr-TR" sz="4000" kern="0" dirty="0" err="1">
                <a:latin typeface="Times New Roman" panose="02020603050405020304" pitchFamily="18" charset="0"/>
              </a:rPr>
              <a:t>poor</a:t>
            </a:r>
            <a:r>
              <a:rPr lang="tr-TR" sz="4000" kern="0" dirty="0">
                <a:latin typeface="Times New Roman" panose="02020603050405020304" pitchFamily="18" charset="0"/>
              </a:rPr>
              <a:t> </a:t>
            </a:r>
            <a:r>
              <a:rPr lang="tr-TR" sz="4000" kern="0" dirty="0" err="1">
                <a:latin typeface="Times New Roman" panose="02020603050405020304" pitchFamily="18" charset="0"/>
              </a:rPr>
              <a:t>outcomes</a:t>
            </a:r>
            <a:endParaRPr lang="en-IN" sz="4000" dirty="0"/>
          </a:p>
        </p:txBody>
      </p:sp>
    </p:spTree>
    <p:extLst>
      <p:ext uri="{BB962C8B-B14F-4D97-AF65-F5344CB8AC3E}">
        <p14:creationId xmlns:p14="http://schemas.microsoft.com/office/powerpoint/2010/main" val="202861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32E637-1E5B-AE36-B03E-192ADE1EED02}"/>
              </a:ext>
            </a:extLst>
          </p:cNvPr>
          <p:cNvSpPr txBox="1">
            <a:spLocks/>
          </p:cNvSpPr>
          <p:nvPr/>
        </p:nvSpPr>
        <p:spPr>
          <a:xfrm>
            <a:off x="685190" y="1247224"/>
            <a:ext cx="10353762" cy="970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t>Recommendation 	</a:t>
            </a:r>
          </a:p>
        </p:txBody>
      </p:sp>
      <p:sp>
        <p:nvSpPr>
          <p:cNvPr id="6" name="Content Placeholder 2">
            <a:extLst>
              <a:ext uri="{FF2B5EF4-FFF2-40B4-BE49-F238E27FC236}">
                <a16:creationId xmlns:a16="http://schemas.microsoft.com/office/drawing/2014/main" id="{8D45F61A-3741-2A5E-23FC-E3D05BE09656}"/>
              </a:ext>
            </a:extLst>
          </p:cNvPr>
          <p:cNvSpPr txBox="1">
            <a:spLocks/>
          </p:cNvSpPr>
          <p:nvPr/>
        </p:nvSpPr>
        <p:spPr>
          <a:xfrm>
            <a:off x="785458" y="2072345"/>
            <a:ext cx="10353762" cy="478064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Chronic extensor mechanism failure with attenuated tissues -EMA/Synthetic mesh.  </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Chronic patellar tendon failure-Hamstring tendon (ST) with Quadriceps tendon autograft / Achilles tendon allograft. </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Acute patellar tendon failures – Direct repair with augmentation.</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Acute quadriceps tendon failure – Direct repair. </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Patellar fractures </a:t>
            </a: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	 &gt; 3mm displacement with clinical extenso</a:t>
            </a:r>
            <a:r>
              <a:rPr lang="tr-TR" kern="0">
                <a:latin typeface="Times New Roman" panose="02020603050405020304" pitchFamily="18" charset="0"/>
                <a:ea typeface="Times New Roman" panose="02020603050405020304" pitchFamily="18" charset="0"/>
                <a:cs typeface="Mangal" panose="02040503050203030202" pitchFamily="18" charset="0"/>
              </a:rPr>
              <a:t>r </a:t>
            </a:r>
            <a:r>
              <a:rPr lang="en-IN" kern="0">
                <a:latin typeface="Times New Roman" panose="02020603050405020304" pitchFamily="18" charset="0"/>
                <a:ea typeface="Times New Roman" panose="02020603050405020304" pitchFamily="18" charset="0"/>
                <a:cs typeface="Mangal" panose="02040503050203030202" pitchFamily="18" charset="0"/>
              </a:rPr>
              <a:t> </a:t>
            </a:r>
            <a:r>
              <a:rPr lang="en-IN" kern="0" dirty="0">
                <a:latin typeface="Times New Roman" panose="02020603050405020304" pitchFamily="18" charset="0"/>
                <a:ea typeface="Times New Roman" panose="02020603050405020304" pitchFamily="18" charset="0"/>
                <a:cs typeface="Mangal" panose="02040503050203030202" pitchFamily="18" charset="0"/>
              </a:rPr>
              <a:t>mechanism failure -ORIF, </a:t>
            </a: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	&lt; 3 mm displacement- conservative management. </a:t>
            </a:r>
            <a:endParaRPr lang="en-IN" kern="100" dirty="0">
              <a:latin typeface="Aptos" panose="020B0004020202020204" pitchFamily="34" charset="0"/>
              <a:ea typeface="Aptos" panose="020B000402020202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1359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0000"/>
                </a:highlight>
                <a:latin typeface="Times New Roman" panose="02020603050405020304" pitchFamily="18" charset="0"/>
                <a:cs typeface="Times New Roman" panose="02020603050405020304" pitchFamily="18" charset="0"/>
              </a:rPr>
              <a:t>Question:</a:t>
            </a:r>
          </a:p>
          <a:p>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What is the preferred option for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reconstruction</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of a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failed</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extensor mechanism</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during </a:t>
            </a:r>
            <a:r>
              <a:rPr lang="en-IN" sz="4400" b="1" kern="0" dirty="0">
                <a:effectLst/>
                <a:latin typeface="Times New Roman" panose="02020603050405020304" pitchFamily="18" charset="0"/>
                <a:ea typeface="Times New Roman" panose="02020603050405020304" pitchFamily="18" charset="0"/>
                <a:cs typeface="Mangal" panose="02040503050203030202" pitchFamily="18" charset="0"/>
              </a:rPr>
              <a:t>revision total knee arthroplasty</a:t>
            </a:r>
            <a:r>
              <a:rPr lang="en-IN" sz="4400" kern="0" dirty="0">
                <a:effectLst/>
                <a:latin typeface="Times New Roman" panose="02020603050405020304" pitchFamily="18" charset="0"/>
                <a:ea typeface="Times New Roman" panose="02020603050405020304" pitchFamily="18" charset="0"/>
                <a:cs typeface="Mangal" panose="02040503050203030202" pitchFamily="18" charset="0"/>
              </a:rPr>
              <a:t>? </a:t>
            </a:r>
          </a:p>
          <a:p>
            <a:pPr marL="342900" indent="-342900" algn="l">
              <a:buFont typeface="Wingdings" pitchFamily="2" charset="2"/>
              <a:buChar char="v"/>
            </a:pPr>
            <a:endParaRPr lang="x-none"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32E637-1E5B-AE36-B03E-192ADE1EED02}"/>
              </a:ext>
            </a:extLst>
          </p:cNvPr>
          <p:cNvSpPr txBox="1">
            <a:spLocks/>
          </p:cNvSpPr>
          <p:nvPr/>
        </p:nvSpPr>
        <p:spPr>
          <a:xfrm>
            <a:off x="714018" y="1304929"/>
            <a:ext cx="10353762" cy="970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t>Recommendation</a:t>
            </a:r>
            <a:r>
              <a:rPr lang="en-IN" dirty="0"/>
              <a:t> 	</a:t>
            </a:r>
          </a:p>
        </p:txBody>
      </p:sp>
      <p:sp>
        <p:nvSpPr>
          <p:cNvPr id="5" name="Content Placeholder 2">
            <a:extLst>
              <a:ext uri="{FF2B5EF4-FFF2-40B4-BE49-F238E27FC236}">
                <a16:creationId xmlns:a16="http://schemas.microsoft.com/office/drawing/2014/main" id="{8D45F61A-3741-2A5E-23FC-E3D05BE09656}"/>
              </a:ext>
            </a:extLst>
          </p:cNvPr>
          <p:cNvSpPr txBox="1">
            <a:spLocks/>
          </p:cNvSpPr>
          <p:nvPr/>
        </p:nvSpPr>
        <p:spPr>
          <a:xfrm>
            <a:off x="785458" y="2072345"/>
            <a:ext cx="10353762" cy="478064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800"/>
              </a:spcAft>
            </a:pPr>
            <a:endParaRPr lang="en-IN" sz="1800"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Chronic extensor mechanism failure with attenuated tissues -EMA/Synthetic mesh.  </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Chronic patellar tendon failure-Hamstring tendon (ST) with Quadriceps tendon autograft / Achilles tendon allograft. </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Acute patellar tendon failures – Direct repair with augmentation.</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Acute quadriceps tendon failure – Direct repair. </a:t>
            </a:r>
            <a:endParaRPr lang="en-IN" kern="100" dirty="0">
              <a:latin typeface="Aptos" panose="020B0004020202020204" pitchFamily="34" charset="0"/>
              <a:ea typeface="Aptos" panose="020B0004020202020204" pitchFamily="34" charset="0"/>
              <a:cs typeface="Mangal" panose="02040503050203030202" pitchFamily="18" charset="0"/>
            </a:endParaRP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Patellar fractures </a:t>
            </a: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	 &gt; 3mm displacement with clinical extensor. mechanism failure -ORIF, </a:t>
            </a:r>
          </a:p>
          <a:p>
            <a:pPr algn="l">
              <a:lnSpc>
                <a:spcPct val="115000"/>
              </a:lnSpc>
              <a:spcAft>
                <a:spcPts val="800"/>
              </a:spcAft>
            </a:pPr>
            <a:r>
              <a:rPr lang="en-IN" kern="0" dirty="0">
                <a:latin typeface="Times New Roman" panose="02020603050405020304" pitchFamily="18" charset="0"/>
                <a:ea typeface="Times New Roman" panose="02020603050405020304" pitchFamily="18" charset="0"/>
                <a:cs typeface="Mangal" panose="02040503050203030202" pitchFamily="18" charset="0"/>
              </a:rPr>
              <a:t>	&lt; 3 mm displacement- conservative management. </a:t>
            </a:r>
            <a:endParaRPr lang="tr-TR" kern="0" dirty="0">
              <a:latin typeface="Times New Roman" panose="02020603050405020304" pitchFamily="18" charset="0"/>
              <a:ea typeface="Times New Roman" panose="02020603050405020304" pitchFamily="18" charset="0"/>
              <a:cs typeface="Mangal" panose="02040503050203030202" pitchFamily="18" charset="0"/>
            </a:endParaRPr>
          </a:p>
          <a:p>
            <a:pPr algn="l">
              <a:lnSpc>
                <a:spcPct val="115000"/>
              </a:lnSpc>
              <a:spcAft>
                <a:spcPts val="800"/>
              </a:spcAft>
            </a:pP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Fıxatıon</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ın</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full</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extensıon</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ıs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emphasısed</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regardless</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of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the</a:t>
            </a:r>
            <a:r>
              <a:rPr lang="tr-TR" b="1" kern="0" dirty="0">
                <a:solidFill>
                  <a:srgbClr val="FF0000"/>
                </a:solidFill>
                <a:latin typeface="Times New Roman" panose="02020603050405020304" pitchFamily="18" charset="0"/>
                <a:ea typeface="Aptos" panose="020B0004020202020204" pitchFamily="34" charset="0"/>
                <a:cs typeface="Mangal" panose="02040503050203030202" pitchFamily="18" charset="0"/>
              </a:rPr>
              <a:t> graft </a:t>
            </a:r>
            <a:r>
              <a:rPr lang="tr-TR" b="1" kern="0" dirty="0" err="1">
                <a:solidFill>
                  <a:srgbClr val="FF0000"/>
                </a:solidFill>
                <a:latin typeface="Times New Roman" panose="02020603050405020304" pitchFamily="18" charset="0"/>
                <a:ea typeface="Aptos" panose="020B0004020202020204" pitchFamily="34" charset="0"/>
                <a:cs typeface="Mangal" panose="02040503050203030202" pitchFamily="18" charset="0"/>
              </a:rPr>
              <a:t>choıce</a:t>
            </a:r>
            <a:endParaRPr lang="en-IN" b="1" kern="100" dirty="0">
              <a:solidFill>
                <a:srgbClr val="FF0000"/>
              </a:solidFill>
              <a:latin typeface="Aptos" panose="020B0004020202020204" pitchFamily="34" charset="0"/>
              <a:ea typeface="Aptos" panose="020B000402020202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25675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marL="342900" indent="-342900" algn="l">
              <a:buFont typeface="Wingdings" pitchFamily="2" charset="2"/>
              <a:buChar char="v"/>
            </a:pPr>
            <a:r>
              <a:rPr lang="en-US" sz="4800" dirty="0">
                <a:solidFill>
                  <a:schemeClr val="bg1"/>
                </a:solidFill>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x-none"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673927" y="2369821"/>
            <a:ext cx="9401297" cy="3970318"/>
          </a:xfrm>
          <a:prstGeom prst="rect">
            <a:avLst/>
          </a:prstGeom>
          <a:noFill/>
        </p:spPr>
        <p:txBody>
          <a:bodyPr wrap="square">
            <a:spAutoFit/>
          </a:bodyPr>
          <a:lstStyle/>
          <a:p>
            <a:pPr marL="0" indent="0">
              <a:buNone/>
            </a:pPr>
            <a:r>
              <a:rPr lang="en-US" sz="1800" b="1" dirty="0">
                <a:solidFill>
                  <a:schemeClr val="accent1">
                    <a:lumMod val="50000"/>
                  </a:schemeClr>
                </a:solidFill>
                <a:latin typeface="Times New Roman" panose="02020603050405020304" pitchFamily="18" charset="0"/>
                <a:cs typeface="Times New Roman" panose="02020603050405020304" pitchFamily="18" charset="0"/>
              </a:rPr>
              <a:t>We did a systematic review on this question. A total of </a:t>
            </a:r>
            <a:r>
              <a:rPr lang="en-US" b="1" dirty="0">
                <a:solidFill>
                  <a:schemeClr val="accent1">
                    <a:lumMod val="50000"/>
                  </a:schemeClr>
                </a:solidFill>
                <a:latin typeface="Times New Roman" panose="02020603050405020304" pitchFamily="18" charset="0"/>
                <a:cs typeface="Times New Roman" panose="02020603050405020304" pitchFamily="18" charset="0"/>
              </a:rPr>
              <a:t>27</a:t>
            </a:r>
            <a:r>
              <a:rPr lang="en-US" sz="1800" b="1" dirty="0">
                <a:solidFill>
                  <a:schemeClr val="accent1">
                    <a:lumMod val="50000"/>
                  </a:schemeClr>
                </a:solidFill>
                <a:latin typeface="Times New Roman" panose="02020603050405020304" pitchFamily="18" charset="0"/>
                <a:cs typeface="Times New Roman" panose="02020603050405020304" pitchFamily="18" charset="0"/>
              </a:rPr>
              <a:t> original studies discussing the outcomes of different modalities of extensor mechanism repair in revision TJA were included.  </a:t>
            </a:r>
            <a:r>
              <a:rPr lang="en-US" b="1" dirty="0">
                <a:solidFill>
                  <a:schemeClr val="accent1">
                    <a:lumMod val="50000"/>
                  </a:schemeClr>
                </a:solidFill>
                <a:latin typeface="Times New Roman" panose="02020603050405020304" pitchFamily="18" charset="0"/>
                <a:cs typeface="Times New Roman" panose="02020603050405020304" pitchFamily="18" charset="0"/>
              </a:rPr>
              <a:t>21 studies</a:t>
            </a:r>
            <a:r>
              <a:rPr lang="en-US" sz="1800" b="1" dirty="0">
                <a:solidFill>
                  <a:schemeClr val="accent1">
                    <a:lumMod val="50000"/>
                  </a:schemeClr>
                </a:solidFill>
                <a:latin typeface="Times New Roman" panose="02020603050405020304" pitchFamily="18" charset="0"/>
                <a:cs typeface="Times New Roman" panose="02020603050405020304" pitchFamily="18" charset="0"/>
              </a:rPr>
              <a:t> were evaluated </a:t>
            </a:r>
            <a:r>
              <a:rPr lang="en-US" b="1" dirty="0">
                <a:solidFill>
                  <a:schemeClr val="accent1">
                    <a:lumMod val="50000"/>
                  </a:schemeClr>
                </a:solidFill>
                <a:latin typeface="Times New Roman" panose="02020603050405020304" pitchFamily="18" charset="0"/>
                <a:cs typeface="Times New Roman" panose="02020603050405020304" pitchFamily="18" charset="0"/>
              </a:rPr>
              <a:t>for chronic failures</a:t>
            </a:r>
            <a:r>
              <a:rPr lang="en-US" sz="1800" b="1" dirty="0">
                <a:solidFill>
                  <a:schemeClr val="accent1">
                    <a:lumMod val="50000"/>
                  </a:schemeClr>
                </a:solidFill>
                <a:latin typeface="Times New Roman" panose="02020603050405020304" pitchFamily="18" charset="0"/>
                <a:cs typeface="Times New Roman" panose="02020603050405020304" pitchFamily="18" charset="0"/>
              </a:rPr>
              <a:t> , 5 for acute failures, and</a:t>
            </a:r>
            <a:r>
              <a:rPr lang="en-US" b="1" dirty="0">
                <a:solidFill>
                  <a:schemeClr val="accent1">
                    <a:lumMod val="50000"/>
                  </a:schemeClr>
                </a:solidFill>
                <a:latin typeface="Times New Roman" panose="02020603050405020304" pitchFamily="18" charset="0"/>
                <a:cs typeface="Times New Roman" panose="02020603050405020304" pitchFamily="18" charset="0"/>
              </a:rPr>
              <a:t> 1 for patellar fractures</a:t>
            </a:r>
            <a:r>
              <a:rPr lang="en-US" sz="1800" b="1" dirty="0">
                <a:solidFill>
                  <a:schemeClr val="accent1">
                    <a:lumMod val="50000"/>
                  </a:schemeClr>
                </a:solidFill>
                <a:latin typeface="Times New Roman" panose="02020603050405020304" pitchFamily="18" charset="0"/>
                <a:cs typeface="Times New Roman" panose="02020603050405020304" pitchFamily="18" charset="0"/>
              </a:rPr>
              <a:t>. The included studies (gathering the data of </a:t>
            </a:r>
            <a:r>
              <a:rPr lang="en-US" b="1" dirty="0">
                <a:solidFill>
                  <a:schemeClr val="accent1">
                    <a:lumMod val="50000"/>
                  </a:schemeClr>
                </a:solidFill>
                <a:latin typeface="Times New Roman" panose="02020603050405020304" pitchFamily="18" charset="0"/>
                <a:cs typeface="Times New Roman" panose="02020603050405020304" pitchFamily="18" charset="0"/>
              </a:rPr>
              <a:t>484 patients of chronic </a:t>
            </a:r>
            <a:r>
              <a:rPr lang="en-US" b="1" dirty="0" err="1">
                <a:solidFill>
                  <a:schemeClr val="accent1">
                    <a:lumMod val="50000"/>
                  </a:schemeClr>
                </a:solidFill>
                <a:latin typeface="Times New Roman" panose="02020603050405020304" pitchFamily="18" charset="0"/>
                <a:cs typeface="Times New Roman" panose="02020603050405020304" pitchFamily="18" charset="0"/>
              </a:rPr>
              <a:t>ruptues</a:t>
            </a:r>
            <a:r>
              <a:rPr lang="en-US" b="1" dirty="0">
                <a:solidFill>
                  <a:schemeClr val="accent1">
                    <a:lumMod val="50000"/>
                  </a:schemeClr>
                </a:solidFill>
                <a:latin typeface="Times New Roman" panose="02020603050405020304" pitchFamily="18" charset="0"/>
                <a:cs typeface="Times New Roman" panose="02020603050405020304" pitchFamily="18" charset="0"/>
              </a:rPr>
              <a:t>, 41 patients of acute ruptures and 32 patients of patellar fractures</a:t>
            </a:r>
            <a:r>
              <a:rPr lang="en-US" sz="1800" b="1" dirty="0">
                <a:solidFill>
                  <a:schemeClr val="accent1">
                    <a:lumMod val="50000"/>
                  </a:schemeClr>
                </a:solidFill>
                <a:latin typeface="Times New Roman" panose="02020603050405020304" pitchFamily="18" charset="0"/>
                <a:cs typeface="Times New Roman" panose="02020603050405020304" pitchFamily="18" charset="0"/>
              </a:rPr>
              <a:t>) , covered the results of original articles </a:t>
            </a:r>
            <a:r>
              <a:rPr lang="en-US" b="1" dirty="0">
                <a:solidFill>
                  <a:schemeClr val="accent1">
                    <a:lumMod val="50000"/>
                  </a:schemeClr>
                </a:solidFill>
                <a:latin typeface="Times New Roman" panose="02020603050405020304" pitchFamily="18" charset="0"/>
                <a:cs typeface="Times New Roman" panose="02020603050405020304" pitchFamily="18" charset="0"/>
              </a:rPr>
              <a:t>till May 2024</a:t>
            </a:r>
            <a:r>
              <a:rPr lang="en-US" sz="1800" b="1" dirty="0">
                <a:solidFill>
                  <a:schemeClr val="accent1">
                    <a:lumMod val="50000"/>
                  </a:schemeClr>
                </a:solidFill>
                <a:latin typeface="Times New Roman" panose="02020603050405020304" pitchFamily="18" charset="0"/>
                <a:cs typeface="Times New Roman" panose="02020603050405020304" pitchFamily="18" charset="0"/>
              </a:rPr>
              <a:t>.</a:t>
            </a:r>
          </a:p>
          <a:p>
            <a:pPr marL="0" indent="0">
              <a:buNone/>
            </a:pPr>
            <a:r>
              <a:rPr lang="en-US" sz="1800" b="1" dirty="0">
                <a:solidFill>
                  <a:schemeClr val="accent1">
                    <a:lumMod val="50000"/>
                  </a:schemeClr>
                </a:solidFill>
                <a:latin typeface="Times New Roman" panose="02020603050405020304" pitchFamily="18" charset="0"/>
                <a:cs typeface="Times New Roman" panose="02020603050405020304" pitchFamily="18" charset="0"/>
              </a:rPr>
              <a:t>This study demonstrated </a:t>
            </a:r>
            <a:r>
              <a:rPr lang="en-US" b="1" dirty="0">
                <a:solidFill>
                  <a:schemeClr val="accent1">
                    <a:lumMod val="50000"/>
                  </a:schemeClr>
                </a:solidFill>
                <a:latin typeface="Times New Roman" panose="02020603050405020304" pitchFamily="18" charset="0"/>
                <a:cs typeface="Times New Roman" panose="02020603050405020304" pitchFamily="18" charset="0"/>
              </a:rPr>
              <a:t>equivalent results  between extensor mechanism allograft and synthetic mesh for chronic attenuated extensor mechanism ruptures. Chronic patellar tendon failures can be addressed with </a:t>
            </a:r>
            <a:r>
              <a:rPr lang="en-IN" sz="1800" b="1" kern="0" dirty="0">
                <a:solidFill>
                  <a:schemeClr val="accent1">
                    <a:lumMod val="50000"/>
                  </a:schemeClr>
                </a:solidFill>
                <a:effectLst/>
                <a:latin typeface="Times New Roman" panose="02020603050405020304" pitchFamily="18" charset="0"/>
                <a:ea typeface="Times New Roman" panose="02020603050405020304" pitchFamily="18" charset="0"/>
                <a:cs typeface="Mangal" panose="02040503050203030202" pitchFamily="18" charset="0"/>
              </a:rPr>
              <a:t>Hamstring tendon (ST) with Quadriceps tendon autograft / Achilles tendon allograft. Acute patellar tendon failures can be repaired with augmentation. Acute quadriceps tendon failures in small series have shown good outcomes with direct repair . Patellar fracture with &lt; 3mm displacement should be conserved with Extensor mechanism is intact, if displacement is &gt; 3 mm with EMF then ORIF. </a:t>
            </a:r>
          </a:p>
          <a:p>
            <a:pPr marL="0" indent="0">
              <a:buNone/>
            </a:pPr>
            <a:endParaRPr lang="en-US"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id="{66DE3AE0-8425-4A3A-FDC9-6868FD80439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4054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66A39A7-EAB0-0CFB-6386-F2AAD77BED78}"/>
              </a:ext>
            </a:extLst>
          </p:cNvPr>
          <p:cNvSpPr txBox="1"/>
          <p:nvPr/>
        </p:nvSpPr>
        <p:spPr>
          <a:xfrm>
            <a:off x="511629" y="1628666"/>
            <a:ext cx="11386457" cy="1598130"/>
          </a:xfrm>
          <a:prstGeom prst="rect">
            <a:avLst/>
          </a:prstGeom>
          <a:noFill/>
        </p:spPr>
        <p:txBody>
          <a:bodyPr wrap="square" rtlCol="0">
            <a:spAutoFit/>
          </a:bodyPr>
          <a:lstStyle/>
          <a:p>
            <a:pPr algn="ctr">
              <a:lnSpc>
                <a:spcPct val="120000"/>
              </a:lnSpc>
              <a:spcBef>
                <a:spcPts val="0"/>
              </a:spcBef>
              <a:spcAft>
                <a:spcPts val="800"/>
              </a:spcAft>
            </a:pPr>
            <a:r>
              <a:rPr lang="tr-TR" sz="1800" b="1" u="sng" kern="0" dirty="0" err="1">
                <a:latin typeface="Times New Roman" panose="02020603050405020304" pitchFamily="18" charset="0"/>
                <a:ea typeface="Times New Roman" panose="02020603050405020304" pitchFamily="18" charset="0"/>
                <a:cs typeface="Mangal" panose="02040503050203030202" pitchFamily="18" charset="0"/>
              </a:rPr>
              <a:t>Question</a:t>
            </a:r>
            <a:endParaRPr lang="tr-TR" sz="1800" b="1" u="sng" kern="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20000"/>
              </a:lnSpc>
              <a:spcBef>
                <a:spcPts val="0"/>
              </a:spcBef>
              <a:spcAft>
                <a:spcPts val="800"/>
              </a:spcAf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What is the preferred option for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reconstruction</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of a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failed</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extensor mechanism</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during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revision total knee arthroplasty</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tr-TR" sz="1800" b="1" kern="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20000"/>
              </a:lnSpc>
              <a:spcBef>
                <a:spcPts val="0"/>
              </a:spcBef>
              <a:spcAft>
                <a:spcPts val="800"/>
              </a:spcAft>
            </a:pPr>
            <a:r>
              <a:rPr lang="tr-TR" sz="1800" b="1" u="sng" kern="0" dirty="0" err="1">
                <a:latin typeface="Times New Roman" panose="02020603050405020304" pitchFamily="18" charset="0"/>
                <a:ea typeface="Times New Roman" panose="02020603050405020304" pitchFamily="18" charset="0"/>
                <a:cs typeface="Mangal" panose="02040503050203030202" pitchFamily="18" charset="0"/>
              </a:rPr>
              <a:t>Response</a:t>
            </a:r>
            <a:endParaRPr lang="tr-TR" sz="1800" b="1" u="sng" kern="0" dirty="0">
              <a:latin typeface="Times New Roman" panose="020206030504050203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580837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766A39A7-EAB0-0CFB-6386-F2AAD77BED78}"/>
              </a:ext>
            </a:extLst>
          </p:cNvPr>
          <p:cNvSpPr txBox="1"/>
          <p:nvPr/>
        </p:nvSpPr>
        <p:spPr>
          <a:xfrm>
            <a:off x="511629" y="1628666"/>
            <a:ext cx="11386457" cy="1598130"/>
          </a:xfrm>
          <a:prstGeom prst="rect">
            <a:avLst/>
          </a:prstGeom>
          <a:noFill/>
        </p:spPr>
        <p:txBody>
          <a:bodyPr wrap="square" rtlCol="0">
            <a:spAutoFit/>
          </a:bodyPr>
          <a:lstStyle/>
          <a:p>
            <a:pPr algn="ctr">
              <a:lnSpc>
                <a:spcPct val="120000"/>
              </a:lnSpc>
              <a:spcBef>
                <a:spcPts val="0"/>
              </a:spcBef>
              <a:spcAft>
                <a:spcPts val="800"/>
              </a:spcAft>
            </a:pPr>
            <a:r>
              <a:rPr lang="tr-TR" sz="1800" b="1" u="sng" kern="0" dirty="0" err="1">
                <a:latin typeface="Times New Roman" panose="02020603050405020304" pitchFamily="18" charset="0"/>
                <a:ea typeface="Times New Roman" panose="02020603050405020304" pitchFamily="18" charset="0"/>
                <a:cs typeface="Mangal" panose="02040503050203030202" pitchFamily="18" charset="0"/>
              </a:rPr>
              <a:t>Question</a:t>
            </a:r>
            <a:endParaRPr lang="tr-TR" sz="1800" b="1" u="sng" kern="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20000"/>
              </a:lnSpc>
              <a:spcBef>
                <a:spcPts val="0"/>
              </a:spcBef>
              <a:spcAft>
                <a:spcPts val="800"/>
              </a:spcAf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What is the preferred option for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reconstruction</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of a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failed</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extensor mechanism</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during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revision total knee arthroplasty</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tr-TR" sz="1800" b="1" kern="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20000"/>
              </a:lnSpc>
              <a:spcBef>
                <a:spcPts val="0"/>
              </a:spcBef>
              <a:spcAft>
                <a:spcPts val="800"/>
              </a:spcAft>
            </a:pPr>
            <a:r>
              <a:rPr lang="tr-TR" sz="1800" b="1" u="sng" kern="0" dirty="0" err="1">
                <a:latin typeface="Times New Roman" panose="02020603050405020304" pitchFamily="18" charset="0"/>
                <a:ea typeface="Times New Roman" panose="02020603050405020304" pitchFamily="18" charset="0"/>
                <a:cs typeface="Mangal" panose="02040503050203030202" pitchFamily="18" charset="0"/>
              </a:rPr>
              <a:t>Response</a:t>
            </a:r>
            <a:endParaRPr lang="tr-TR" sz="1800" b="1" u="sng" kern="0" dirty="0">
              <a:latin typeface="Times New Roman" panose="02020603050405020304" pitchFamily="18" charset="0"/>
              <a:ea typeface="Times New Roman" panose="02020603050405020304" pitchFamily="18" charset="0"/>
              <a:cs typeface="Mangal" panose="02040503050203030202" pitchFamily="18" charset="0"/>
            </a:endParaRPr>
          </a:p>
        </p:txBody>
      </p:sp>
      <p:sp>
        <p:nvSpPr>
          <p:cNvPr id="3" name="Metin kutusu 2">
            <a:extLst>
              <a:ext uri="{FF2B5EF4-FFF2-40B4-BE49-F238E27FC236}">
                <a16:creationId xmlns:a16="http://schemas.microsoft.com/office/drawing/2014/main" id="{B83D4B18-25D6-34C3-8105-42B9DD9DED9A}"/>
              </a:ext>
            </a:extLst>
          </p:cNvPr>
          <p:cNvSpPr txBox="1"/>
          <p:nvPr/>
        </p:nvSpPr>
        <p:spPr>
          <a:xfrm>
            <a:off x="1157592" y="3631205"/>
            <a:ext cx="10165404" cy="1938992"/>
          </a:xfrm>
          <a:prstGeom prst="rect">
            <a:avLst/>
          </a:prstGeom>
          <a:noFill/>
        </p:spPr>
        <p:txBody>
          <a:bodyPr wrap="square">
            <a:spAutoFit/>
          </a:bodyPr>
          <a:lstStyle/>
          <a:p>
            <a:r>
              <a:rPr lang="en-US" sz="2400" dirty="0"/>
              <a:t>There are multiple options for reconstruction of chronic extensor mechanism of the knee. The reconstructive options include the use of synthetic mesh,  hamstring tendon with quadriceps tendon autograft and Achilles tendon allograft. Acute failure of extensor mechanism should be repaired directly with autograft augmentation, whenever possible.</a:t>
            </a:r>
            <a:endParaRPr lang="tr-TR" sz="2400" dirty="0"/>
          </a:p>
        </p:txBody>
      </p:sp>
    </p:spTree>
    <p:extLst>
      <p:ext uri="{BB962C8B-B14F-4D97-AF65-F5344CB8AC3E}">
        <p14:creationId xmlns:p14="http://schemas.microsoft.com/office/powerpoint/2010/main" val="212284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D45F61A-3741-2A5E-23FC-E3D05BE09656}"/>
              </a:ext>
            </a:extLst>
          </p:cNvPr>
          <p:cNvSpPr txBox="1">
            <a:spLocks/>
          </p:cNvSpPr>
          <p:nvPr/>
        </p:nvSpPr>
        <p:spPr>
          <a:xfrm>
            <a:off x="206830" y="3243943"/>
            <a:ext cx="6607627" cy="3418112"/>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spcAft>
                <a:spcPts val="800"/>
              </a:spcAft>
            </a:pPr>
            <a:endParaRPr lang="tr-TR" sz="3200" b="1" kern="0" dirty="0">
              <a:latin typeface="Times New Roman" panose="02020603050405020304" pitchFamily="18" charset="0"/>
              <a:ea typeface="Times New Roman" panose="02020603050405020304" pitchFamily="18" charset="0"/>
              <a:cs typeface="Mangal" panose="02040503050203030202" pitchFamily="18" charset="0"/>
            </a:endParaRPr>
          </a:p>
          <a:p>
            <a:pPr algn="l">
              <a:lnSpc>
                <a:spcPct val="120000"/>
              </a:lnSpc>
              <a:spcBef>
                <a:spcPts val="0"/>
              </a:spcBef>
              <a:spcAft>
                <a:spcPts val="800"/>
              </a:spcAft>
            </a:pPr>
            <a:r>
              <a:rPr lang="en-IN" sz="3200" b="1" kern="0" dirty="0">
                <a:latin typeface="Times New Roman" panose="02020603050405020304" pitchFamily="18" charset="0"/>
                <a:ea typeface="Times New Roman" panose="02020603050405020304" pitchFamily="18" charset="0"/>
                <a:cs typeface="Mangal" panose="02040503050203030202" pitchFamily="18" charset="0"/>
              </a:rPr>
              <a:t>Chronic extensor mechanism failure with attenuated tissues -</a:t>
            </a:r>
          </a:p>
          <a:p>
            <a:pPr algn="l">
              <a:lnSpc>
                <a:spcPct val="120000"/>
              </a:lnSpc>
              <a:spcBef>
                <a:spcPts val="0"/>
              </a:spcBef>
              <a:spcAft>
                <a:spcPts val="800"/>
              </a:spcAft>
            </a:pPr>
            <a:r>
              <a:rPr lang="en-IN" sz="3200" kern="0" dirty="0">
                <a:latin typeface="Times New Roman" panose="02020603050405020304" pitchFamily="18" charset="0"/>
                <a:ea typeface="Times New Roman" panose="02020603050405020304" pitchFamily="18" charset="0"/>
                <a:cs typeface="Mangal" panose="02040503050203030202" pitchFamily="18" charset="0"/>
              </a:rPr>
              <a:t>	- EMA</a:t>
            </a:r>
          </a:p>
          <a:p>
            <a:pPr algn="l">
              <a:lnSpc>
                <a:spcPct val="120000"/>
              </a:lnSpc>
              <a:spcBef>
                <a:spcPts val="0"/>
              </a:spcBef>
              <a:spcAft>
                <a:spcPts val="800"/>
              </a:spcAft>
            </a:pPr>
            <a:r>
              <a:rPr lang="en-IN" sz="3200" kern="0" dirty="0">
                <a:latin typeface="Times New Roman" panose="02020603050405020304" pitchFamily="18" charset="0"/>
                <a:ea typeface="Times New Roman" panose="02020603050405020304" pitchFamily="18" charset="0"/>
                <a:cs typeface="Mangal" panose="02040503050203030202" pitchFamily="18" charset="0"/>
              </a:rPr>
              <a:t>	- Synthetic mesh.  </a:t>
            </a:r>
            <a:endParaRPr lang="en-IN" sz="3200" kern="100" dirty="0">
              <a:latin typeface="Aptos" panose="020B0004020202020204" pitchFamily="34" charset="0"/>
              <a:ea typeface="Aptos" panose="020B0004020202020204" pitchFamily="34" charset="0"/>
              <a:cs typeface="Mangal" panose="02040503050203030202" pitchFamily="18" charset="0"/>
            </a:endParaRPr>
          </a:p>
          <a:p>
            <a:pPr algn="l">
              <a:lnSpc>
                <a:spcPct val="120000"/>
              </a:lnSpc>
              <a:spcBef>
                <a:spcPts val="0"/>
              </a:spcBef>
              <a:spcAft>
                <a:spcPts val="800"/>
              </a:spcAft>
            </a:pPr>
            <a:r>
              <a:rPr lang="en-IN" sz="3200" b="1" kern="0" dirty="0">
                <a:latin typeface="Times New Roman" panose="02020603050405020304" pitchFamily="18" charset="0"/>
                <a:ea typeface="Times New Roman" panose="02020603050405020304" pitchFamily="18" charset="0"/>
                <a:cs typeface="Mangal" panose="02040503050203030202" pitchFamily="18" charset="0"/>
              </a:rPr>
              <a:t>Chronic patellar tendon failure-</a:t>
            </a:r>
          </a:p>
          <a:p>
            <a:pPr algn="l">
              <a:lnSpc>
                <a:spcPct val="120000"/>
              </a:lnSpc>
              <a:spcBef>
                <a:spcPts val="0"/>
              </a:spcBef>
              <a:spcAft>
                <a:spcPts val="800"/>
              </a:spcAft>
            </a:pPr>
            <a:r>
              <a:rPr lang="en-IN" sz="3200" kern="0" dirty="0">
                <a:latin typeface="Times New Roman" panose="02020603050405020304" pitchFamily="18" charset="0"/>
                <a:ea typeface="Times New Roman" panose="02020603050405020304" pitchFamily="18" charset="0"/>
                <a:cs typeface="Mangal" panose="02040503050203030202" pitchFamily="18" charset="0"/>
              </a:rPr>
              <a:t>	- Hamstring tendon (ST) with Quadriceps tendon autograft /</a:t>
            </a:r>
          </a:p>
          <a:p>
            <a:pPr algn="l">
              <a:lnSpc>
                <a:spcPct val="120000"/>
              </a:lnSpc>
              <a:spcBef>
                <a:spcPts val="0"/>
              </a:spcBef>
              <a:spcAft>
                <a:spcPts val="800"/>
              </a:spcAft>
            </a:pPr>
            <a:r>
              <a:rPr lang="en-IN" sz="3200" kern="0" dirty="0">
                <a:latin typeface="Times New Roman" panose="02020603050405020304" pitchFamily="18" charset="0"/>
                <a:ea typeface="Times New Roman" panose="02020603050405020304" pitchFamily="18" charset="0"/>
                <a:cs typeface="Mangal" panose="02040503050203030202" pitchFamily="18" charset="0"/>
              </a:rPr>
              <a:t> 	- Achilles tendon allograft. </a:t>
            </a:r>
            <a:endParaRPr lang="en-IN" sz="3200" kern="100" dirty="0">
              <a:latin typeface="Aptos" panose="020B0004020202020204" pitchFamily="34" charset="0"/>
              <a:ea typeface="Aptos" panose="020B0004020202020204" pitchFamily="34" charset="0"/>
              <a:cs typeface="Mangal" panose="02040503050203030202" pitchFamily="18" charset="0"/>
            </a:endParaRPr>
          </a:p>
        </p:txBody>
      </p:sp>
      <p:sp>
        <p:nvSpPr>
          <p:cNvPr id="5" name="Content Placeholder 2">
            <a:extLst>
              <a:ext uri="{FF2B5EF4-FFF2-40B4-BE49-F238E27FC236}">
                <a16:creationId xmlns:a16="http://schemas.microsoft.com/office/drawing/2014/main" id="{E62FCCEC-D316-A055-D4AE-6725A0566B31}"/>
              </a:ext>
            </a:extLst>
          </p:cNvPr>
          <p:cNvSpPr txBox="1">
            <a:spLocks/>
          </p:cNvSpPr>
          <p:nvPr/>
        </p:nvSpPr>
        <p:spPr>
          <a:xfrm>
            <a:off x="7032168" y="2645227"/>
            <a:ext cx="5159832" cy="4016828"/>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spcAft>
                <a:spcPts val="800"/>
              </a:spcAft>
            </a:pPr>
            <a:endParaRPr lang="tr-TR" sz="3200" b="1" kern="0" dirty="0">
              <a:highlight>
                <a:srgbClr val="FF0000"/>
              </a:highlight>
              <a:latin typeface="Times New Roman" panose="02020603050405020304" pitchFamily="18" charset="0"/>
              <a:ea typeface="Times New Roman" panose="02020603050405020304" pitchFamily="18" charset="0"/>
              <a:cs typeface="Mangal" panose="02040503050203030202" pitchFamily="18" charset="0"/>
            </a:endParaRPr>
          </a:p>
          <a:p>
            <a:pPr>
              <a:lnSpc>
                <a:spcPct val="120000"/>
              </a:lnSpc>
              <a:spcBef>
                <a:spcPts val="0"/>
              </a:spcBef>
              <a:spcAft>
                <a:spcPts val="800"/>
              </a:spcAft>
            </a:pPr>
            <a:endParaRPr lang="tr-TR" sz="3200" b="1" kern="0" dirty="0">
              <a:latin typeface="Times New Roman" panose="02020603050405020304" pitchFamily="18" charset="0"/>
              <a:ea typeface="Times New Roman" panose="02020603050405020304" pitchFamily="18" charset="0"/>
              <a:cs typeface="Mangal" panose="02040503050203030202" pitchFamily="18" charset="0"/>
            </a:endParaRPr>
          </a:p>
          <a:p>
            <a:pPr>
              <a:lnSpc>
                <a:spcPct val="120000"/>
              </a:lnSpc>
              <a:spcBef>
                <a:spcPts val="0"/>
              </a:spcBef>
              <a:spcAft>
                <a:spcPts val="800"/>
              </a:spcAft>
            </a:pPr>
            <a:endParaRPr lang="tr-TR" sz="3200" b="1" kern="0" dirty="0">
              <a:highlight>
                <a:srgbClr val="00FF00"/>
              </a:highlight>
              <a:latin typeface="Times New Roman" panose="02020603050405020304" pitchFamily="18" charset="0"/>
              <a:ea typeface="Times New Roman" panose="02020603050405020304" pitchFamily="18" charset="0"/>
              <a:cs typeface="Mangal" panose="02040503050203030202" pitchFamily="18" charset="0"/>
            </a:endParaRPr>
          </a:p>
          <a:p>
            <a:pPr algn="l">
              <a:lnSpc>
                <a:spcPct val="120000"/>
              </a:lnSpc>
              <a:spcBef>
                <a:spcPts val="0"/>
              </a:spcBef>
              <a:spcAft>
                <a:spcPts val="800"/>
              </a:spcAft>
            </a:pPr>
            <a:r>
              <a:rPr lang="en-IN" sz="3800" b="1" kern="0" dirty="0">
                <a:latin typeface="Times New Roman" panose="02020603050405020304" pitchFamily="18" charset="0"/>
                <a:ea typeface="Times New Roman" panose="02020603050405020304" pitchFamily="18" charset="0"/>
                <a:cs typeface="Mangal" panose="02040503050203030202" pitchFamily="18" charset="0"/>
              </a:rPr>
              <a:t>Acute patellar tendon failures – </a:t>
            </a:r>
          </a:p>
          <a:p>
            <a:pPr algn="l">
              <a:lnSpc>
                <a:spcPct val="120000"/>
              </a:lnSpc>
              <a:spcBef>
                <a:spcPts val="0"/>
              </a:spcBef>
              <a:spcAft>
                <a:spcPts val="800"/>
              </a:spcAft>
            </a:pPr>
            <a:r>
              <a:rPr lang="en-IN" sz="3800" b="1" kern="0" dirty="0">
                <a:latin typeface="Times New Roman" panose="02020603050405020304" pitchFamily="18" charset="0"/>
                <a:ea typeface="Times New Roman" panose="02020603050405020304" pitchFamily="18" charset="0"/>
                <a:cs typeface="Mangal" panose="02040503050203030202" pitchFamily="18" charset="0"/>
              </a:rPr>
              <a:t>	- </a:t>
            </a:r>
            <a:r>
              <a:rPr lang="en-IN" sz="3800" kern="0" dirty="0">
                <a:latin typeface="Times New Roman" panose="02020603050405020304" pitchFamily="18" charset="0"/>
                <a:ea typeface="Times New Roman" panose="02020603050405020304" pitchFamily="18" charset="0"/>
                <a:cs typeface="Mangal" panose="02040503050203030202" pitchFamily="18" charset="0"/>
              </a:rPr>
              <a:t>Direct repair with augmentation.</a:t>
            </a:r>
            <a:endParaRPr lang="en-IN" sz="3800" kern="100" dirty="0">
              <a:latin typeface="Aptos" panose="020B0004020202020204" pitchFamily="34" charset="0"/>
              <a:ea typeface="Aptos" panose="020B0004020202020204" pitchFamily="34" charset="0"/>
              <a:cs typeface="Mangal" panose="02040503050203030202" pitchFamily="18" charset="0"/>
            </a:endParaRPr>
          </a:p>
          <a:p>
            <a:pPr algn="l">
              <a:lnSpc>
                <a:spcPct val="120000"/>
              </a:lnSpc>
              <a:spcBef>
                <a:spcPts val="0"/>
              </a:spcBef>
              <a:spcAft>
                <a:spcPts val="800"/>
              </a:spcAft>
            </a:pPr>
            <a:r>
              <a:rPr lang="en-IN" sz="3800" b="1" kern="0" dirty="0">
                <a:latin typeface="Times New Roman" panose="02020603050405020304" pitchFamily="18" charset="0"/>
                <a:ea typeface="Times New Roman" panose="02020603050405020304" pitchFamily="18" charset="0"/>
                <a:cs typeface="Mangal" panose="02040503050203030202" pitchFamily="18" charset="0"/>
              </a:rPr>
              <a:t>Acute quadriceps tendon failure – Direct repair </a:t>
            </a:r>
            <a:endParaRPr lang="en-IN" sz="3800" b="1" kern="100" dirty="0">
              <a:latin typeface="Aptos" panose="020B0004020202020204" pitchFamily="34" charset="0"/>
              <a:ea typeface="Aptos" panose="020B0004020202020204" pitchFamily="34" charset="0"/>
              <a:cs typeface="Mangal" panose="02040503050203030202" pitchFamily="18" charset="0"/>
            </a:endParaRPr>
          </a:p>
          <a:p>
            <a:pPr algn="l">
              <a:lnSpc>
                <a:spcPct val="120000"/>
              </a:lnSpc>
              <a:spcBef>
                <a:spcPts val="0"/>
              </a:spcBef>
              <a:spcAft>
                <a:spcPts val="800"/>
              </a:spcAft>
            </a:pPr>
            <a:r>
              <a:rPr lang="en-IN" sz="3800" b="1" kern="0" dirty="0">
                <a:latin typeface="Times New Roman" panose="02020603050405020304" pitchFamily="18" charset="0"/>
                <a:ea typeface="Times New Roman" panose="02020603050405020304" pitchFamily="18" charset="0"/>
                <a:cs typeface="Mangal" panose="02040503050203030202" pitchFamily="18" charset="0"/>
              </a:rPr>
              <a:t>Patellar fractures -</a:t>
            </a:r>
          </a:p>
          <a:p>
            <a:pPr algn="l">
              <a:lnSpc>
                <a:spcPct val="120000"/>
              </a:lnSpc>
              <a:spcBef>
                <a:spcPts val="0"/>
              </a:spcBef>
              <a:spcAft>
                <a:spcPts val="800"/>
              </a:spcAft>
            </a:pPr>
            <a:r>
              <a:rPr lang="en-IN" sz="3800" kern="0" dirty="0">
                <a:latin typeface="Times New Roman" panose="02020603050405020304" pitchFamily="18" charset="0"/>
                <a:ea typeface="Times New Roman" panose="02020603050405020304" pitchFamily="18" charset="0"/>
                <a:cs typeface="Mangal" panose="02040503050203030202" pitchFamily="18" charset="0"/>
              </a:rPr>
              <a:t>	 &gt; 3mm displacement with clinical extensor. mechanism failure -ORIF, </a:t>
            </a:r>
          </a:p>
          <a:p>
            <a:pPr algn="l">
              <a:lnSpc>
                <a:spcPct val="120000"/>
              </a:lnSpc>
              <a:spcBef>
                <a:spcPts val="0"/>
              </a:spcBef>
              <a:spcAft>
                <a:spcPts val="800"/>
              </a:spcAft>
            </a:pPr>
            <a:r>
              <a:rPr lang="en-IN" sz="3800" kern="0" dirty="0">
                <a:latin typeface="Times New Roman" panose="02020603050405020304" pitchFamily="18" charset="0"/>
                <a:ea typeface="Times New Roman" panose="02020603050405020304" pitchFamily="18" charset="0"/>
                <a:cs typeface="Mangal" panose="02040503050203030202" pitchFamily="18" charset="0"/>
              </a:rPr>
              <a:t>	&lt; 3 mm displacement- conservative management.</a:t>
            </a:r>
            <a:endParaRPr lang="en-IN" sz="3800" kern="100" dirty="0">
              <a:latin typeface="Aptos" panose="020B0004020202020204" pitchFamily="34" charset="0"/>
              <a:ea typeface="Aptos" panose="020B0004020202020204" pitchFamily="34" charset="0"/>
              <a:cs typeface="Mangal" panose="02040503050203030202" pitchFamily="18" charset="0"/>
            </a:endParaRPr>
          </a:p>
        </p:txBody>
      </p:sp>
      <p:sp>
        <p:nvSpPr>
          <p:cNvPr id="6" name="Metin kutusu 5">
            <a:extLst>
              <a:ext uri="{FF2B5EF4-FFF2-40B4-BE49-F238E27FC236}">
                <a16:creationId xmlns:a16="http://schemas.microsoft.com/office/drawing/2014/main" id="{766A39A7-EAB0-0CFB-6386-F2AAD77BED78}"/>
              </a:ext>
            </a:extLst>
          </p:cNvPr>
          <p:cNvSpPr txBox="1"/>
          <p:nvPr/>
        </p:nvSpPr>
        <p:spPr>
          <a:xfrm>
            <a:off x="511629" y="1628666"/>
            <a:ext cx="11386457" cy="1598130"/>
          </a:xfrm>
          <a:prstGeom prst="rect">
            <a:avLst/>
          </a:prstGeom>
          <a:noFill/>
        </p:spPr>
        <p:txBody>
          <a:bodyPr wrap="square" rtlCol="0">
            <a:spAutoFit/>
          </a:bodyPr>
          <a:lstStyle/>
          <a:p>
            <a:pPr algn="ctr">
              <a:lnSpc>
                <a:spcPct val="120000"/>
              </a:lnSpc>
              <a:spcBef>
                <a:spcPts val="0"/>
              </a:spcBef>
              <a:spcAft>
                <a:spcPts val="800"/>
              </a:spcAft>
            </a:pPr>
            <a:r>
              <a:rPr lang="tr-TR" sz="1800" b="1" u="sng" kern="0" dirty="0" err="1">
                <a:latin typeface="Times New Roman" panose="02020603050405020304" pitchFamily="18" charset="0"/>
                <a:ea typeface="Times New Roman" panose="02020603050405020304" pitchFamily="18" charset="0"/>
                <a:cs typeface="Mangal" panose="02040503050203030202" pitchFamily="18" charset="0"/>
              </a:rPr>
              <a:t>Question</a:t>
            </a:r>
            <a:endParaRPr lang="tr-TR" sz="1800" b="1" u="sng" kern="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20000"/>
              </a:lnSpc>
              <a:spcBef>
                <a:spcPts val="0"/>
              </a:spcBef>
              <a:spcAft>
                <a:spcPts val="800"/>
              </a:spcAft>
            </a:pP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What is the preferred option for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reconstruction</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of a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failed</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extensor mechanism</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during </a:t>
            </a:r>
            <a:r>
              <a:rPr lang="en-IN" sz="1800" b="1" kern="0" dirty="0">
                <a:effectLst/>
                <a:latin typeface="Times New Roman" panose="02020603050405020304" pitchFamily="18" charset="0"/>
                <a:ea typeface="Times New Roman" panose="02020603050405020304" pitchFamily="18" charset="0"/>
                <a:cs typeface="Mangal" panose="02040503050203030202" pitchFamily="18" charset="0"/>
              </a:rPr>
              <a:t>revision total knee arthroplasty</a:t>
            </a:r>
            <a:r>
              <a:rPr lang="en-IN" sz="1800" kern="0" dirty="0">
                <a:effectLst/>
                <a:latin typeface="Times New Roman" panose="02020603050405020304" pitchFamily="18" charset="0"/>
                <a:ea typeface="Times New Roman" panose="02020603050405020304" pitchFamily="18" charset="0"/>
                <a:cs typeface="Mangal" panose="02040503050203030202" pitchFamily="18" charset="0"/>
              </a:rPr>
              <a:t>? </a:t>
            </a:r>
            <a:endParaRPr lang="tr-TR" sz="1800" b="1" kern="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20000"/>
              </a:lnSpc>
              <a:spcBef>
                <a:spcPts val="0"/>
              </a:spcBef>
              <a:spcAft>
                <a:spcPts val="800"/>
              </a:spcAft>
            </a:pPr>
            <a:r>
              <a:rPr lang="tr-TR" sz="1800" b="1" u="sng" kern="0" dirty="0" err="1">
                <a:latin typeface="Times New Roman" panose="02020603050405020304" pitchFamily="18" charset="0"/>
                <a:ea typeface="Times New Roman" panose="02020603050405020304" pitchFamily="18" charset="0"/>
                <a:cs typeface="Mangal" panose="02040503050203030202" pitchFamily="18" charset="0"/>
              </a:rPr>
              <a:t>Response</a:t>
            </a:r>
            <a:endParaRPr lang="tr-TR" sz="1800" b="1" u="sng" kern="0" dirty="0">
              <a:latin typeface="Times New Roman" panose="020206030504050203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8700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E3B183-1F5E-05B7-96B2-C8DF9C084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3295" y="4524041"/>
            <a:ext cx="1456266" cy="188581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37" y="2725493"/>
            <a:ext cx="1600201" cy="2054658"/>
          </a:xfrm>
          <a:prstGeom prst="rect">
            <a:avLst/>
          </a:prstGeom>
        </p:spPr>
      </p:pic>
      <p:sp>
        <p:nvSpPr>
          <p:cNvPr id="4" name="TextBox 3"/>
          <p:cNvSpPr txBox="1"/>
          <p:nvPr/>
        </p:nvSpPr>
        <p:spPr>
          <a:xfrm>
            <a:off x="585794" y="4914907"/>
            <a:ext cx="213491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Dr. Ashok Rajgopal</a:t>
            </a:r>
            <a:endParaRPr lang="en-US" b="1" dirty="0">
              <a:latin typeface="Arial" panose="020B0604020202020204" pitchFamily="34" charset="0"/>
              <a:cs typeface="Arial" panose="020B0604020202020204" pitchFamily="34" charset="0"/>
            </a:endParaRPr>
          </a:p>
        </p:txBody>
      </p:sp>
      <p:sp>
        <p:nvSpPr>
          <p:cNvPr id="6" name="TextBox 5"/>
          <p:cNvSpPr txBox="1"/>
          <p:nvPr/>
        </p:nvSpPr>
        <p:spPr>
          <a:xfrm>
            <a:off x="3352814" y="6510337"/>
            <a:ext cx="213491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Dr. </a:t>
            </a:r>
            <a:r>
              <a:rPr lang="en-US" sz="1400" b="1" dirty="0" err="1">
                <a:latin typeface="Arial" panose="020B0604020202020204" pitchFamily="34" charset="0"/>
                <a:cs typeface="Arial" panose="020B0604020202020204" pitchFamily="34" charset="0"/>
              </a:rPr>
              <a:t>Saksham</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Tripathi</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458" r="19685"/>
          <a:stretch/>
        </p:blipFill>
        <p:spPr>
          <a:xfrm>
            <a:off x="6172207" y="2185987"/>
            <a:ext cx="2200275" cy="1851206"/>
          </a:xfrm>
          <a:prstGeom prst="rect">
            <a:avLst/>
          </a:prstGeom>
        </p:spPr>
      </p:pic>
      <p:sp>
        <p:nvSpPr>
          <p:cNvPr id="8" name="TextBox 7"/>
          <p:cNvSpPr txBox="1"/>
          <p:nvPr/>
        </p:nvSpPr>
        <p:spPr>
          <a:xfrm>
            <a:off x="6243645" y="4187688"/>
            <a:ext cx="234448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Prof. Dr. Ricardo Sousa</a:t>
            </a:r>
            <a:endParaRPr lang="en-US"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286" y="4479725"/>
            <a:ext cx="1921596" cy="1921596"/>
          </a:xfrm>
          <a:prstGeom prst="rect">
            <a:avLst/>
          </a:prstGeom>
        </p:spPr>
      </p:pic>
      <p:sp>
        <p:nvSpPr>
          <p:cNvPr id="10" name="TextBox 9"/>
          <p:cNvSpPr txBox="1"/>
          <p:nvPr/>
        </p:nvSpPr>
        <p:spPr>
          <a:xfrm>
            <a:off x="6267453" y="6440359"/>
            <a:ext cx="260509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Prof. </a:t>
            </a:r>
            <a:r>
              <a:rPr lang="en-US" sz="1400" b="1" dirty="0" err="1">
                <a:latin typeface="Arial" panose="020B0604020202020204" pitchFamily="34" charset="0"/>
                <a:cs typeface="Arial" panose="020B0604020202020204" pitchFamily="34" charset="0"/>
              </a:rPr>
              <a:t>Rhidian</a:t>
            </a:r>
            <a:r>
              <a:rPr lang="en-US" sz="1400" b="1" dirty="0">
                <a:latin typeface="Arial" panose="020B0604020202020204" pitchFamily="34" charset="0"/>
                <a:cs typeface="Arial" panose="020B0604020202020204" pitchFamily="34" charset="0"/>
              </a:rPr>
              <a:t> Morgan Jones</a:t>
            </a:r>
            <a:endParaRPr lang="en-US"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9612" y="2185987"/>
            <a:ext cx="1594633" cy="1811423"/>
          </a:xfrm>
          <a:prstGeom prst="rect">
            <a:avLst/>
          </a:prstGeom>
        </p:spPr>
      </p:pic>
      <p:sp>
        <p:nvSpPr>
          <p:cNvPr id="12" name="TextBox 11"/>
          <p:cNvSpPr txBox="1"/>
          <p:nvPr/>
        </p:nvSpPr>
        <p:spPr>
          <a:xfrm>
            <a:off x="9351743" y="4171948"/>
            <a:ext cx="234448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Dr. George A </a:t>
            </a:r>
            <a:r>
              <a:rPr lang="en-US" sz="1400" b="1" dirty="0" err="1">
                <a:latin typeface="Arial" panose="020B0604020202020204" pitchFamily="34" charset="0"/>
                <a:cs typeface="Arial" panose="020B0604020202020204" pitchFamily="34" charset="0"/>
              </a:rPr>
              <a:t>Komnos</a:t>
            </a:r>
            <a:endParaRPr lang="en-US"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7626" y="4619059"/>
            <a:ext cx="1355169" cy="1806892"/>
          </a:xfrm>
          <a:prstGeom prst="rect">
            <a:avLst/>
          </a:prstGeom>
        </p:spPr>
      </p:pic>
      <p:sp>
        <p:nvSpPr>
          <p:cNvPr id="14" name="TextBox 13"/>
          <p:cNvSpPr txBox="1"/>
          <p:nvPr/>
        </p:nvSpPr>
        <p:spPr>
          <a:xfrm>
            <a:off x="9449612" y="6510337"/>
            <a:ext cx="273763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Dr. Jose Hernandez </a:t>
            </a:r>
            <a:r>
              <a:rPr lang="en-US" sz="1400" b="1" dirty="0" err="1">
                <a:latin typeface="Arial" panose="020B0604020202020204" pitchFamily="34" charset="0"/>
                <a:cs typeface="Arial" panose="020B0604020202020204" pitchFamily="34" charset="0"/>
              </a:rPr>
              <a:t>Hermoso</a:t>
            </a:r>
            <a:endParaRPr lang="en-US"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7768" y="2185987"/>
            <a:ext cx="2112124" cy="1851206"/>
          </a:xfrm>
          <a:prstGeom prst="rect">
            <a:avLst/>
          </a:prstGeom>
        </p:spPr>
      </p:pic>
      <p:sp>
        <p:nvSpPr>
          <p:cNvPr id="16" name="TextBox 15"/>
          <p:cNvSpPr txBox="1"/>
          <p:nvPr/>
        </p:nvSpPr>
        <p:spPr>
          <a:xfrm>
            <a:off x="3209915" y="4197208"/>
            <a:ext cx="234448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 Dr. Kevin </a:t>
            </a:r>
            <a:r>
              <a:rPr lang="en-US" sz="1400" b="1" dirty="0" err="1">
                <a:latin typeface="Arial" panose="020B0604020202020204" pitchFamily="34" charset="0"/>
                <a:cs typeface="Arial" panose="020B0604020202020204" pitchFamily="34" charset="0"/>
              </a:rPr>
              <a:t>Tetsworth</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57746" y="2022619"/>
            <a:ext cx="9401298" cy="4470255"/>
          </a:xfrm>
        </p:spPr>
        <p:txBody>
          <a:bodyPr>
            <a:normAutofit/>
          </a:bodyPr>
          <a:lstStyle/>
          <a:p>
            <a:pPr marL="342900" indent="-342900" algn="l">
              <a:buFont typeface="Wingdings" pitchFamily="2" charset="2"/>
              <a:buChar char="v"/>
            </a:pPr>
            <a:endParaRPr lang="en-IN" sz="4800" dirty="0">
              <a:solidFill>
                <a:schemeClr val="bg1"/>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432956" y="3594964"/>
            <a:ext cx="10515600" cy="1325563"/>
          </a:xfrm>
        </p:spPr>
        <p:txBody>
          <a:bodyPr>
            <a:normAutofit fontScale="90000"/>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br>
              <a:rPr lang="en-US" u="sng" dirty="0">
                <a:solidFill>
                  <a:srgbClr val="002060"/>
                </a:solidFill>
                <a:latin typeface="Times New Roman" panose="02020603050405020304" pitchFamily="18" charset="0"/>
                <a:cs typeface="Times New Roman" panose="02020603050405020304" pitchFamily="18" charset="0"/>
              </a:rPr>
            </a:br>
            <a:r>
              <a:rPr lang="en-US" sz="3600" u="sng" dirty="0">
                <a:solidFill>
                  <a:srgbClr val="002060"/>
                </a:solidFill>
                <a:latin typeface="Times New Roman" panose="02020603050405020304" pitchFamily="18" charset="0"/>
                <a:cs typeface="Times New Roman" panose="02020603050405020304" pitchFamily="18" charset="0"/>
              </a:rPr>
              <a:t>1.Devastating and rare complication</a:t>
            </a:r>
            <a:br>
              <a:rPr lang="en-US" sz="3600" u="sng" dirty="0">
                <a:solidFill>
                  <a:srgbClr val="002060"/>
                </a:solidFill>
                <a:latin typeface="Times New Roman" panose="02020603050405020304" pitchFamily="18" charset="0"/>
                <a:cs typeface="Times New Roman" panose="02020603050405020304" pitchFamily="18" charset="0"/>
              </a:rPr>
            </a:br>
            <a:r>
              <a:rPr lang="en-US" sz="3600" u="sng" dirty="0" err="1">
                <a:solidFill>
                  <a:srgbClr val="002060"/>
                </a:solidFill>
                <a:latin typeface="Times New Roman" panose="02020603050405020304" pitchFamily="18" charset="0"/>
                <a:cs typeface="Times New Roman" panose="02020603050405020304" pitchFamily="18" charset="0"/>
              </a:rPr>
              <a:t>2.Mul</a:t>
            </a:r>
            <a:r>
              <a:rPr lang="en-IN" sz="3600" u="sng" dirty="0">
                <a:solidFill>
                  <a:srgbClr val="002060"/>
                </a:solidFill>
                <a:latin typeface="Times New Roman" panose="02020603050405020304" pitchFamily="18" charset="0"/>
                <a:cs typeface="Times New Roman" panose="02020603050405020304" pitchFamily="18" charset="0"/>
              </a:rPr>
              <a:t>tip</a:t>
            </a:r>
            <a:r>
              <a:rPr lang="en-US" sz="3600" u="sng" dirty="0" err="1">
                <a:solidFill>
                  <a:srgbClr val="002060"/>
                </a:solidFill>
                <a:latin typeface="Times New Roman" panose="02020603050405020304" pitchFamily="18" charset="0"/>
                <a:cs typeface="Times New Roman" panose="02020603050405020304" pitchFamily="18" charset="0"/>
              </a:rPr>
              <a:t>le</a:t>
            </a:r>
            <a:r>
              <a:rPr lang="en-US" sz="3600" u="sng" dirty="0">
                <a:solidFill>
                  <a:srgbClr val="002060"/>
                </a:solidFill>
                <a:latin typeface="Times New Roman" panose="02020603050405020304" pitchFamily="18" charset="0"/>
                <a:cs typeface="Times New Roman" panose="02020603050405020304" pitchFamily="18" charset="0"/>
              </a:rPr>
              <a:t> </a:t>
            </a:r>
            <a:r>
              <a:rPr lang="en-US" sz="3600" u="sng" dirty="0" err="1">
                <a:solidFill>
                  <a:srgbClr val="002060"/>
                </a:solidFill>
                <a:latin typeface="Times New Roman" panose="02020603050405020304" pitchFamily="18" charset="0"/>
                <a:cs typeface="Times New Roman" panose="02020603050405020304" pitchFamily="18" charset="0"/>
              </a:rPr>
              <a:t>modalitites</a:t>
            </a:r>
            <a:r>
              <a:rPr lang="en-US" sz="3600" u="sng" dirty="0">
                <a:solidFill>
                  <a:srgbClr val="002060"/>
                </a:solidFill>
                <a:latin typeface="Times New Roman" panose="02020603050405020304" pitchFamily="18" charset="0"/>
                <a:cs typeface="Times New Roman" panose="02020603050405020304" pitchFamily="18" charset="0"/>
              </a:rPr>
              <a:t> of management</a:t>
            </a:r>
            <a:br>
              <a:rPr lang="en-US" sz="3600" u="sng" dirty="0">
                <a:solidFill>
                  <a:srgbClr val="002060"/>
                </a:solidFill>
                <a:latin typeface="Times New Roman" panose="02020603050405020304" pitchFamily="18" charset="0"/>
                <a:cs typeface="Times New Roman" panose="02020603050405020304" pitchFamily="18" charset="0"/>
              </a:rPr>
            </a:br>
            <a:r>
              <a:rPr lang="en-US" sz="3600" u="sng" dirty="0">
                <a:solidFill>
                  <a:srgbClr val="002060"/>
                </a:solidFill>
                <a:latin typeface="Times New Roman" panose="02020603050405020304" pitchFamily="18" charset="0"/>
                <a:cs typeface="Times New Roman" panose="02020603050405020304" pitchFamily="18" charset="0"/>
              </a:rPr>
              <a:t>3.Availability of allograft/ synthetic grafts</a:t>
            </a:r>
            <a:br>
              <a:rPr lang="en-US" sz="3600" u="sng" dirty="0">
                <a:solidFill>
                  <a:srgbClr val="002060"/>
                </a:solidFill>
                <a:latin typeface="Times New Roman" panose="02020603050405020304" pitchFamily="18" charset="0"/>
                <a:cs typeface="Times New Roman" panose="02020603050405020304" pitchFamily="18" charset="0"/>
              </a:rPr>
            </a:br>
            <a:r>
              <a:rPr lang="en-US" sz="3600" u="sng" dirty="0">
                <a:solidFill>
                  <a:srgbClr val="002060"/>
                </a:solidFill>
                <a:latin typeface="Times New Roman" panose="02020603050405020304" pitchFamily="18" charset="0"/>
                <a:cs typeface="Times New Roman" panose="02020603050405020304" pitchFamily="18" charset="0"/>
              </a:rPr>
              <a:t>4.High rates of complication and failure</a:t>
            </a:r>
            <a:br>
              <a:rPr lang="en-US" sz="3600" u="sng" dirty="0">
                <a:solidFill>
                  <a:srgbClr val="002060"/>
                </a:solidFill>
                <a:latin typeface="Times New Roman" panose="02020603050405020304" pitchFamily="18" charset="0"/>
                <a:cs typeface="Times New Roman" panose="02020603050405020304" pitchFamily="18" charset="0"/>
              </a:rPr>
            </a:br>
            <a:r>
              <a:rPr lang="en-US" sz="3600" u="sng" dirty="0">
                <a:solidFill>
                  <a:srgbClr val="002060"/>
                </a:solidFill>
                <a:latin typeface="Times New Roman" panose="02020603050405020304" pitchFamily="18" charset="0"/>
                <a:cs typeface="Times New Roman" panose="02020603050405020304" pitchFamily="18" charset="0"/>
              </a:rPr>
              <a:t>5.Unpredictable outcomes </a:t>
            </a:r>
            <a:br>
              <a:rPr lang="en-US" sz="3600" u="sng" dirty="0">
                <a:solidFill>
                  <a:srgbClr val="002060"/>
                </a:solidFill>
                <a:latin typeface="Times New Roman" panose="02020603050405020304" pitchFamily="18" charset="0"/>
                <a:cs typeface="Times New Roman" panose="02020603050405020304" pitchFamily="18" charset="0"/>
              </a:rPr>
            </a:br>
            <a:br>
              <a:rPr lang="en-US" u="sng" dirty="0">
                <a:solidFill>
                  <a:srgbClr val="002060"/>
                </a:solidFill>
                <a:latin typeface="Times New Roman" panose="02020603050405020304" pitchFamily="18" charset="0"/>
                <a:cs typeface="Times New Roman" panose="02020603050405020304" pitchFamily="18" charset="0"/>
              </a:rPr>
            </a:br>
            <a:r>
              <a:rPr lang="en-US" u="sng" dirty="0">
                <a:solidFill>
                  <a:srgbClr val="002060"/>
                </a:solidFill>
                <a:latin typeface="Times New Roman" panose="02020603050405020304" pitchFamily="18" charset="0"/>
                <a:cs typeface="Times New Roman" panose="02020603050405020304" pitchFamily="18" charset="0"/>
              </a:rPr>
              <a:t> </a:t>
            </a:r>
            <a:br>
              <a:rPr lang="en-US" u="sng" dirty="0">
                <a:solidFill>
                  <a:srgbClr val="002060"/>
                </a:solidFill>
                <a:latin typeface="Times New Roman" panose="02020603050405020304" pitchFamily="18" charset="0"/>
                <a:cs typeface="Times New Roman" panose="02020603050405020304" pitchFamily="18" charset="0"/>
              </a:rPr>
            </a:br>
            <a:endParaRPr lang="x-none"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838200" y="12748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x-none"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52036A4-E395-DFE5-8E71-FE7AFAF764C9}"/>
              </a:ext>
            </a:extLst>
          </p:cNvPr>
          <p:cNvGraphicFramePr>
            <a:graphicFrameLocks noGrp="1"/>
          </p:cNvGraphicFramePr>
          <p:nvPr>
            <p:extLst>
              <p:ext uri="{D42A27DB-BD31-4B8C-83A1-F6EECF244321}">
                <p14:modId xmlns:p14="http://schemas.microsoft.com/office/powerpoint/2010/main" val="4272130123"/>
              </p:ext>
            </p:extLst>
          </p:nvPr>
        </p:nvGraphicFramePr>
        <p:xfrm>
          <a:off x="142875" y="2016759"/>
          <a:ext cx="11801474" cy="4353434"/>
        </p:xfrm>
        <a:graphic>
          <a:graphicData uri="http://schemas.openxmlformats.org/drawingml/2006/table">
            <a:tbl>
              <a:tblPr firstRow="1" firstCol="1" bandRow="1">
                <a:tableStyleId>{5C22544A-7EE6-4342-B048-85BDC9FD1C3A}</a:tableStyleId>
              </a:tblPr>
              <a:tblGrid>
                <a:gridCol w="3933388">
                  <a:extLst>
                    <a:ext uri="{9D8B030D-6E8A-4147-A177-3AD203B41FA5}">
                      <a16:colId xmlns:a16="http://schemas.microsoft.com/office/drawing/2014/main" val="2699994127"/>
                    </a:ext>
                  </a:extLst>
                </a:gridCol>
                <a:gridCol w="3933388">
                  <a:extLst>
                    <a:ext uri="{9D8B030D-6E8A-4147-A177-3AD203B41FA5}">
                      <a16:colId xmlns:a16="http://schemas.microsoft.com/office/drawing/2014/main" val="1006947343"/>
                    </a:ext>
                  </a:extLst>
                </a:gridCol>
                <a:gridCol w="3934698">
                  <a:extLst>
                    <a:ext uri="{9D8B030D-6E8A-4147-A177-3AD203B41FA5}">
                      <a16:colId xmlns:a16="http://schemas.microsoft.com/office/drawing/2014/main" val="1188678742"/>
                    </a:ext>
                  </a:extLst>
                </a:gridCol>
              </a:tblGrid>
              <a:tr h="68821">
                <a:tc>
                  <a:txBody>
                    <a:bodyPr/>
                    <a:lstStyle/>
                    <a:p>
                      <a:pPr algn="l">
                        <a:lnSpc>
                          <a:spcPct val="115000"/>
                        </a:lnSpc>
                        <a:spcAft>
                          <a:spcPts val="800"/>
                        </a:spcAft>
                      </a:pPr>
                      <a:r>
                        <a:rPr lang="en-IN" sz="1800" kern="100" dirty="0">
                          <a:effectLst/>
                        </a:rPr>
                        <a:t>Concepts</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a:effectLst/>
                        </a:rPr>
                        <a:t>Text words </a:t>
                      </a:r>
                      <a:endParaRPr lang="en-IN" sz="1800" kern="10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a:effectLst/>
                        </a:rPr>
                        <a:t>Mesh Terms </a:t>
                      </a:r>
                      <a:endParaRPr lang="en-IN" sz="1800" kern="10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extLst>
                  <a:ext uri="{0D108BD9-81ED-4DB2-BD59-A6C34878D82A}">
                    <a16:rowId xmlns:a16="http://schemas.microsoft.com/office/drawing/2014/main" val="724353981"/>
                  </a:ext>
                </a:extLst>
              </a:tr>
              <a:tr h="2811720">
                <a:tc>
                  <a:txBody>
                    <a:bodyPr/>
                    <a:lstStyle/>
                    <a:p>
                      <a:pPr algn="l">
                        <a:lnSpc>
                          <a:spcPct val="115000"/>
                        </a:lnSpc>
                        <a:spcAft>
                          <a:spcPts val="800"/>
                        </a:spcAft>
                      </a:pPr>
                      <a:r>
                        <a:rPr lang="en-IN" sz="1800" kern="100" dirty="0">
                          <a:effectLst/>
                        </a:rPr>
                        <a:t>Failed extensor mechanism</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dirty="0">
                          <a:solidFill>
                            <a:schemeClr val="bg1"/>
                          </a:solidFill>
                          <a:effectLst/>
                        </a:rPr>
                        <a:t>“Failed extensor mechanism”</a:t>
                      </a:r>
                    </a:p>
                    <a:p>
                      <a:pPr algn="l">
                        <a:lnSpc>
                          <a:spcPct val="115000"/>
                        </a:lnSpc>
                        <a:spcAft>
                          <a:spcPts val="800"/>
                        </a:spcAft>
                      </a:pPr>
                      <a:r>
                        <a:rPr lang="en-IN" sz="1800" kern="100" dirty="0">
                          <a:solidFill>
                            <a:schemeClr val="bg1"/>
                          </a:solidFill>
                          <a:effectLst/>
                        </a:rPr>
                        <a:t>“Extensor mechanism disruption“ </a:t>
                      </a:r>
                    </a:p>
                    <a:p>
                      <a:pPr algn="l">
                        <a:lnSpc>
                          <a:spcPct val="115000"/>
                        </a:lnSpc>
                        <a:spcAft>
                          <a:spcPts val="800"/>
                        </a:spcAft>
                      </a:pPr>
                      <a:r>
                        <a:rPr lang="en-IN" sz="1800" kern="100" dirty="0">
                          <a:solidFill>
                            <a:schemeClr val="bg1"/>
                          </a:solidFill>
                          <a:effectLst/>
                        </a:rPr>
                        <a:t>“Quadriceps rupture“</a:t>
                      </a:r>
                    </a:p>
                    <a:p>
                      <a:pPr algn="l">
                        <a:lnSpc>
                          <a:spcPct val="115000"/>
                        </a:lnSpc>
                        <a:spcAft>
                          <a:spcPts val="800"/>
                        </a:spcAft>
                      </a:pPr>
                      <a:r>
                        <a:rPr lang="en-IN" sz="1800" kern="100" dirty="0">
                          <a:solidFill>
                            <a:schemeClr val="bg1"/>
                          </a:solidFill>
                          <a:effectLst/>
                        </a:rPr>
                        <a:t>“Quadriceps fail*“</a:t>
                      </a:r>
                    </a:p>
                    <a:p>
                      <a:pPr algn="l">
                        <a:lnSpc>
                          <a:spcPct val="115000"/>
                        </a:lnSpc>
                        <a:spcAft>
                          <a:spcPts val="800"/>
                        </a:spcAft>
                      </a:pPr>
                      <a:r>
                        <a:rPr lang="en-IN" sz="1800" kern="100" dirty="0">
                          <a:solidFill>
                            <a:schemeClr val="bg1"/>
                          </a:solidFill>
                          <a:effectLst/>
                        </a:rPr>
                        <a:t>“Patella* fracture“</a:t>
                      </a:r>
                    </a:p>
                    <a:p>
                      <a:pPr algn="l">
                        <a:lnSpc>
                          <a:spcPct val="115000"/>
                        </a:lnSpc>
                        <a:spcAft>
                          <a:spcPts val="800"/>
                        </a:spcAft>
                      </a:pPr>
                      <a:r>
                        <a:rPr lang="en-IN" sz="1800" kern="100" dirty="0">
                          <a:solidFill>
                            <a:schemeClr val="bg1"/>
                          </a:solidFill>
                          <a:effectLst/>
                        </a:rPr>
                        <a:t>“Patella* insufficiency“</a:t>
                      </a:r>
                    </a:p>
                    <a:p>
                      <a:pPr algn="l">
                        <a:lnSpc>
                          <a:spcPct val="115000"/>
                        </a:lnSpc>
                        <a:spcAft>
                          <a:spcPts val="800"/>
                        </a:spcAft>
                      </a:pPr>
                      <a:r>
                        <a:rPr lang="en-IN" sz="1800" kern="100" dirty="0">
                          <a:solidFill>
                            <a:schemeClr val="bg1"/>
                          </a:solidFill>
                          <a:effectLst/>
                        </a:rPr>
                        <a:t>“Patellar tendon failure“</a:t>
                      </a:r>
                    </a:p>
                    <a:p>
                      <a:pPr algn="l">
                        <a:lnSpc>
                          <a:spcPct val="115000"/>
                        </a:lnSpc>
                        <a:spcAft>
                          <a:spcPts val="800"/>
                        </a:spcAft>
                      </a:pPr>
                      <a:r>
                        <a:rPr lang="en-IN" sz="1800" kern="100" dirty="0">
                          <a:solidFill>
                            <a:schemeClr val="bg1"/>
                          </a:solidFill>
                          <a:effectLst/>
                        </a:rPr>
                        <a:t>“Patellar tendon disruption“</a:t>
                      </a:r>
                    </a:p>
                    <a:p>
                      <a:pPr algn="l">
                        <a:lnSpc>
                          <a:spcPct val="115000"/>
                        </a:lnSpc>
                        <a:spcAft>
                          <a:spcPts val="800"/>
                        </a:spcAft>
                      </a:pPr>
                      <a:r>
                        <a:rPr lang="en-IN" sz="1800" kern="100" dirty="0">
                          <a:effectLst/>
                        </a:rPr>
                        <a:t> </a:t>
                      </a:r>
                    </a:p>
                    <a:p>
                      <a:pPr algn="l">
                        <a:lnSpc>
                          <a:spcPct val="115000"/>
                        </a:lnSpc>
                        <a:spcAft>
                          <a:spcPts val="800"/>
                        </a:spcAft>
                      </a:pPr>
                      <a:r>
                        <a:rPr lang="en-IN" sz="1800" kern="100" dirty="0">
                          <a:effectLst/>
                        </a:rPr>
                        <a:t> </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dirty="0">
                          <a:solidFill>
                            <a:schemeClr val="bg1"/>
                          </a:solidFill>
                          <a:effectLst/>
                        </a:rPr>
                        <a:t>"patellar ligament"[</a:t>
                      </a:r>
                      <a:r>
                        <a:rPr lang="en-IN" sz="1800" kern="100" dirty="0" err="1">
                          <a:solidFill>
                            <a:schemeClr val="bg1"/>
                          </a:solidFill>
                          <a:effectLst/>
                        </a:rPr>
                        <a:t>MeSH</a:t>
                      </a:r>
                      <a:r>
                        <a:rPr lang="en-IN" sz="1800" kern="100" dirty="0">
                          <a:solidFill>
                            <a:schemeClr val="bg1"/>
                          </a:solidFill>
                          <a:effectLst/>
                        </a:rPr>
                        <a:t> Terms] OR ligamentum patellae [Text Word] </a:t>
                      </a:r>
                    </a:p>
                    <a:p>
                      <a:pPr algn="l">
                        <a:lnSpc>
                          <a:spcPct val="115000"/>
                        </a:lnSpc>
                        <a:spcAft>
                          <a:spcPts val="800"/>
                        </a:spcAft>
                      </a:pPr>
                      <a:r>
                        <a:rPr lang="en-IN" sz="1800" kern="100" dirty="0">
                          <a:solidFill>
                            <a:schemeClr val="bg1"/>
                          </a:solidFill>
                          <a:effectLst/>
                        </a:rPr>
                        <a:t> </a:t>
                      </a:r>
                    </a:p>
                    <a:p>
                      <a:pPr algn="l">
                        <a:lnSpc>
                          <a:spcPct val="115000"/>
                        </a:lnSpc>
                        <a:spcAft>
                          <a:spcPts val="800"/>
                        </a:spcAft>
                      </a:pPr>
                      <a:r>
                        <a:rPr lang="en-IN" sz="1800" kern="100" dirty="0">
                          <a:solidFill>
                            <a:schemeClr val="bg1"/>
                          </a:solidFill>
                          <a:effectLst/>
                        </a:rPr>
                        <a:t>"patella fracture"[</a:t>
                      </a:r>
                      <a:r>
                        <a:rPr lang="en-IN" sz="1800" kern="100" dirty="0" err="1">
                          <a:solidFill>
                            <a:schemeClr val="bg1"/>
                          </a:solidFill>
                          <a:effectLst/>
                        </a:rPr>
                        <a:t>MeSH</a:t>
                      </a:r>
                      <a:r>
                        <a:rPr lang="en-IN" sz="1800" kern="100" dirty="0">
                          <a:solidFill>
                            <a:schemeClr val="bg1"/>
                          </a:solidFill>
                          <a:effectLst/>
                        </a:rPr>
                        <a:t> Terms]</a:t>
                      </a:r>
                    </a:p>
                    <a:p>
                      <a:pPr algn="l">
                        <a:lnSpc>
                          <a:spcPct val="115000"/>
                        </a:lnSpc>
                        <a:spcAft>
                          <a:spcPts val="800"/>
                        </a:spcAft>
                      </a:pPr>
                      <a:r>
                        <a:rPr lang="en-IN" sz="1800" kern="100" dirty="0">
                          <a:effectLst/>
                        </a:rPr>
                        <a:t> </a:t>
                      </a:r>
                    </a:p>
                    <a:p>
                      <a:pPr algn="l">
                        <a:lnSpc>
                          <a:spcPct val="115000"/>
                        </a:lnSpc>
                        <a:spcAft>
                          <a:spcPts val="800"/>
                        </a:spcAft>
                      </a:pPr>
                      <a:r>
                        <a:rPr lang="en-IN" sz="1800" kern="100" dirty="0">
                          <a:effectLst/>
                        </a:rPr>
                        <a:t> </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extLst>
                  <a:ext uri="{0D108BD9-81ED-4DB2-BD59-A6C34878D82A}">
                    <a16:rowId xmlns:a16="http://schemas.microsoft.com/office/drawing/2014/main" val="3260158910"/>
                  </a:ext>
                </a:extLst>
              </a:tr>
            </a:tbl>
          </a:graphicData>
        </a:graphic>
      </p:graphicFrame>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78239A6-DCFB-A442-042F-0B7C6CAFDAF2}"/>
              </a:ext>
            </a:extLst>
          </p:cNvPr>
          <p:cNvSpPr>
            <a:spLocks noGrp="1"/>
          </p:cNvSpPr>
          <p:nvPr>
            <p:ph type="subTitle" idx="1"/>
          </p:nvPr>
        </p:nvSpPr>
        <p:spPr/>
        <p:txBody>
          <a:bodyPr/>
          <a:lstStyle/>
          <a:p>
            <a:endParaRPr lang="en-IN"/>
          </a:p>
        </p:txBody>
      </p:sp>
      <p:sp>
        <p:nvSpPr>
          <p:cNvPr id="3" name="Title 2">
            <a:extLst>
              <a:ext uri="{FF2B5EF4-FFF2-40B4-BE49-F238E27FC236}">
                <a16:creationId xmlns:a16="http://schemas.microsoft.com/office/drawing/2014/main" id="{E10A4BF5-4D56-58D6-4C22-E747F3733F42}"/>
              </a:ext>
            </a:extLst>
          </p:cNvPr>
          <p:cNvSpPr>
            <a:spLocks noGrp="1"/>
          </p:cNvSpPr>
          <p:nvPr>
            <p:ph type="title"/>
          </p:nvPr>
        </p:nvSpPr>
        <p:spPr/>
        <p:txBody>
          <a:bodyPr/>
          <a:lstStyle/>
          <a:p>
            <a:endParaRPr lang="en-IN"/>
          </a:p>
        </p:txBody>
      </p:sp>
      <p:graphicFrame>
        <p:nvGraphicFramePr>
          <p:cNvPr id="4" name="Table 3">
            <a:extLst>
              <a:ext uri="{FF2B5EF4-FFF2-40B4-BE49-F238E27FC236}">
                <a16:creationId xmlns:a16="http://schemas.microsoft.com/office/drawing/2014/main" id="{33B24318-21F5-46B0-C6EF-CD2FBEC1ECD0}"/>
              </a:ext>
            </a:extLst>
          </p:cNvPr>
          <p:cNvGraphicFramePr>
            <a:graphicFrameLocks noGrp="1"/>
          </p:cNvGraphicFramePr>
          <p:nvPr>
            <p:extLst>
              <p:ext uri="{D42A27DB-BD31-4B8C-83A1-F6EECF244321}">
                <p14:modId xmlns:p14="http://schemas.microsoft.com/office/powerpoint/2010/main" val="956505148"/>
              </p:ext>
            </p:extLst>
          </p:nvPr>
        </p:nvGraphicFramePr>
        <p:xfrm>
          <a:off x="838200" y="1825625"/>
          <a:ext cx="10319658" cy="4430796"/>
        </p:xfrm>
        <a:graphic>
          <a:graphicData uri="http://schemas.openxmlformats.org/drawingml/2006/table">
            <a:tbl>
              <a:tblPr firstRow="1" firstCol="1" bandRow="1">
                <a:tableStyleId>{5C22544A-7EE6-4342-B048-85BDC9FD1C3A}</a:tableStyleId>
              </a:tblPr>
              <a:tblGrid>
                <a:gridCol w="3439504">
                  <a:extLst>
                    <a:ext uri="{9D8B030D-6E8A-4147-A177-3AD203B41FA5}">
                      <a16:colId xmlns:a16="http://schemas.microsoft.com/office/drawing/2014/main" val="2440668281"/>
                    </a:ext>
                  </a:extLst>
                </a:gridCol>
                <a:gridCol w="3439504">
                  <a:extLst>
                    <a:ext uri="{9D8B030D-6E8A-4147-A177-3AD203B41FA5}">
                      <a16:colId xmlns:a16="http://schemas.microsoft.com/office/drawing/2014/main" val="2054156999"/>
                    </a:ext>
                  </a:extLst>
                </a:gridCol>
                <a:gridCol w="3440650">
                  <a:extLst>
                    <a:ext uri="{9D8B030D-6E8A-4147-A177-3AD203B41FA5}">
                      <a16:colId xmlns:a16="http://schemas.microsoft.com/office/drawing/2014/main" val="4265339150"/>
                    </a:ext>
                  </a:extLst>
                </a:gridCol>
              </a:tblGrid>
              <a:tr h="1412888">
                <a:tc>
                  <a:txBody>
                    <a:bodyPr/>
                    <a:lstStyle/>
                    <a:p>
                      <a:pPr algn="l">
                        <a:lnSpc>
                          <a:spcPct val="115000"/>
                        </a:lnSpc>
                        <a:spcAft>
                          <a:spcPts val="800"/>
                        </a:spcAft>
                      </a:pPr>
                      <a:r>
                        <a:rPr lang="en-IN" sz="1800" kern="100" dirty="0">
                          <a:effectLst/>
                        </a:rPr>
                        <a:t>Reconstruction</a:t>
                      </a:r>
                    </a:p>
                    <a:p>
                      <a:pPr algn="l">
                        <a:lnSpc>
                          <a:spcPct val="115000"/>
                        </a:lnSpc>
                        <a:spcAft>
                          <a:spcPts val="800"/>
                        </a:spcAft>
                      </a:pPr>
                      <a:r>
                        <a:rPr lang="en-IN" sz="1800" kern="100" dirty="0">
                          <a:effectLst/>
                        </a:rPr>
                        <a:t> </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dirty="0">
                          <a:effectLst/>
                        </a:rPr>
                        <a:t>Reconstruction</a:t>
                      </a:r>
                    </a:p>
                    <a:p>
                      <a:pPr algn="l">
                        <a:lnSpc>
                          <a:spcPct val="115000"/>
                        </a:lnSpc>
                        <a:spcAft>
                          <a:spcPts val="800"/>
                        </a:spcAft>
                      </a:pPr>
                      <a:r>
                        <a:rPr lang="en-IN" sz="1800" kern="100" dirty="0">
                          <a:effectLst/>
                        </a:rPr>
                        <a:t>Repair </a:t>
                      </a:r>
                    </a:p>
                    <a:p>
                      <a:pPr algn="l">
                        <a:lnSpc>
                          <a:spcPct val="115000"/>
                        </a:lnSpc>
                        <a:spcAft>
                          <a:spcPts val="800"/>
                        </a:spcAft>
                      </a:pPr>
                      <a:r>
                        <a:rPr lang="en-IN" sz="1800" kern="100" dirty="0">
                          <a:effectLst/>
                        </a:rPr>
                        <a:t> </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a:effectLst/>
                        </a:rPr>
                        <a:t> </a:t>
                      </a:r>
                      <a:endParaRPr lang="en-IN" sz="1800" kern="10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extLst>
                  <a:ext uri="{0D108BD9-81ED-4DB2-BD59-A6C34878D82A}">
                    <a16:rowId xmlns:a16="http://schemas.microsoft.com/office/drawing/2014/main" val="3227941031"/>
                  </a:ext>
                </a:extLst>
              </a:tr>
              <a:tr h="3017908">
                <a:tc>
                  <a:txBody>
                    <a:bodyPr/>
                    <a:lstStyle/>
                    <a:p>
                      <a:pPr algn="l">
                        <a:lnSpc>
                          <a:spcPct val="115000"/>
                        </a:lnSpc>
                        <a:spcAft>
                          <a:spcPts val="800"/>
                        </a:spcAft>
                      </a:pPr>
                      <a:r>
                        <a:rPr lang="en-IN" sz="1800" kern="100" dirty="0">
                          <a:effectLst/>
                        </a:rPr>
                        <a:t>Revision total knee replacement</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dirty="0">
                          <a:solidFill>
                            <a:schemeClr val="bg1"/>
                          </a:solidFill>
                          <a:effectLst/>
                        </a:rPr>
                        <a:t>“Revision total knee replacement“</a:t>
                      </a:r>
                    </a:p>
                    <a:p>
                      <a:pPr algn="l">
                        <a:lnSpc>
                          <a:spcPct val="115000"/>
                        </a:lnSpc>
                        <a:spcAft>
                          <a:spcPts val="800"/>
                        </a:spcAft>
                      </a:pPr>
                      <a:r>
                        <a:rPr lang="en-IN" sz="1800" kern="100" dirty="0">
                          <a:solidFill>
                            <a:schemeClr val="bg1"/>
                          </a:solidFill>
                          <a:effectLst/>
                        </a:rPr>
                        <a:t>“revision total knee arthroplasty “</a:t>
                      </a:r>
                    </a:p>
                    <a:p>
                      <a:pPr algn="l">
                        <a:lnSpc>
                          <a:spcPct val="115000"/>
                        </a:lnSpc>
                        <a:spcAft>
                          <a:spcPts val="800"/>
                        </a:spcAft>
                      </a:pPr>
                      <a:r>
                        <a:rPr lang="en-IN" sz="1800" kern="100" dirty="0">
                          <a:solidFill>
                            <a:schemeClr val="bg1"/>
                          </a:solidFill>
                          <a:effectLst/>
                        </a:rPr>
                        <a:t>“total knee arthroplasty“ </a:t>
                      </a:r>
                    </a:p>
                    <a:p>
                      <a:pPr algn="l">
                        <a:lnSpc>
                          <a:spcPct val="115000"/>
                        </a:lnSpc>
                        <a:spcAft>
                          <a:spcPts val="800"/>
                        </a:spcAft>
                      </a:pPr>
                      <a:r>
                        <a:rPr lang="en-IN" sz="1800" kern="100" dirty="0">
                          <a:solidFill>
                            <a:schemeClr val="bg1"/>
                          </a:solidFill>
                          <a:effectLst/>
                        </a:rPr>
                        <a:t>“total knee replacement“</a:t>
                      </a:r>
                    </a:p>
                    <a:p>
                      <a:pPr algn="l">
                        <a:lnSpc>
                          <a:spcPct val="115000"/>
                        </a:lnSpc>
                        <a:spcAft>
                          <a:spcPts val="800"/>
                        </a:spcAft>
                      </a:pPr>
                      <a:r>
                        <a:rPr lang="en-IN" sz="1800" kern="100" dirty="0">
                          <a:solidFill>
                            <a:schemeClr val="bg1"/>
                          </a:solidFill>
                          <a:effectLst/>
                        </a:rPr>
                        <a:t>“TKA“</a:t>
                      </a:r>
                    </a:p>
                    <a:p>
                      <a:pPr algn="l">
                        <a:lnSpc>
                          <a:spcPct val="115000"/>
                        </a:lnSpc>
                        <a:spcAft>
                          <a:spcPts val="800"/>
                        </a:spcAft>
                      </a:pPr>
                      <a:r>
                        <a:rPr lang="en-IN" sz="1800" kern="100" dirty="0">
                          <a:effectLst/>
                        </a:rPr>
                        <a:t> </a:t>
                      </a:r>
                      <a:endParaRPr lang="en-IN" sz="1800" kern="100" dirty="0">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tc>
                  <a:txBody>
                    <a:bodyPr/>
                    <a:lstStyle/>
                    <a:p>
                      <a:pPr algn="l">
                        <a:lnSpc>
                          <a:spcPct val="115000"/>
                        </a:lnSpc>
                        <a:spcAft>
                          <a:spcPts val="800"/>
                        </a:spcAft>
                      </a:pPr>
                      <a:r>
                        <a:rPr lang="en-IN" sz="1800" kern="100" dirty="0">
                          <a:solidFill>
                            <a:schemeClr val="bg1"/>
                          </a:solidFill>
                          <a:effectLst/>
                        </a:rPr>
                        <a:t>"arthroplasty, replacement, knee"[</a:t>
                      </a:r>
                      <a:r>
                        <a:rPr lang="en-IN" sz="1800" kern="100" dirty="0" err="1">
                          <a:solidFill>
                            <a:schemeClr val="bg1"/>
                          </a:solidFill>
                          <a:effectLst/>
                        </a:rPr>
                        <a:t>MeSH</a:t>
                      </a:r>
                      <a:r>
                        <a:rPr lang="en-IN" sz="1800" kern="100" dirty="0">
                          <a:solidFill>
                            <a:schemeClr val="bg1"/>
                          </a:solidFill>
                          <a:effectLst/>
                        </a:rPr>
                        <a:t> Terms]</a:t>
                      </a:r>
                      <a:endParaRPr lang="en-IN" sz="1800" kern="100" dirty="0">
                        <a:solidFill>
                          <a:schemeClr val="bg1"/>
                        </a:solidFill>
                        <a:effectLst/>
                        <a:latin typeface="Aptos" panose="020B0004020202020204" pitchFamily="34" charset="0"/>
                        <a:ea typeface="Aptos" panose="020B0004020202020204" pitchFamily="34" charset="0"/>
                        <a:cs typeface="Mangal" panose="02040503050203030202" pitchFamily="18" charset="0"/>
                      </a:endParaRPr>
                    </a:p>
                  </a:txBody>
                  <a:tcPr marL="43617" marR="43617" marT="0" marB="0">
                    <a:solidFill>
                      <a:srgbClr val="0070C0"/>
                    </a:solidFill>
                  </a:tcPr>
                </a:tc>
                <a:extLst>
                  <a:ext uri="{0D108BD9-81ED-4DB2-BD59-A6C34878D82A}">
                    <a16:rowId xmlns:a16="http://schemas.microsoft.com/office/drawing/2014/main" val="2722763683"/>
                  </a:ext>
                </a:extLst>
              </a:tr>
            </a:tbl>
          </a:graphicData>
        </a:graphic>
      </p:graphicFrame>
    </p:spTree>
    <p:extLst>
      <p:ext uri="{BB962C8B-B14F-4D97-AF65-F5344CB8AC3E}">
        <p14:creationId xmlns:p14="http://schemas.microsoft.com/office/powerpoint/2010/main" val="149050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ACE9B323-0748-D347-F674-0B7E55154EF9}"/>
              </a:ext>
            </a:extLst>
          </p:cNvPr>
          <p:cNvCxnSpPr/>
          <p:nvPr/>
        </p:nvCxnSpPr>
        <p:spPr>
          <a:xfrm>
            <a:off x="3517900" y="2445385"/>
            <a:ext cx="0" cy="25400"/>
          </a:xfrm>
          <a:prstGeom prst="straightConnector1">
            <a:avLst/>
          </a:prstGeom>
          <a:noFill/>
          <a:ln w="9525" cap="flat" cmpd="sng">
            <a:solidFill>
              <a:schemeClr val="dk1"/>
            </a:solidFill>
            <a:prstDash val="solid"/>
            <a:miter lim="800000"/>
            <a:headEnd type="none" w="sm" len="sm"/>
            <a:tailEnd type="triangle" w="med" len="med"/>
          </a:ln>
        </p:spPr>
      </p:cxnSp>
      <p:sp>
        <p:nvSpPr>
          <p:cNvPr id="7" name="Round Same-side Corner of Rectangle 6">
            <a:extLst>
              <a:ext uri="{FF2B5EF4-FFF2-40B4-BE49-F238E27FC236}">
                <a16:creationId xmlns:a16="http://schemas.microsoft.com/office/drawing/2014/main" id="{2E6562F1-9EE7-48E3-081C-82709C02E09D}"/>
              </a:ext>
            </a:extLst>
          </p:cNvPr>
          <p:cNvSpPr>
            <a:spLocks/>
          </p:cNvSpPr>
          <p:nvPr/>
        </p:nvSpPr>
        <p:spPr bwMode="auto">
          <a:xfrm rot="-5400000">
            <a:off x="-1435894" y="1587024"/>
            <a:ext cx="3417888" cy="263525"/>
          </a:xfrm>
          <a:custGeom>
            <a:avLst/>
            <a:gdLst>
              <a:gd name="T0" fmla="*/ 24871 w 3417889"/>
              <a:gd name="T1" fmla="*/ 0 h 263525"/>
              <a:gd name="T2" fmla="*/ 3393018 w 3417889"/>
              <a:gd name="T3" fmla="*/ 0 h 263525"/>
              <a:gd name="T4" fmla="*/ 3417889 w 3417889"/>
              <a:gd name="T5" fmla="*/ 24871 h 263525"/>
              <a:gd name="T6" fmla="*/ 3417889 w 3417889"/>
              <a:gd name="T7" fmla="*/ 263525 h 263525"/>
              <a:gd name="T8" fmla="*/ 3417889 w 3417889"/>
              <a:gd name="T9" fmla="*/ 263525 h 263525"/>
              <a:gd name="T10" fmla="*/ 0 w 3417889"/>
              <a:gd name="T11" fmla="*/ 263525 h 263525"/>
              <a:gd name="T12" fmla="*/ 0 w 3417889"/>
              <a:gd name="T13" fmla="*/ 263525 h 263525"/>
              <a:gd name="T14" fmla="*/ 0 w 3417889"/>
              <a:gd name="T15" fmla="*/ 24871 h 263525"/>
              <a:gd name="T16" fmla="*/ 24871 w 3417889"/>
              <a:gd name="T17" fmla="*/ 0 h 263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7889"/>
              <a:gd name="T28" fmla="*/ 0 h 263525"/>
              <a:gd name="T29" fmla="*/ 3417889 w 3417889"/>
              <a:gd name="T30" fmla="*/ 263525 h 263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7889" h="263525">
                <a:moveTo>
                  <a:pt x="24871" y="0"/>
                </a:moveTo>
                <a:lnTo>
                  <a:pt x="3393018" y="0"/>
                </a:lnTo>
                <a:cubicBezTo>
                  <a:pt x="3406754" y="0"/>
                  <a:pt x="3417889" y="11135"/>
                  <a:pt x="3417889" y="24871"/>
                </a:cubicBezTo>
                <a:lnTo>
                  <a:pt x="3417889" y="263525"/>
                </a:lnTo>
                <a:lnTo>
                  <a:pt x="0" y="263525"/>
                </a:lnTo>
                <a:lnTo>
                  <a:pt x="0" y="24871"/>
                </a:lnTo>
                <a:cubicBezTo>
                  <a:pt x="0" y="11135"/>
                  <a:pt x="11135" y="0"/>
                  <a:pt x="24871" y="0"/>
                </a:cubicBezTo>
                <a:close/>
              </a:path>
            </a:pathLst>
          </a:custGeom>
          <a:solidFill>
            <a:srgbClr val="00206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ptos" panose="020B0004020202020204" pitchFamily="34" charset="0"/>
                <a:ea typeface="Aptos" panose="020B0004020202020204" pitchFamily="34" charset="0"/>
                <a:cs typeface="Mangal" panose="02040503050203030202" pitchFamily="18" charset="0"/>
              </a:rPr>
              <a:t>Identification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ounded Rectangle 11">
            <a:extLst>
              <a:ext uri="{FF2B5EF4-FFF2-40B4-BE49-F238E27FC236}">
                <a16:creationId xmlns:a16="http://schemas.microsoft.com/office/drawing/2014/main" id="{3F3655CF-10E6-6526-83AD-46222CFA09A6}"/>
              </a:ext>
            </a:extLst>
          </p:cNvPr>
          <p:cNvSpPr>
            <a:spLocks noChangeArrowheads="1"/>
          </p:cNvSpPr>
          <p:nvPr/>
        </p:nvSpPr>
        <p:spPr bwMode="auto">
          <a:xfrm>
            <a:off x="755650" y="2979862"/>
            <a:ext cx="2762250" cy="452438"/>
          </a:xfrm>
          <a:prstGeom prst="roundRect">
            <a:avLst>
              <a:gd name="adj" fmla="val 5134"/>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screened </a:t>
            </a:r>
            <a:r>
              <a:rPr kumimoji="0" lang="en-US" altLang="en-US" sz="1000" b="1" i="0" u="none" strike="noStrike" cap="none" normalizeH="0" baseline="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446)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ounded Rectangle 12">
            <a:extLst>
              <a:ext uri="{FF2B5EF4-FFF2-40B4-BE49-F238E27FC236}">
                <a16:creationId xmlns:a16="http://schemas.microsoft.com/office/drawing/2014/main" id="{8B058242-CF94-9059-D9C9-170E278C9ACD}"/>
              </a:ext>
            </a:extLst>
          </p:cNvPr>
          <p:cNvSpPr>
            <a:spLocks noChangeArrowheads="1"/>
          </p:cNvSpPr>
          <p:nvPr/>
        </p:nvSpPr>
        <p:spPr bwMode="auto">
          <a:xfrm>
            <a:off x="696913" y="4686823"/>
            <a:ext cx="2762250" cy="452437"/>
          </a:xfrm>
          <a:prstGeom prst="roundRect">
            <a:avLst>
              <a:gd name="adj" fmla="val 4574"/>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sought for retrieval </a:t>
            </a:r>
            <a:r>
              <a:rPr kumimoji="0" lang="en-US" altLang="en-US" sz="1000" b="1" i="0" u="none" strike="noStrike" cap="none" normalizeH="0" baseline="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ounded Rectangle 13">
            <a:extLst>
              <a:ext uri="{FF2B5EF4-FFF2-40B4-BE49-F238E27FC236}">
                <a16:creationId xmlns:a16="http://schemas.microsoft.com/office/drawing/2014/main" id="{6A687A7D-0D6C-E490-9754-120EBB8A983F}"/>
              </a:ext>
            </a:extLst>
          </p:cNvPr>
          <p:cNvSpPr>
            <a:spLocks noChangeArrowheads="1"/>
          </p:cNvSpPr>
          <p:nvPr/>
        </p:nvSpPr>
        <p:spPr bwMode="auto">
          <a:xfrm>
            <a:off x="696913" y="5436599"/>
            <a:ext cx="2762250" cy="452437"/>
          </a:xfrm>
          <a:prstGeom prst="roundRect">
            <a:avLst>
              <a:gd name="adj" fmla="val 4574"/>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assessed for eligibility </a:t>
            </a:r>
            <a:r>
              <a:rPr kumimoji="0" lang="en-US" altLang="en-US" sz="1000" b="1" i="0" u="none" strike="noStrike" cap="none" normalizeH="0" baseline="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63)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ounded Rectangle 14">
            <a:extLst>
              <a:ext uri="{FF2B5EF4-FFF2-40B4-BE49-F238E27FC236}">
                <a16:creationId xmlns:a16="http://schemas.microsoft.com/office/drawing/2014/main" id="{6EAA3AC9-C8DE-4082-1C35-3717963176F0}"/>
              </a:ext>
            </a:extLst>
          </p:cNvPr>
          <p:cNvSpPr>
            <a:spLocks noChangeArrowheads="1"/>
          </p:cNvSpPr>
          <p:nvPr/>
        </p:nvSpPr>
        <p:spPr bwMode="auto">
          <a:xfrm>
            <a:off x="3624976" y="1448926"/>
            <a:ext cx="2762250" cy="1031875"/>
          </a:xfrm>
          <a:prstGeom prst="roundRect">
            <a:avLst>
              <a:gd name="adj" fmla="val 2023"/>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References removed </a:t>
            </a:r>
            <a:r>
              <a:rPr kumimoji="0" lang="en-US" altLang="en-US" sz="1000" b="1" i="0" u="none" strike="noStrike" cap="none" normalizeH="0" baseline="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1)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Duplicates identified manually (n = 1)</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ounded Rectangle 15">
            <a:extLst>
              <a:ext uri="{FF2B5EF4-FFF2-40B4-BE49-F238E27FC236}">
                <a16:creationId xmlns:a16="http://schemas.microsoft.com/office/drawing/2014/main" id="{39B6383F-A9EA-B75B-7A56-1ED2164E6DEB}"/>
              </a:ext>
            </a:extLst>
          </p:cNvPr>
          <p:cNvSpPr>
            <a:spLocks noChangeArrowheads="1"/>
          </p:cNvSpPr>
          <p:nvPr/>
        </p:nvSpPr>
        <p:spPr bwMode="auto">
          <a:xfrm>
            <a:off x="4714875" y="3790783"/>
            <a:ext cx="2762250" cy="452438"/>
          </a:xfrm>
          <a:prstGeom prst="roundRect">
            <a:avLst>
              <a:gd name="adj" fmla="val 5134"/>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excluded </a:t>
            </a:r>
            <a:r>
              <a:rPr kumimoji="0" lang="en-US" altLang="en-US" sz="1000" b="1" i="0" u="none" strike="noStrike" cap="none" normalizeH="0" baseline="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379)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ounded Rectangle 16">
            <a:extLst>
              <a:ext uri="{FF2B5EF4-FFF2-40B4-BE49-F238E27FC236}">
                <a16:creationId xmlns:a16="http://schemas.microsoft.com/office/drawing/2014/main" id="{200317FB-7580-FDC6-4CAD-9D06EC229307}"/>
              </a:ext>
            </a:extLst>
          </p:cNvPr>
          <p:cNvSpPr>
            <a:spLocks noChangeArrowheads="1"/>
          </p:cNvSpPr>
          <p:nvPr/>
        </p:nvSpPr>
        <p:spPr bwMode="auto">
          <a:xfrm>
            <a:off x="3789053" y="4644080"/>
            <a:ext cx="2762250" cy="452437"/>
          </a:xfrm>
          <a:prstGeom prst="roundRect">
            <a:avLst>
              <a:gd name="adj" fmla="val 5134"/>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not retrieved </a:t>
            </a:r>
            <a:r>
              <a:rPr kumimoji="0" lang="en-US" altLang="en-US" sz="1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a:t>
            </a:r>
            <a:r>
              <a:rPr lang="en-US" altLang="en-US" sz="1000" b="1" dirty="0">
                <a:solidFill>
                  <a:srgbClr val="0040CF"/>
                </a:solidFill>
                <a:latin typeface="Aptos" panose="020B0004020202020204" pitchFamily="34" charset="0"/>
                <a:ea typeface="Aptos" panose="020B0004020202020204" pitchFamily="34" charset="0"/>
                <a:cs typeface="Mangal" panose="02040503050203030202" pitchFamily="18" charset="0"/>
              </a:rPr>
              <a:t>4</a:t>
            </a:r>
            <a:r>
              <a:rPr kumimoji="0" lang="en-US" altLang="en-US" sz="1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ounded Rectangle 17">
            <a:extLst>
              <a:ext uri="{FF2B5EF4-FFF2-40B4-BE49-F238E27FC236}">
                <a16:creationId xmlns:a16="http://schemas.microsoft.com/office/drawing/2014/main" id="{9BC49C40-CFD9-F777-3204-1DF2BB9E464B}"/>
              </a:ext>
            </a:extLst>
          </p:cNvPr>
          <p:cNvSpPr>
            <a:spLocks noChangeArrowheads="1"/>
          </p:cNvSpPr>
          <p:nvPr/>
        </p:nvSpPr>
        <p:spPr bwMode="auto">
          <a:xfrm>
            <a:off x="3753648" y="5247937"/>
            <a:ext cx="2762250" cy="1438275"/>
          </a:xfrm>
          <a:prstGeom prst="roundRect">
            <a:avLst>
              <a:gd name="adj" fmla="val 1764"/>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excluded </a:t>
            </a:r>
            <a:r>
              <a:rPr kumimoji="0" lang="en-US" altLang="en-US" sz="1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3</a:t>
            </a:r>
            <a:r>
              <a:rPr lang="en-US" altLang="en-US" sz="1000" b="1" dirty="0">
                <a:solidFill>
                  <a:srgbClr val="0040CF"/>
                </a:solidFill>
                <a:latin typeface="Aptos" panose="020B0004020202020204" pitchFamily="34" charset="0"/>
                <a:ea typeface="Aptos" panose="020B0004020202020204" pitchFamily="34" charset="0"/>
                <a:cs typeface="Mangal" panose="02040503050203030202" pitchFamily="18" charset="0"/>
              </a:rPr>
              <a:t>6</a:t>
            </a:r>
            <a:r>
              <a:rPr kumimoji="0" lang="en-US" altLang="en-US" sz="1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ound Same-side Corner of Rectangle 19">
            <a:extLst>
              <a:ext uri="{FF2B5EF4-FFF2-40B4-BE49-F238E27FC236}">
                <a16:creationId xmlns:a16="http://schemas.microsoft.com/office/drawing/2014/main" id="{8F941E29-47E2-207E-6A80-01E9C56A1A58}"/>
              </a:ext>
            </a:extLst>
          </p:cNvPr>
          <p:cNvSpPr>
            <a:spLocks/>
          </p:cNvSpPr>
          <p:nvPr/>
        </p:nvSpPr>
        <p:spPr bwMode="auto">
          <a:xfrm rot="-5400000">
            <a:off x="-180104" y="6211403"/>
            <a:ext cx="892175" cy="263525"/>
          </a:xfrm>
          <a:custGeom>
            <a:avLst/>
            <a:gdLst>
              <a:gd name="T0" fmla="*/ 43922 w 891540"/>
              <a:gd name="T1" fmla="*/ 0 h 263525"/>
              <a:gd name="T2" fmla="*/ 847618 w 891540"/>
              <a:gd name="T3" fmla="*/ 0 h 263525"/>
              <a:gd name="T4" fmla="*/ 891540 w 891540"/>
              <a:gd name="T5" fmla="*/ 43922 h 263525"/>
              <a:gd name="T6" fmla="*/ 891540 w 891540"/>
              <a:gd name="T7" fmla="*/ 263525 h 263525"/>
              <a:gd name="T8" fmla="*/ 891540 w 891540"/>
              <a:gd name="T9" fmla="*/ 263525 h 263525"/>
              <a:gd name="T10" fmla="*/ 0 w 891540"/>
              <a:gd name="T11" fmla="*/ 263525 h 263525"/>
              <a:gd name="T12" fmla="*/ 0 w 891540"/>
              <a:gd name="T13" fmla="*/ 263525 h 263525"/>
              <a:gd name="T14" fmla="*/ 0 w 891540"/>
              <a:gd name="T15" fmla="*/ 43922 h 263525"/>
              <a:gd name="T16" fmla="*/ 43922 w 891540"/>
              <a:gd name="T17" fmla="*/ 0 h 263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540"/>
              <a:gd name="T28" fmla="*/ 0 h 263525"/>
              <a:gd name="T29" fmla="*/ 891540 w 891540"/>
              <a:gd name="T30" fmla="*/ 263525 h 263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540" h="263525">
                <a:moveTo>
                  <a:pt x="43922" y="0"/>
                </a:moveTo>
                <a:lnTo>
                  <a:pt x="847618" y="0"/>
                </a:lnTo>
                <a:cubicBezTo>
                  <a:pt x="871875" y="0"/>
                  <a:pt x="891540" y="19665"/>
                  <a:pt x="891540" y="43922"/>
                </a:cubicBezTo>
                <a:lnTo>
                  <a:pt x="891540" y="263525"/>
                </a:lnTo>
                <a:lnTo>
                  <a:pt x="0" y="263525"/>
                </a:lnTo>
                <a:lnTo>
                  <a:pt x="0" y="43922"/>
                </a:lnTo>
                <a:cubicBezTo>
                  <a:pt x="0" y="19665"/>
                  <a:pt x="19665" y="0"/>
                  <a:pt x="43922" y="0"/>
                </a:cubicBezTo>
                <a:close/>
              </a:path>
            </a:pathLst>
          </a:custGeom>
          <a:solidFill>
            <a:srgbClr val="00206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Aptos" panose="020B0004020202020204" pitchFamily="34" charset="0"/>
                <a:ea typeface="Aptos" panose="020B0004020202020204" pitchFamily="34" charset="0"/>
                <a:cs typeface="Mangal" panose="02040503050203030202" pitchFamily="18" charset="0"/>
              </a:rPr>
              <a:t>Included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ounded Rectangle 18">
            <a:extLst>
              <a:ext uri="{FF2B5EF4-FFF2-40B4-BE49-F238E27FC236}">
                <a16:creationId xmlns:a16="http://schemas.microsoft.com/office/drawing/2014/main" id="{E4D3D9DA-3CA7-65C7-CB47-F57D9DB901F7}"/>
              </a:ext>
            </a:extLst>
          </p:cNvPr>
          <p:cNvSpPr>
            <a:spLocks noChangeArrowheads="1"/>
          </p:cNvSpPr>
          <p:nvPr/>
        </p:nvSpPr>
        <p:spPr bwMode="auto">
          <a:xfrm>
            <a:off x="696913" y="5973218"/>
            <a:ext cx="2762250" cy="712994"/>
          </a:xfrm>
          <a:prstGeom prst="roundRect">
            <a:avLst>
              <a:gd name="adj" fmla="val 5162"/>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included in review </a:t>
            </a:r>
            <a:r>
              <a:rPr kumimoji="0" lang="en-US" altLang="en-US" sz="2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2</a:t>
            </a:r>
            <a:r>
              <a:rPr lang="en-US" altLang="en-US" sz="2000" b="1" dirty="0">
                <a:solidFill>
                  <a:srgbClr val="0040CF"/>
                </a:solidFill>
                <a:latin typeface="Aptos" panose="020B0004020202020204" pitchFamily="34" charset="0"/>
                <a:ea typeface="Aptos" panose="020B0004020202020204" pitchFamily="34" charset="0"/>
                <a:cs typeface="Mangal" panose="02040503050203030202" pitchFamily="18" charset="0"/>
              </a:rPr>
              <a:t>7</a:t>
            </a:r>
            <a:r>
              <a:rPr kumimoji="0" lang="en-US" altLang="en-US" sz="2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a:t>
            </a:r>
            <a:r>
              <a:rPr kumimoji="0" lang="en-US" altLang="en-US" sz="1000" b="1" i="0" u="none" strike="noStrike" cap="none" normalizeH="0" baseline="0" dirty="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7" name="Straight Arrow Connector 16">
            <a:extLst>
              <a:ext uri="{FF2B5EF4-FFF2-40B4-BE49-F238E27FC236}">
                <a16:creationId xmlns:a16="http://schemas.microsoft.com/office/drawing/2014/main" id="{649DB844-F6C3-8C73-3300-8226DB2B3109}"/>
              </a:ext>
            </a:extLst>
          </p:cNvPr>
          <p:cNvCxnSpPr/>
          <p:nvPr/>
        </p:nvCxnSpPr>
        <p:spPr>
          <a:xfrm>
            <a:off x="3039826" y="3427731"/>
            <a:ext cx="19627" cy="1279235"/>
          </a:xfrm>
          <a:prstGeom prst="straightConnector1">
            <a:avLst/>
          </a:prstGeom>
          <a:ln w="19050" cap="flat" cmpd="sng" algn="ctr">
            <a:solidFill>
              <a:srgbClr val="4C658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8E9E0635-EBD0-39B2-F0A8-4765A4F289B4}"/>
              </a:ext>
            </a:extLst>
          </p:cNvPr>
          <p:cNvCxnSpPr/>
          <p:nvPr/>
        </p:nvCxnSpPr>
        <p:spPr>
          <a:xfrm>
            <a:off x="3032760" y="5220699"/>
            <a:ext cx="0" cy="215900"/>
          </a:xfrm>
          <a:prstGeom prst="straightConnector1">
            <a:avLst/>
          </a:prstGeom>
          <a:ln w="19050" cap="flat" cmpd="sng" algn="ctr">
            <a:solidFill>
              <a:srgbClr val="4C658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84023F99-4F10-66BD-C62D-1AB0C6BE95B2}"/>
              </a:ext>
            </a:extLst>
          </p:cNvPr>
          <p:cNvCxnSpPr/>
          <p:nvPr/>
        </p:nvCxnSpPr>
        <p:spPr>
          <a:xfrm>
            <a:off x="3032760" y="5927861"/>
            <a:ext cx="0" cy="215900"/>
          </a:xfrm>
          <a:prstGeom prst="straightConnector1">
            <a:avLst/>
          </a:prstGeom>
          <a:ln w="19050" cap="flat" cmpd="sng" algn="ctr">
            <a:solidFill>
              <a:srgbClr val="4C658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AB7AE294-39FE-9312-A2F8-CD0BDA463668}"/>
              </a:ext>
            </a:extLst>
          </p:cNvPr>
          <p:cNvCxnSpPr/>
          <p:nvPr/>
        </p:nvCxnSpPr>
        <p:spPr>
          <a:xfrm>
            <a:off x="3032760" y="3991507"/>
            <a:ext cx="1637030" cy="0"/>
          </a:xfrm>
          <a:prstGeom prst="straightConnector1">
            <a:avLst/>
          </a:prstGeom>
          <a:ln w="19050" cap="flat" cmpd="sng" algn="ctr">
            <a:solidFill>
              <a:srgbClr val="4C658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Arrow Connector 21">
            <a:extLst>
              <a:ext uri="{FF2B5EF4-FFF2-40B4-BE49-F238E27FC236}">
                <a16:creationId xmlns:a16="http://schemas.microsoft.com/office/drawing/2014/main" id="{4F1179F0-7FC6-BC0C-2CB5-116980779E8D}"/>
              </a:ext>
            </a:extLst>
          </p:cNvPr>
          <p:cNvCxnSpPr/>
          <p:nvPr/>
        </p:nvCxnSpPr>
        <p:spPr>
          <a:xfrm>
            <a:off x="3494568" y="4966065"/>
            <a:ext cx="259080" cy="0"/>
          </a:xfrm>
          <a:prstGeom prst="straightConnector1">
            <a:avLst/>
          </a:prstGeom>
          <a:ln w="19050" cap="flat" cmpd="sng" algn="ctr">
            <a:solidFill>
              <a:srgbClr val="4C658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139CF368-70E2-83E9-BADB-10BDEB1DD297}"/>
              </a:ext>
            </a:extLst>
          </p:cNvPr>
          <p:cNvCxnSpPr/>
          <p:nvPr/>
        </p:nvCxnSpPr>
        <p:spPr>
          <a:xfrm>
            <a:off x="3503613" y="5748999"/>
            <a:ext cx="259080" cy="0"/>
          </a:xfrm>
          <a:prstGeom prst="straightConnector1">
            <a:avLst/>
          </a:prstGeom>
          <a:ln w="19050" cap="flat" cmpd="sng" algn="ctr">
            <a:solidFill>
              <a:srgbClr val="4C658A"/>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ound Same-side Corner of Rectangle 1">
            <a:extLst>
              <a:ext uri="{FF2B5EF4-FFF2-40B4-BE49-F238E27FC236}">
                <a16:creationId xmlns:a16="http://schemas.microsoft.com/office/drawing/2014/main" id="{D708B531-9897-AA9C-0B35-D15B4EEC1FB5}"/>
              </a:ext>
            </a:extLst>
          </p:cNvPr>
          <p:cNvSpPr>
            <a:spLocks/>
          </p:cNvSpPr>
          <p:nvPr/>
        </p:nvSpPr>
        <p:spPr bwMode="auto">
          <a:xfrm rot="-5400000">
            <a:off x="-1340566" y="3706339"/>
            <a:ext cx="3213100" cy="263526"/>
          </a:xfrm>
          <a:custGeom>
            <a:avLst/>
            <a:gdLst>
              <a:gd name="T0" fmla="*/ 43922 w 3213737"/>
              <a:gd name="T1" fmla="*/ 0 h 263525"/>
              <a:gd name="T2" fmla="*/ 3169815 w 3213737"/>
              <a:gd name="T3" fmla="*/ 0 h 263525"/>
              <a:gd name="T4" fmla="*/ 3213737 w 3213737"/>
              <a:gd name="T5" fmla="*/ 43922 h 263525"/>
              <a:gd name="T6" fmla="*/ 3213737 w 3213737"/>
              <a:gd name="T7" fmla="*/ 263525 h 263525"/>
              <a:gd name="T8" fmla="*/ 3213737 w 3213737"/>
              <a:gd name="T9" fmla="*/ 263525 h 263525"/>
              <a:gd name="T10" fmla="*/ 0 w 3213737"/>
              <a:gd name="T11" fmla="*/ 263525 h 263525"/>
              <a:gd name="T12" fmla="*/ 0 w 3213737"/>
              <a:gd name="T13" fmla="*/ 263525 h 263525"/>
              <a:gd name="T14" fmla="*/ 0 w 3213737"/>
              <a:gd name="T15" fmla="*/ 43922 h 263525"/>
              <a:gd name="T16" fmla="*/ 43922 w 3213737"/>
              <a:gd name="T17" fmla="*/ 0 h 263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13737"/>
              <a:gd name="T28" fmla="*/ 0 h 263525"/>
              <a:gd name="T29" fmla="*/ 3213737 w 3213737"/>
              <a:gd name="T30" fmla="*/ 263525 h 2635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13737" h="263525">
                <a:moveTo>
                  <a:pt x="43922" y="0"/>
                </a:moveTo>
                <a:lnTo>
                  <a:pt x="3169815" y="0"/>
                </a:lnTo>
                <a:cubicBezTo>
                  <a:pt x="3194072" y="0"/>
                  <a:pt x="3213737" y="19665"/>
                  <a:pt x="3213737" y="43922"/>
                </a:cubicBezTo>
                <a:lnTo>
                  <a:pt x="3213737" y="263525"/>
                </a:lnTo>
                <a:lnTo>
                  <a:pt x="0" y="263525"/>
                </a:lnTo>
                <a:lnTo>
                  <a:pt x="0" y="43922"/>
                </a:lnTo>
                <a:cubicBezTo>
                  <a:pt x="0" y="19665"/>
                  <a:pt x="19665" y="0"/>
                  <a:pt x="43922" y="0"/>
                </a:cubicBezTo>
                <a:close/>
              </a:path>
            </a:pathLst>
          </a:custGeom>
          <a:solidFill>
            <a:srgbClr val="00206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ptos" panose="020B0004020202020204" pitchFamily="34" charset="0"/>
                <a:ea typeface="Aptos" panose="020B0004020202020204" pitchFamily="34" charset="0"/>
                <a:cs typeface="Mangal" panose="02040503050203030202" pitchFamily="18" charset="0"/>
              </a:rPr>
              <a:t>Screening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ounded Rectangle 3">
            <a:extLst>
              <a:ext uri="{FF2B5EF4-FFF2-40B4-BE49-F238E27FC236}">
                <a16:creationId xmlns:a16="http://schemas.microsoft.com/office/drawing/2014/main" id="{C56D55DA-D0EE-621F-5EE0-3AA96E67E892}"/>
              </a:ext>
            </a:extLst>
          </p:cNvPr>
          <p:cNvSpPr>
            <a:spLocks noChangeArrowheads="1"/>
          </p:cNvSpPr>
          <p:nvPr/>
        </p:nvSpPr>
        <p:spPr bwMode="auto">
          <a:xfrm>
            <a:off x="741363" y="1292296"/>
            <a:ext cx="2762250" cy="1573212"/>
          </a:xfrm>
          <a:prstGeom prst="roundRect">
            <a:avLst>
              <a:gd name="adj" fmla="val 1602"/>
            </a:avLst>
          </a:prstGeom>
          <a:solidFill>
            <a:srgbClr val="FFFFFF"/>
          </a:solidFill>
          <a:ln w="19050">
            <a:solidFill>
              <a:srgbClr val="4C658A"/>
            </a:solidFill>
            <a:miter lim="800000"/>
            <a:headEnd/>
            <a:tailEnd/>
          </a:ln>
        </p:spPr>
        <p:txBody>
          <a:bodyPr vert="horz" wrap="square" lIns="91440" tIns="45720" rIns="91440" bIns="45720" numCol="1" anchor="ctr" anchorCtr="0" compatLnSpc="1">
            <a:prstTxWarp prst="textNoShape">
              <a:avLst/>
            </a:prstTxWarp>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Studies from databases/registers </a:t>
            </a:r>
            <a:r>
              <a:rPr kumimoji="0" lang="en-US" altLang="en-US" sz="1000" b="1" i="0" u="none" strike="noStrike" cap="none" normalizeH="0" baseline="0">
                <a:ln>
                  <a:noFill/>
                </a:ln>
                <a:solidFill>
                  <a:srgbClr val="0040CF"/>
                </a:solidFill>
                <a:effectLst/>
                <a:latin typeface="Aptos" panose="020B0004020202020204" pitchFamily="34" charset="0"/>
                <a:ea typeface="Aptos" panose="020B0004020202020204" pitchFamily="34" charset="0"/>
                <a:cs typeface="Mangal" panose="02040503050203030202" pitchFamily="18" charset="0"/>
              </a:rPr>
              <a:t>(n = 446)</a:t>
            </a:r>
            <a:endParaRPr kumimoji="0" lang="en-US" altLang="en-US" sz="800" b="0" i="0" u="none" strike="noStrike" cap="none" normalizeH="0" baseline="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PubMed (n = 446)</a:t>
            </a:r>
            <a:endParaRPr kumimoji="0" lang="en-US" altLang="en-US" sz="800" b="0" i="0" u="none" strike="noStrike" cap="none" normalizeH="0" baseline="0">
              <a:ln>
                <a:noFill/>
              </a:ln>
              <a:solidFill>
                <a:schemeClr val="tx1"/>
              </a:solidFill>
              <a:effectLst/>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Aptos" panose="020B0004020202020204" pitchFamily="34" charset="0"/>
                <a:ea typeface="Aptos" panose="020B0004020202020204" pitchFamily="34" charset="0"/>
                <a:cs typeface="Mangal" panose="02040503050203030202" pitchFamily="18" charset="0"/>
              </a:rPr>
              <a:t>Cochrane(n=1)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63">
            <a:extLst>
              <a:ext uri="{FF2B5EF4-FFF2-40B4-BE49-F238E27FC236}">
                <a16:creationId xmlns:a16="http://schemas.microsoft.com/office/drawing/2014/main" id="{F390187B-40A3-9EA6-922A-68E3CEE4B3C2}"/>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28" name="Rectangle 76">
            <a:extLst>
              <a:ext uri="{FF2B5EF4-FFF2-40B4-BE49-F238E27FC236}">
                <a16:creationId xmlns:a16="http://schemas.microsoft.com/office/drawing/2014/main" id="{E0C15598-3E86-BF20-FD05-9C498BDC5070}"/>
              </a:ext>
            </a:extLst>
          </p:cNvPr>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78">
            <a:extLst>
              <a:ext uri="{FF2B5EF4-FFF2-40B4-BE49-F238E27FC236}">
                <a16:creationId xmlns:a16="http://schemas.microsoft.com/office/drawing/2014/main" id="{E99CEEED-14A8-33AA-D77E-87CAD9E3FA4B}"/>
              </a:ext>
            </a:extLst>
          </p:cNvPr>
          <p:cNvSpPr>
            <a:spLocks noChangeArrowheads="1"/>
          </p:cNvSpPr>
          <p:nvPr/>
        </p:nvSpPr>
        <p:spPr bwMode="auto">
          <a:xfrm>
            <a:off x="15240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80">
            <a:extLst>
              <a:ext uri="{FF2B5EF4-FFF2-40B4-BE49-F238E27FC236}">
                <a16:creationId xmlns:a16="http://schemas.microsoft.com/office/drawing/2014/main" id="{38980E49-7E32-F6B7-3C89-C0A5B91D970F}"/>
              </a:ext>
            </a:extLst>
          </p:cNvPr>
          <p:cNvSpPr>
            <a:spLocks noChangeArrowheads="1"/>
          </p:cNvSpPr>
          <p:nvPr/>
        </p:nvSpPr>
        <p:spPr bwMode="auto">
          <a:xfrm>
            <a:off x="152400" y="1066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Box 30">
            <a:extLst>
              <a:ext uri="{FF2B5EF4-FFF2-40B4-BE49-F238E27FC236}">
                <a16:creationId xmlns:a16="http://schemas.microsoft.com/office/drawing/2014/main" id="{ACBE08B6-79A4-E433-360B-3C4784EE1BB1}"/>
              </a:ext>
            </a:extLst>
          </p:cNvPr>
          <p:cNvSpPr txBox="1"/>
          <p:nvPr/>
        </p:nvSpPr>
        <p:spPr>
          <a:xfrm>
            <a:off x="8596655" y="2619086"/>
            <a:ext cx="3179428" cy="830997"/>
          </a:xfrm>
          <a:prstGeom prst="rect">
            <a:avLst/>
          </a:prstGeom>
          <a:noFill/>
        </p:spPr>
        <p:txBody>
          <a:bodyPr wrap="square" rtlCol="0">
            <a:spAutoFit/>
          </a:bodyPr>
          <a:lstStyle/>
          <a:p>
            <a:r>
              <a:rPr lang="en-IN" sz="4800" dirty="0"/>
              <a:t>PRISMA</a:t>
            </a:r>
          </a:p>
        </p:txBody>
      </p:sp>
    </p:spTree>
    <p:extLst>
      <p:ext uri="{BB962C8B-B14F-4D97-AF65-F5344CB8AC3E}">
        <p14:creationId xmlns:p14="http://schemas.microsoft.com/office/powerpoint/2010/main" val="232335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8EF75A-30EC-EA02-A14E-DA16A97758B4}"/>
              </a:ext>
            </a:extLst>
          </p:cNvPr>
          <p:cNvSpPr>
            <a:spLocks noGrp="1"/>
          </p:cNvSpPr>
          <p:nvPr>
            <p:ph type="title"/>
          </p:nvPr>
        </p:nvSpPr>
        <p:spPr>
          <a:xfrm>
            <a:off x="913795" y="1628296"/>
            <a:ext cx="10844818" cy="632887"/>
          </a:xfrm>
        </p:spPr>
        <p:txBody>
          <a:bodyPr>
            <a:normAutofit fontScale="90000"/>
          </a:bodyPr>
          <a:lstStyle/>
          <a:p>
            <a:r>
              <a:rPr lang="en-IN" dirty="0"/>
              <a:t>Chronic Extensor Mechanism Failure </a:t>
            </a:r>
          </a:p>
        </p:txBody>
      </p:sp>
      <p:sp>
        <p:nvSpPr>
          <p:cNvPr id="6" name="Content Placeholder 2">
            <a:extLst>
              <a:ext uri="{FF2B5EF4-FFF2-40B4-BE49-F238E27FC236}">
                <a16:creationId xmlns:a16="http://schemas.microsoft.com/office/drawing/2014/main" id="{E13D4A6D-A25C-5C23-811E-2C8CC64C7FB3}"/>
              </a:ext>
            </a:extLst>
          </p:cNvPr>
          <p:cNvSpPr txBox="1">
            <a:spLocks/>
          </p:cNvSpPr>
          <p:nvPr/>
        </p:nvSpPr>
        <p:spPr>
          <a:xfrm>
            <a:off x="476473" y="2232607"/>
            <a:ext cx="10353762" cy="264694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800"/>
              </a:spcAft>
            </a:pPr>
            <a:r>
              <a:rPr lang="en-IN" sz="1800" kern="0" dirty="0">
                <a:latin typeface="Times New Roman" panose="02020603050405020304" pitchFamily="18" charset="0"/>
                <a:ea typeface="Times New Roman" panose="02020603050405020304" pitchFamily="18" charset="0"/>
                <a:cs typeface="Mangal" panose="02040503050203030202" pitchFamily="18" charset="0"/>
              </a:rPr>
              <a:t>We analysed 21 studies for chronic extensor mechanism failure (&gt; 3 months)</a:t>
            </a:r>
          </a:p>
          <a:p>
            <a:pPr>
              <a:lnSpc>
                <a:spcPct val="115000"/>
              </a:lnSpc>
              <a:spcAft>
                <a:spcPts val="800"/>
              </a:spcAft>
            </a:pPr>
            <a:r>
              <a:rPr lang="en-IN" sz="1800" kern="0" dirty="0">
                <a:latin typeface="Times New Roman" panose="02020603050405020304" pitchFamily="18" charset="0"/>
                <a:ea typeface="Times New Roman" panose="02020603050405020304" pitchFamily="18" charset="0"/>
                <a:cs typeface="Mangal" panose="02040503050203030202" pitchFamily="18" charset="0"/>
              </a:rPr>
              <a:t> 484 patients of chronic extensor mechanism failure treated with different methods of reconstruction were analysed. </a:t>
            </a:r>
            <a:endParaRPr lang="en-IN" sz="1800" kern="100" dirty="0">
              <a:latin typeface="Aptos" panose="020B0004020202020204" pitchFamily="34" charset="0"/>
              <a:ea typeface="Aptos" panose="020B0004020202020204" pitchFamily="34" charset="0"/>
              <a:cs typeface="Mangal" panose="02040503050203030202" pitchFamily="18" charset="0"/>
            </a:endParaRPr>
          </a:p>
          <a:p>
            <a:endParaRPr lang="en-IN" sz="1800" kern="0" dirty="0">
              <a:latin typeface="Times New Roman" panose="02020603050405020304" pitchFamily="18" charset="0"/>
              <a:ea typeface="Times New Roman" panose="02020603050405020304" pitchFamily="18" charset="0"/>
            </a:endParaRPr>
          </a:p>
        </p:txBody>
      </p:sp>
      <p:graphicFrame>
        <p:nvGraphicFramePr>
          <p:cNvPr id="7" name="Content Placeholder 3">
            <a:extLst>
              <a:ext uri="{FF2B5EF4-FFF2-40B4-BE49-F238E27FC236}">
                <a16:creationId xmlns:a16="http://schemas.microsoft.com/office/drawing/2014/main" id="{8A5DA177-C05F-CFA4-E45B-8D3F9B90BDB1}"/>
              </a:ext>
            </a:extLst>
          </p:cNvPr>
          <p:cNvGraphicFramePr>
            <a:graphicFrameLocks/>
          </p:cNvGraphicFramePr>
          <p:nvPr>
            <p:extLst>
              <p:ext uri="{D42A27DB-BD31-4B8C-83A1-F6EECF244321}">
                <p14:modId xmlns:p14="http://schemas.microsoft.com/office/powerpoint/2010/main" val="90069289"/>
              </p:ext>
            </p:extLst>
          </p:nvPr>
        </p:nvGraphicFramePr>
        <p:xfrm>
          <a:off x="667735" y="3762694"/>
          <a:ext cx="10599822" cy="2552370"/>
        </p:xfrm>
        <a:graphic>
          <a:graphicData uri="http://schemas.openxmlformats.org/drawingml/2006/table">
            <a:tbl>
              <a:tblPr firstRow="1" bandRow="1">
                <a:tableStyleId>{5C22544A-7EE6-4342-B048-85BDC9FD1C3A}</a:tableStyleId>
              </a:tblPr>
              <a:tblGrid>
                <a:gridCol w="5299911">
                  <a:extLst>
                    <a:ext uri="{9D8B030D-6E8A-4147-A177-3AD203B41FA5}">
                      <a16:colId xmlns:a16="http://schemas.microsoft.com/office/drawing/2014/main" val="2363912411"/>
                    </a:ext>
                  </a:extLst>
                </a:gridCol>
                <a:gridCol w="5299911">
                  <a:extLst>
                    <a:ext uri="{9D8B030D-6E8A-4147-A177-3AD203B41FA5}">
                      <a16:colId xmlns:a16="http://schemas.microsoft.com/office/drawing/2014/main" val="1611069496"/>
                    </a:ext>
                  </a:extLst>
                </a:gridCol>
              </a:tblGrid>
              <a:tr h="0">
                <a:tc>
                  <a:txBody>
                    <a:bodyPr/>
                    <a:lstStyle/>
                    <a:p>
                      <a:r>
                        <a:rPr lang="en-IN" dirty="0"/>
                        <a:t>Chronic EMF</a:t>
                      </a:r>
                    </a:p>
                  </a:txBody>
                  <a:tcPr/>
                </a:tc>
                <a:tc>
                  <a:txBody>
                    <a:bodyPr/>
                    <a:lstStyle/>
                    <a:p>
                      <a:r>
                        <a:rPr lang="en-IN" dirty="0"/>
                        <a:t>484 ( n)</a:t>
                      </a:r>
                    </a:p>
                  </a:txBody>
                  <a:tcPr/>
                </a:tc>
                <a:extLst>
                  <a:ext uri="{0D108BD9-81ED-4DB2-BD59-A6C34878D82A}">
                    <a16:rowId xmlns:a16="http://schemas.microsoft.com/office/drawing/2014/main" val="264767619"/>
                  </a:ext>
                </a:extLst>
              </a:tr>
              <a:tr h="460339">
                <a:tc>
                  <a:txBody>
                    <a:bodyPr/>
                    <a:lstStyle/>
                    <a:p>
                      <a:r>
                        <a:rPr lang="en-IN" dirty="0"/>
                        <a:t>EMA( Extensor mechanism allograft)</a:t>
                      </a:r>
                    </a:p>
                  </a:txBody>
                  <a:tcPr/>
                </a:tc>
                <a:tc>
                  <a:txBody>
                    <a:bodyPr/>
                    <a:lstStyle/>
                    <a:p>
                      <a:r>
                        <a:rPr lang="en-IN" dirty="0"/>
                        <a:t>192</a:t>
                      </a:r>
                    </a:p>
                  </a:txBody>
                  <a:tcPr/>
                </a:tc>
                <a:extLst>
                  <a:ext uri="{0D108BD9-81ED-4DB2-BD59-A6C34878D82A}">
                    <a16:rowId xmlns:a16="http://schemas.microsoft.com/office/drawing/2014/main" val="27995065"/>
                  </a:ext>
                </a:extLst>
              </a:tr>
              <a:tr h="805593">
                <a:tc>
                  <a:txBody>
                    <a:bodyPr/>
                    <a:lstStyle/>
                    <a:p>
                      <a:r>
                        <a:rPr lang="en-IN" dirty="0"/>
                        <a:t>Non – EMA( Achilles tendon , Bone patellar –tendon bone, Hamstring tendon)</a:t>
                      </a:r>
                    </a:p>
                  </a:txBody>
                  <a:tcPr/>
                </a:tc>
                <a:tc>
                  <a:txBody>
                    <a:bodyPr/>
                    <a:lstStyle/>
                    <a:p>
                      <a:r>
                        <a:rPr lang="en-IN" dirty="0"/>
                        <a:t>53</a:t>
                      </a:r>
                    </a:p>
                  </a:txBody>
                  <a:tcPr/>
                </a:tc>
                <a:extLst>
                  <a:ext uri="{0D108BD9-81ED-4DB2-BD59-A6C34878D82A}">
                    <a16:rowId xmlns:a16="http://schemas.microsoft.com/office/drawing/2014/main" val="2830479465"/>
                  </a:ext>
                </a:extLst>
              </a:tr>
              <a:tr h="460339">
                <a:tc>
                  <a:txBody>
                    <a:bodyPr/>
                    <a:lstStyle/>
                    <a:p>
                      <a:r>
                        <a:rPr lang="en-IN" dirty="0"/>
                        <a:t>Medial gastrocnemius flap </a:t>
                      </a:r>
                    </a:p>
                  </a:txBody>
                  <a:tcPr/>
                </a:tc>
                <a:tc>
                  <a:txBody>
                    <a:bodyPr/>
                    <a:lstStyle/>
                    <a:p>
                      <a:r>
                        <a:rPr lang="en-IN" dirty="0"/>
                        <a:t>21</a:t>
                      </a:r>
                    </a:p>
                  </a:txBody>
                  <a:tcPr/>
                </a:tc>
                <a:extLst>
                  <a:ext uri="{0D108BD9-81ED-4DB2-BD59-A6C34878D82A}">
                    <a16:rowId xmlns:a16="http://schemas.microsoft.com/office/drawing/2014/main" val="1912159981"/>
                  </a:ext>
                </a:extLst>
              </a:tr>
              <a:tr h="460339">
                <a:tc>
                  <a:txBody>
                    <a:bodyPr/>
                    <a:lstStyle/>
                    <a:p>
                      <a:r>
                        <a:rPr lang="en-IN" dirty="0"/>
                        <a:t>Synthetic Mesh / Tapes</a:t>
                      </a:r>
                    </a:p>
                  </a:txBody>
                  <a:tcPr/>
                </a:tc>
                <a:tc>
                  <a:txBody>
                    <a:bodyPr/>
                    <a:lstStyle/>
                    <a:p>
                      <a:r>
                        <a:rPr lang="en-IN" dirty="0"/>
                        <a:t>218</a:t>
                      </a:r>
                    </a:p>
                  </a:txBody>
                  <a:tcPr/>
                </a:tc>
                <a:extLst>
                  <a:ext uri="{0D108BD9-81ED-4DB2-BD59-A6C34878D82A}">
                    <a16:rowId xmlns:a16="http://schemas.microsoft.com/office/drawing/2014/main" val="3929730489"/>
                  </a:ext>
                </a:extLst>
              </a:tr>
            </a:tbl>
          </a:graphicData>
        </a:graphic>
      </p:graphicFrame>
    </p:spTree>
    <p:extLst>
      <p:ext uri="{BB962C8B-B14F-4D97-AF65-F5344CB8AC3E}">
        <p14:creationId xmlns:p14="http://schemas.microsoft.com/office/powerpoint/2010/main" val="31057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05F875F-7A35-4000-67DE-7F953489F0A1}"/>
              </a:ext>
            </a:extLst>
          </p:cNvPr>
          <p:cNvSpPr>
            <a:spLocks noGrp="1"/>
          </p:cNvSpPr>
          <p:nvPr>
            <p:ph type="subTitle" idx="1"/>
          </p:nvPr>
        </p:nvSpPr>
        <p:spPr>
          <a:xfrm>
            <a:off x="755583" y="2913411"/>
            <a:ext cx="10098157" cy="3230217"/>
          </a:xfrm>
        </p:spPr>
        <p:txBody>
          <a:bodyPr>
            <a:normAutofit/>
          </a:bodyPr>
          <a:lstStyle/>
          <a:p>
            <a:r>
              <a:rPr lang="en-IN" sz="2400" kern="0" dirty="0">
                <a:effectLst/>
                <a:latin typeface="Times New Roman" panose="02020603050405020304" pitchFamily="18" charset="0"/>
                <a:ea typeface="Times New Roman" panose="02020603050405020304" pitchFamily="18" charset="0"/>
              </a:rPr>
              <a:t>For chronic extensor mechanism failure the EMA( Extensor Mechanism Allograft) group had a mean failure rate of 32.89%, ATA(Achilles Tendon Allograft) group of 15.38% and Bone Patellar -tendon bone allograft of 63% and  synthetic grafts of 30.53%. </a:t>
            </a:r>
          </a:p>
          <a:p>
            <a:endParaRPr lang="en-IN" sz="2400" kern="0" dirty="0">
              <a:latin typeface="Times New Roman" panose="02020603050405020304" pitchFamily="18" charset="0"/>
            </a:endParaRPr>
          </a:p>
          <a:p>
            <a:r>
              <a:rPr lang="en-IN" kern="0" dirty="0">
                <a:latin typeface="Times New Roman" panose="02020603050405020304" pitchFamily="18" charset="0"/>
                <a:ea typeface="Times New Roman" panose="02020603050405020304" pitchFamily="18" charset="0"/>
              </a:rPr>
              <a:t>For patellar tendon ruptures, Hamstring tendon/Quadriceps </a:t>
            </a:r>
            <a:r>
              <a:rPr lang="en-IN" kern="0" dirty="0" err="1">
                <a:latin typeface="Times New Roman" panose="02020603050405020304" pitchFamily="18" charset="0"/>
                <a:ea typeface="Times New Roman" panose="02020603050405020304" pitchFamily="18" charset="0"/>
              </a:rPr>
              <a:t>autograft</a:t>
            </a:r>
            <a:r>
              <a:rPr lang="en-IN" kern="0" dirty="0">
                <a:latin typeface="Times New Roman" panose="02020603050405020304" pitchFamily="18" charset="0"/>
                <a:ea typeface="Times New Roman" panose="02020603050405020304" pitchFamily="18" charset="0"/>
              </a:rPr>
              <a:t> have to date reported no failures for chronic patellar tendon reconstructions .</a:t>
            </a:r>
            <a:endParaRPr lang="en-IN" dirty="0"/>
          </a:p>
          <a:p>
            <a:endParaRPr lang="en-IN" dirty="0"/>
          </a:p>
        </p:txBody>
      </p:sp>
      <p:sp>
        <p:nvSpPr>
          <p:cNvPr id="3" name="Title 2">
            <a:extLst>
              <a:ext uri="{FF2B5EF4-FFF2-40B4-BE49-F238E27FC236}">
                <a16:creationId xmlns:a16="http://schemas.microsoft.com/office/drawing/2014/main" id="{C4A24BFC-AFC0-0B3D-8470-F63B4C79BB4E}"/>
              </a:ext>
            </a:extLst>
          </p:cNvPr>
          <p:cNvSpPr>
            <a:spLocks noGrp="1"/>
          </p:cNvSpPr>
          <p:nvPr>
            <p:ph type="title"/>
          </p:nvPr>
        </p:nvSpPr>
        <p:spPr>
          <a:xfrm>
            <a:off x="838200" y="1279533"/>
            <a:ext cx="10515600" cy="1325563"/>
          </a:xfrm>
        </p:spPr>
        <p:txBody>
          <a:bodyPr/>
          <a:lstStyle/>
          <a:p>
            <a:r>
              <a:rPr lang="en-IN" dirty="0"/>
              <a:t>Literature Outcomes</a:t>
            </a:r>
          </a:p>
        </p:txBody>
      </p:sp>
    </p:spTree>
    <p:extLst>
      <p:ext uri="{BB962C8B-B14F-4D97-AF65-F5344CB8AC3E}">
        <p14:creationId xmlns:p14="http://schemas.microsoft.com/office/powerpoint/2010/main" val="618721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BD8D44-C5FD-DE4E-D130-5F47A3C204F0}"/>
              </a:ext>
            </a:extLst>
          </p:cNvPr>
          <p:cNvSpPr txBox="1">
            <a:spLocks/>
          </p:cNvSpPr>
          <p:nvPr/>
        </p:nvSpPr>
        <p:spPr>
          <a:xfrm>
            <a:off x="433339" y="1445543"/>
            <a:ext cx="11125244" cy="970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dirty="0"/>
              <a:t>Acute Extensor Mechanism Ruptures </a:t>
            </a:r>
          </a:p>
        </p:txBody>
      </p:sp>
      <p:sp>
        <p:nvSpPr>
          <p:cNvPr id="5" name="Content Placeholder 2">
            <a:extLst>
              <a:ext uri="{FF2B5EF4-FFF2-40B4-BE49-F238E27FC236}">
                <a16:creationId xmlns:a16="http://schemas.microsoft.com/office/drawing/2014/main" id="{1B763675-28AC-F272-ABB8-9FC7AE50D51D}"/>
              </a:ext>
            </a:extLst>
          </p:cNvPr>
          <p:cNvSpPr txBox="1">
            <a:spLocks/>
          </p:cNvSpPr>
          <p:nvPr/>
        </p:nvSpPr>
        <p:spPr>
          <a:xfrm>
            <a:off x="513317" y="2430281"/>
            <a:ext cx="10353762" cy="405875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sz="2400" kern="0" dirty="0">
                <a:latin typeface="Times New Roman" panose="02020603050405020304" pitchFamily="18" charset="0"/>
                <a:ea typeface="Times New Roman" panose="02020603050405020304" pitchFamily="18" charset="0"/>
                <a:cs typeface="Mangal" panose="02040503050203030202" pitchFamily="18" charset="0"/>
              </a:rPr>
              <a:t>We analysed 5 studies (41 patients) for acute failures (less than 3 months).</a:t>
            </a:r>
            <a:endParaRPr lang="en-IN" kern="0" dirty="0">
              <a:latin typeface="Times New Roman" panose="02020603050405020304" pitchFamily="18" charset="0"/>
              <a:ea typeface="Times New Roman" panose="02020603050405020304" pitchFamily="18" charset="0"/>
            </a:endParaRPr>
          </a:p>
          <a:p>
            <a:endParaRPr lang="en-IN" kern="0" dirty="0">
              <a:latin typeface="Times New Roman" panose="02020603050405020304" pitchFamily="18" charset="0"/>
              <a:ea typeface="Times New Roman" panose="02020603050405020304" pitchFamily="18" charset="0"/>
            </a:endParaRPr>
          </a:p>
          <a:p>
            <a:r>
              <a:rPr lang="en-IN" kern="0" dirty="0">
                <a:latin typeface="Times New Roman" panose="02020603050405020304" pitchFamily="18" charset="0"/>
                <a:ea typeface="Times New Roman" panose="02020603050405020304" pitchFamily="18" charset="0"/>
              </a:rPr>
              <a:t>Acute repair/reconstruction of Quadriceps Tendon-</a:t>
            </a:r>
          </a:p>
          <a:p>
            <a:r>
              <a:rPr lang="en-IN" kern="0" dirty="0">
                <a:latin typeface="Times New Roman" panose="02020603050405020304" pitchFamily="18" charset="0"/>
                <a:ea typeface="Times New Roman" panose="02020603050405020304" pitchFamily="18" charset="0"/>
              </a:rPr>
              <a:t>1.Propylene mesh shows a 50% failure rate</a:t>
            </a:r>
          </a:p>
          <a:p>
            <a:r>
              <a:rPr lang="en-IN" kern="0" dirty="0">
                <a:latin typeface="Times New Roman" panose="02020603050405020304" pitchFamily="18" charset="0"/>
                <a:ea typeface="Times New Roman" panose="02020603050405020304" pitchFamily="18" charset="0"/>
              </a:rPr>
              <a:t>2.Soft tissue augmentation with direct repairs had a 9% failure. </a:t>
            </a:r>
          </a:p>
          <a:p>
            <a:endParaRPr lang="en-IN" kern="0" dirty="0">
              <a:latin typeface="Times New Roman" panose="02020603050405020304" pitchFamily="18" charset="0"/>
            </a:endParaRPr>
          </a:p>
          <a:p>
            <a:endParaRPr lang="en-IN" kern="0" dirty="0">
              <a:latin typeface="Times New Roman" panose="02020603050405020304" pitchFamily="18" charset="0"/>
              <a:ea typeface="Times New Roman" panose="02020603050405020304" pitchFamily="18" charset="0"/>
            </a:endParaRPr>
          </a:p>
          <a:p>
            <a:endParaRPr lang="en-IN" kern="0" dirty="0">
              <a:latin typeface="Times New Roman" panose="02020603050405020304" pitchFamily="18" charset="0"/>
              <a:ea typeface="Times New Roman" panose="02020603050405020304" pitchFamily="18" charset="0"/>
            </a:endParaRPr>
          </a:p>
          <a:p>
            <a:r>
              <a:rPr lang="en-IN" kern="0" dirty="0">
                <a:latin typeface="Times New Roman" panose="02020603050405020304" pitchFamily="18" charset="0"/>
                <a:ea typeface="Times New Roman" panose="02020603050405020304" pitchFamily="18" charset="0"/>
              </a:rPr>
              <a:t>Acute patellar tendon repair with hamstring (ST) graft or </a:t>
            </a:r>
            <a:r>
              <a:rPr lang="en-IN" dirty="0">
                <a:latin typeface="Times New Roman" panose="02020603050405020304" pitchFamily="18" charset="0"/>
                <a:ea typeface="Aptos" panose="020B0004020202020204" pitchFamily="34" charset="0"/>
              </a:rPr>
              <a:t>cable - UHMWPE cable</a:t>
            </a:r>
            <a:r>
              <a:rPr lang="en-IN" kern="0" dirty="0">
                <a:latin typeface="Times New Roman" panose="02020603050405020304" pitchFamily="18" charset="0"/>
                <a:ea typeface="Times New Roman" panose="02020603050405020304" pitchFamily="18" charset="0"/>
              </a:rPr>
              <a:t> reports showed no failure with average follow up of 42 months</a:t>
            </a:r>
            <a:endParaRPr lang="en-IN" dirty="0"/>
          </a:p>
        </p:txBody>
      </p:sp>
    </p:spTree>
    <p:extLst>
      <p:ext uri="{BB962C8B-B14F-4D97-AF65-F5344CB8AC3E}">
        <p14:creationId xmlns:p14="http://schemas.microsoft.com/office/powerpoint/2010/main" val="3515683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65FE3-6229-4FAD-9775-69AC66D14E5A}">
  <ds:schemaRefs>
    <ds:schemaRef ds:uri="http://schemas.microsoft.com/office/2006/metadata/properties"/>
    <ds:schemaRef ds:uri="http://www.w3.org/2000/xmlns/"/>
    <ds:schemaRef ds:uri="6b2cb18b-1808-4a12-b3e4-0026674f10ec"/>
    <ds:schemaRef ds:uri="http://www.w3.org/2001/XMLSchema-instance"/>
    <ds:schemaRef ds:uri="5e998ea4-89a7-4b33-a9ed-5044a4d65497"/>
    <ds:schemaRef ds:uri="http://schemas.microsoft.com/office/infopath/2007/PartnerControls"/>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0/xmlns/"/>
    <ds:schemaRef ds:uri="http://www.w3.org/2001/XMLSchema"/>
    <ds:schemaRef ds:uri="6b2cb18b-1808-4a12-b3e4-0026674f10ec"/>
    <ds:schemaRef ds:uri="5e998ea4-89a7-4b33-a9ed-5044a4d6549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TotalTime>
  <Words>1227</Words>
  <Application>Microsoft Office PowerPoint</Application>
  <PresentationFormat>Geniş ekran</PresentationFormat>
  <Paragraphs>155</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Aptos</vt:lpstr>
      <vt:lpstr>Aptos Display</vt:lpstr>
      <vt:lpstr>Arial</vt:lpstr>
      <vt:lpstr>Times New Roman</vt:lpstr>
      <vt:lpstr>Wingdings</vt:lpstr>
      <vt:lpstr>Office Teması</vt:lpstr>
      <vt:lpstr>PowerPoint Sunusu</vt:lpstr>
      <vt:lpstr>PowerPoint Sunusu</vt:lpstr>
      <vt:lpstr>Why is this topic Important 1.Devastating and rare complication 2.Multiple modalitites of management 3.Availability of allograft/ synthetic grafts 4.High rates of complication and failure 5.Unpredictable outcomes     </vt:lpstr>
      <vt:lpstr>PowerPoint Sunusu</vt:lpstr>
      <vt:lpstr>PowerPoint Sunusu</vt:lpstr>
      <vt:lpstr>PowerPoint Sunusu</vt:lpstr>
      <vt:lpstr>Chronic Extensor Mechanism Failure </vt:lpstr>
      <vt:lpstr>Literature Outcomes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Demirkıran</dc:creator>
  <cp:lastModifiedBy>a</cp:lastModifiedBy>
  <cp:revision>27</cp:revision>
  <dcterms:created xsi:type="dcterms:W3CDTF">2024-06-13T13:25:39Z</dcterms:created>
  <dcterms:modified xsi:type="dcterms:W3CDTF">2024-08-31T12:32:34Z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