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7" r:id="rId6"/>
    <p:sldId id="269" r:id="rId7"/>
    <p:sldId id="257" r:id="rId8"/>
    <p:sldId id="259" r:id="rId9"/>
    <p:sldId id="271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08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1E2D4-812E-421B-A2A1-FCEA9D6FBFA4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49595-292B-42E3-9D77-55D9949038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189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49595-292B-42E3-9D77-55D99490381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49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0" y="186069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063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non-arthroplasty options are viable for patients with early-stage femoral head osteonecrosis?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ECCA632-F66F-9FA1-5A9E-EFCB5E13DBD0}"/>
              </a:ext>
            </a:extLst>
          </p:cNvPr>
          <p:cNvSpPr txBox="1"/>
          <p:nvPr/>
        </p:nvSpPr>
        <p:spPr>
          <a:xfrm>
            <a:off x="0" y="3866634"/>
            <a:ext cx="121920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063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Wenbo Mu, MD, </a:t>
            </a:r>
            <a:r>
              <a:rPr lang="en-US" altLang="zh-CN" sz="3200" dirty="0" err="1">
                <a:solidFill>
                  <a:srgbClr val="063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endParaRPr lang="en-US" altLang="zh-CN" sz="3200" dirty="0">
              <a:solidFill>
                <a:srgbClr val="0637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063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Affiliated Hospital of Xinjiang Medical University</a:t>
            </a:r>
            <a:endParaRPr lang="en-TR" altLang="zh-CN" sz="3200" dirty="0">
              <a:solidFill>
                <a:srgbClr val="0637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A5039FE-9AAF-D568-FA69-2FE6B94A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30" y="4134242"/>
            <a:ext cx="2305050" cy="1919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FF7E2AE-D9E4-2FE3-1D5E-0B3F48DB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226" y="1716791"/>
            <a:ext cx="1828087" cy="17008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65A01B9-7126-1C45-4AF7-D3ABD38E2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695" y="1728182"/>
            <a:ext cx="1828087" cy="17497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76C630-4621-1C07-93BF-E2B67451E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282" y="1739574"/>
            <a:ext cx="1821322" cy="16780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FF8EC00-6484-7CDE-B379-8D8A371EA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751" y="1705399"/>
            <a:ext cx="1821322" cy="17008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A43CA10-1B95-CB90-525A-6246CD6E30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t="3362" r="16101" b="51843"/>
          <a:stretch/>
        </p:blipFill>
        <p:spPr>
          <a:xfrm>
            <a:off x="7771073" y="4213382"/>
            <a:ext cx="1840901" cy="1880873"/>
          </a:xfrm>
          <a:prstGeom prst="flowChartConnector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DBF41BD-9B75-E16E-777B-387081F3A42D}"/>
              </a:ext>
            </a:extLst>
          </p:cNvPr>
          <p:cNvSpPr txBox="1"/>
          <p:nvPr/>
        </p:nvSpPr>
        <p:spPr>
          <a:xfrm>
            <a:off x="2103730" y="6101527"/>
            <a:ext cx="2245168" cy="463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rgbClr val="0637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Michael Mont</a:t>
            </a:r>
            <a:endParaRPr lang="zh-CN" altLang="zh-CN" sz="1400" kern="100" dirty="0">
              <a:solidFill>
                <a:srgbClr val="06377A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0B9323B-E4F8-BC82-CAD3-8A99952682CD}"/>
              </a:ext>
            </a:extLst>
          </p:cNvPr>
          <p:cNvSpPr txBox="1"/>
          <p:nvPr/>
        </p:nvSpPr>
        <p:spPr>
          <a:xfrm>
            <a:off x="850011" y="3625133"/>
            <a:ext cx="2192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0637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Amjad Hossain</a:t>
            </a:r>
            <a:endParaRPr lang="zh-CN" altLang="en-US" dirty="0">
              <a:solidFill>
                <a:srgbClr val="06377A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40AD55-6549-C47B-7F49-4CA9EEC2A14D}"/>
              </a:ext>
            </a:extLst>
          </p:cNvPr>
          <p:cNvSpPr txBox="1"/>
          <p:nvPr/>
        </p:nvSpPr>
        <p:spPr>
          <a:xfrm>
            <a:off x="3711511" y="3625133"/>
            <a:ext cx="230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0637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Eoin Sheehan</a:t>
            </a:r>
            <a:endParaRPr lang="zh-CN" altLang="en-US" dirty="0">
              <a:solidFill>
                <a:srgbClr val="06377A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481F1AA-BEA5-055D-17CF-8D23BFACD2F7}"/>
              </a:ext>
            </a:extLst>
          </p:cNvPr>
          <p:cNvSpPr txBox="1"/>
          <p:nvPr/>
        </p:nvSpPr>
        <p:spPr>
          <a:xfrm>
            <a:off x="6511182" y="3629826"/>
            <a:ext cx="162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0637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George Babis</a:t>
            </a:r>
            <a:endParaRPr lang="zh-CN" altLang="en-US" dirty="0">
              <a:solidFill>
                <a:srgbClr val="06377A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5AC4F93-31B9-20FA-89C8-8BD76BA7BB7A}"/>
              </a:ext>
            </a:extLst>
          </p:cNvPr>
          <p:cNvSpPr txBox="1"/>
          <p:nvPr/>
        </p:nvSpPr>
        <p:spPr>
          <a:xfrm>
            <a:off x="9285831" y="3631832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0637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Marco </a:t>
            </a:r>
            <a:r>
              <a:rPr lang="en-US" altLang="zh-CN" sz="1800" b="1" kern="100" dirty="0" err="1">
                <a:solidFill>
                  <a:srgbClr val="0637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Teloken</a:t>
            </a:r>
            <a:endParaRPr lang="zh-CN" altLang="en-US" dirty="0">
              <a:solidFill>
                <a:srgbClr val="06377A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5C3C308-AE47-27D8-183E-0BC05EB16E52}"/>
              </a:ext>
            </a:extLst>
          </p:cNvPr>
          <p:cNvSpPr txBox="1"/>
          <p:nvPr/>
        </p:nvSpPr>
        <p:spPr>
          <a:xfrm>
            <a:off x="8136782" y="6199735"/>
            <a:ext cx="168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0637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Wenbo Mu</a:t>
            </a:r>
            <a:endParaRPr lang="zh-CN" altLang="en-US" dirty="0">
              <a:solidFill>
                <a:srgbClr val="06377A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3F5F183-2D95-F321-A7D7-7E5045FE26AC}"/>
              </a:ext>
            </a:extLst>
          </p:cNvPr>
          <p:cNvSpPr txBox="1"/>
          <p:nvPr/>
        </p:nvSpPr>
        <p:spPr>
          <a:xfrm>
            <a:off x="5335604" y="6199735"/>
            <a:ext cx="247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0637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Wei He</a:t>
            </a:r>
            <a:endParaRPr lang="zh-CN" altLang="en-US" dirty="0">
              <a:solidFill>
                <a:srgbClr val="06377A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E143AFA-C60C-F1DB-A4AE-C49ED7154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292" y="4181078"/>
            <a:ext cx="1995396" cy="18259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>
            <a:extLst>
              <a:ext uri="{FF2B5EF4-FFF2-40B4-BE49-F238E27FC236}">
                <a16:creationId xmlns:a16="http://schemas.microsoft.com/office/drawing/2014/main" id="{57920B8E-3683-2B13-2080-4947C2CF892F}"/>
              </a:ext>
            </a:extLst>
          </p:cNvPr>
          <p:cNvSpPr/>
          <p:nvPr/>
        </p:nvSpPr>
        <p:spPr>
          <a:xfrm>
            <a:off x="385604" y="1548618"/>
            <a:ext cx="4186238" cy="327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7"/>
              </a:lnSpc>
              <a:buNone/>
            </a:pPr>
            <a:r>
              <a:rPr lang="en-US" sz="2062" dirty="0">
                <a:solidFill>
                  <a:srgbClr val="06377A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Prevention of Disease Progression</a:t>
            </a:r>
            <a:endParaRPr lang="en-US" sz="2062" dirty="0">
              <a:solidFill>
                <a:srgbClr val="06377A"/>
              </a:solidFill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AE88616E-C660-4EAB-5FDA-A8D920A8421F}"/>
              </a:ext>
            </a:extLst>
          </p:cNvPr>
          <p:cNvSpPr/>
          <p:nvPr/>
        </p:nvSpPr>
        <p:spPr>
          <a:xfrm>
            <a:off x="385604" y="2085233"/>
            <a:ext cx="5465207" cy="1675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9"/>
              </a:lnSpc>
              <a:buNone/>
            </a:pPr>
            <a:r>
              <a:rPr lang="en-US" sz="1649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Early intervention with non-arthroplasty options can help prevent the progression of ONFH to advanced stages, delaying or avoiding the need for THA, which is particularly beneficial for younger patients.</a:t>
            </a:r>
            <a:endParaRPr lang="en-US" sz="1649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A59F31BF-A08B-B2F5-8296-953F6DD5D39B}"/>
              </a:ext>
            </a:extLst>
          </p:cNvPr>
          <p:cNvSpPr/>
          <p:nvPr/>
        </p:nvSpPr>
        <p:spPr>
          <a:xfrm>
            <a:off x="6369447" y="1548618"/>
            <a:ext cx="4028123" cy="327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7"/>
              </a:lnSpc>
              <a:buNone/>
            </a:pPr>
            <a:r>
              <a:rPr lang="en-US" sz="2062" dirty="0">
                <a:solidFill>
                  <a:srgbClr val="06377A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Improving Patient Quality of Life</a:t>
            </a:r>
            <a:endParaRPr lang="en-US" sz="2062" dirty="0">
              <a:solidFill>
                <a:srgbClr val="06377A"/>
              </a:solidFill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9C21AB3E-AEB5-80A5-D1CE-21D25191114C}"/>
              </a:ext>
            </a:extLst>
          </p:cNvPr>
          <p:cNvSpPr/>
          <p:nvPr/>
        </p:nvSpPr>
        <p:spPr>
          <a:xfrm>
            <a:off x="6369447" y="2085233"/>
            <a:ext cx="5465207" cy="1340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9"/>
              </a:lnSpc>
              <a:buNone/>
            </a:pPr>
            <a:r>
              <a:rPr lang="en-US" sz="1649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Non-arthroplasty treatments can effectively reduce pain and improve mobility, enabling patients to maintain their daily activities and overall quality of life without resorting to invasive surgical procedures.</a:t>
            </a:r>
            <a:endParaRPr lang="en-US" sz="1649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BCD9FE8A-83FB-0288-CE0C-1E03F77043CA}"/>
              </a:ext>
            </a:extLst>
          </p:cNvPr>
          <p:cNvSpPr/>
          <p:nvPr/>
        </p:nvSpPr>
        <p:spPr>
          <a:xfrm>
            <a:off x="385604" y="4120924"/>
            <a:ext cx="2618184" cy="327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7"/>
              </a:lnSpc>
              <a:buNone/>
            </a:pPr>
            <a:r>
              <a:rPr lang="en-US" sz="2062" dirty="0">
                <a:solidFill>
                  <a:srgbClr val="06377A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Cost-Effectiveness</a:t>
            </a:r>
            <a:endParaRPr lang="en-US" sz="2062" dirty="0">
              <a:solidFill>
                <a:srgbClr val="06377A"/>
              </a:solidFill>
            </a:endParaRP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60616AA0-E781-A506-F514-307619D2509D}"/>
              </a:ext>
            </a:extLst>
          </p:cNvPr>
          <p:cNvSpPr/>
          <p:nvPr/>
        </p:nvSpPr>
        <p:spPr>
          <a:xfrm>
            <a:off x="385604" y="4657539"/>
            <a:ext cx="5465207" cy="1340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9"/>
              </a:lnSpc>
              <a:buNone/>
            </a:pPr>
            <a:r>
              <a:rPr lang="en-US" sz="1649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treatments are often more cost-effective compared to THA, offering a financial advantage for both healthcare systems and patients, especially in resource-limited settings.</a:t>
            </a:r>
            <a:endParaRPr lang="en-US" sz="1649" dirty="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D11154ED-0703-27AD-293F-DF2C465EEE75}"/>
              </a:ext>
            </a:extLst>
          </p:cNvPr>
          <p:cNvSpPr/>
          <p:nvPr/>
        </p:nvSpPr>
        <p:spPr>
          <a:xfrm>
            <a:off x="6369447" y="4120924"/>
            <a:ext cx="2618184" cy="327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7"/>
              </a:lnSpc>
              <a:buNone/>
            </a:pPr>
            <a:r>
              <a:rPr lang="en-US" sz="2062" dirty="0">
                <a:solidFill>
                  <a:srgbClr val="06377A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Tailored Patient Care</a:t>
            </a:r>
            <a:endParaRPr lang="en-US" sz="2062" dirty="0">
              <a:solidFill>
                <a:srgbClr val="06377A"/>
              </a:solidFill>
            </a:endParaRPr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C17D0031-5EDA-000A-1B87-4321600EE7FC}"/>
              </a:ext>
            </a:extLst>
          </p:cNvPr>
          <p:cNvSpPr/>
          <p:nvPr/>
        </p:nvSpPr>
        <p:spPr>
          <a:xfrm>
            <a:off x="6369447" y="4657539"/>
            <a:ext cx="5465207" cy="1675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9"/>
              </a:lnSpc>
              <a:buNone/>
            </a:pPr>
            <a:r>
              <a:rPr lang="en-US" sz="1649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non-arthroplasty options allows for a personalized treatment approach, addressing individual patient needs and preferences, which is crucial for those with specific comorbidities or those who are not ideal candidates for surgery.</a:t>
            </a:r>
            <a:endParaRPr lang="en-US" sz="1649" dirty="0"/>
          </a:p>
        </p:txBody>
      </p:sp>
    </p:spTree>
    <p:extLst>
      <p:ext uri="{BB962C8B-B14F-4D97-AF65-F5344CB8AC3E}">
        <p14:creationId xmlns:p14="http://schemas.microsoft.com/office/powerpoint/2010/main" val="211757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AF9727B-FF8C-316A-2FE8-9F0FA9BDDA6A}"/>
              </a:ext>
            </a:extLst>
          </p:cNvPr>
          <p:cNvSpPr txBox="1"/>
          <p:nvPr/>
        </p:nvSpPr>
        <p:spPr>
          <a:xfrm>
            <a:off x="429583" y="1687242"/>
            <a:ext cx="11052580" cy="45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Condition: ("Femoral Head Osteonecrosis" [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"avascular necrosis of the hip" [All Fields] OR "aseptic necrosis of the femoral head" [All Fields])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Stage: ("Early Stage" [All Fields] OR "Initial Stage" [All Fields])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Intervention Type (excluding arthroplasty): ("Non-arthroplasty" [All Fields] OR "Conservative" [All Fields] OR "Medical Management" [All Fields] OR "Physical Therapy" [All Fields] OR "Bone Marrow Transplant" [All Fields] OR "Core Decompression" [All Fields] OR "Osteotomy" [All Fields] OR "Regenerative Medicine" [All Fields] OR "Mesenchymal Stem Cells" [All Fields] OR "specific drug" [All Fields] OR "new regenerative technique" [All Fields])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Combination of Condition and Stage: 1 AND 2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Combination of Intervention Terms: 3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Linking Condition/Stage with Interventions: 4 AND 5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Filter for Study Designs: ("clinical trial" [Publication Type] OR "observational study" [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"case report" [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"cohort study" [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"cross-sectional study" [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"case-control study" [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"comparative study" [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Combine with Study Designs: 6 AND 7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Exclude Animal Studies: 8 AND "humans" [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NOT "animals" [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</a:t>
            </a: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0391F694-0A1D-445B-8BF8-4359BF6FF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0" y="1633601"/>
            <a:ext cx="2928199" cy="1809725"/>
          </a:xfrm>
          <a:prstGeom prst="rect">
            <a:avLst/>
          </a:prstGeom>
        </p:spPr>
      </p:pic>
      <p:sp>
        <p:nvSpPr>
          <p:cNvPr id="15" name="Text 3">
            <a:extLst>
              <a:ext uri="{FF2B5EF4-FFF2-40B4-BE49-F238E27FC236}">
                <a16:creationId xmlns:a16="http://schemas.microsoft.com/office/drawing/2014/main" id="{3D5387DC-786D-ED1C-312E-C0A48627CA65}"/>
              </a:ext>
            </a:extLst>
          </p:cNvPr>
          <p:cNvSpPr/>
          <p:nvPr/>
        </p:nvSpPr>
        <p:spPr>
          <a:xfrm>
            <a:off x="640440" y="3535379"/>
            <a:ext cx="2928198" cy="9286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37"/>
              </a:lnSpc>
              <a:buNone/>
            </a:pPr>
            <a:r>
              <a:rPr lang="en-US" sz="1950" dirty="0">
                <a:solidFill>
                  <a:srgbClr val="06377A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Physical Therapy and Lifestyle Changes</a:t>
            </a:r>
            <a:endParaRPr lang="en-US" sz="1950" dirty="0">
              <a:solidFill>
                <a:srgbClr val="06377A"/>
              </a:solidFill>
            </a:endParaRPr>
          </a:p>
        </p:txBody>
      </p: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EBE9689D-1E5A-936D-D228-4C20AEADA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773" y="1725654"/>
            <a:ext cx="2928199" cy="1809725"/>
          </a:xfrm>
          <a:prstGeom prst="rect">
            <a:avLst/>
          </a:prstGeom>
        </p:spPr>
      </p:pic>
      <p:sp>
        <p:nvSpPr>
          <p:cNvPr id="17" name="Text 5">
            <a:extLst>
              <a:ext uri="{FF2B5EF4-FFF2-40B4-BE49-F238E27FC236}">
                <a16:creationId xmlns:a16="http://schemas.microsoft.com/office/drawing/2014/main" id="{D3843EE7-7955-0170-2EE8-1354691FD4B0}"/>
              </a:ext>
            </a:extLst>
          </p:cNvPr>
          <p:cNvSpPr/>
          <p:nvPr/>
        </p:nvSpPr>
        <p:spPr>
          <a:xfrm>
            <a:off x="4854774" y="3690159"/>
            <a:ext cx="2928198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7"/>
              </a:lnSpc>
              <a:buNone/>
            </a:pPr>
            <a:r>
              <a:rPr lang="en-US" sz="1950" dirty="0">
                <a:solidFill>
                  <a:srgbClr val="06377A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Medications</a:t>
            </a:r>
            <a:endParaRPr lang="en-US" sz="1950" dirty="0">
              <a:solidFill>
                <a:srgbClr val="06377A"/>
              </a:solidFill>
            </a:endParaRPr>
          </a:p>
        </p:txBody>
      </p:sp>
      <p:pic>
        <p:nvPicPr>
          <p:cNvPr id="18" name="Image 2" descr="preencoded.png">
            <a:extLst>
              <a:ext uri="{FF2B5EF4-FFF2-40B4-BE49-F238E27FC236}">
                <a16:creationId xmlns:a16="http://schemas.microsoft.com/office/drawing/2014/main" id="{AF9245FC-9841-8F43-E9EC-58CE94257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107" y="1725654"/>
            <a:ext cx="2928199" cy="1809725"/>
          </a:xfrm>
          <a:prstGeom prst="rect">
            <a:avLst/>
          </a:prstGeom>
        </p:spPr>
      </p:pic>
      <p:sp>
        <p:nvSpPr>
          <p:cNvPr id="19" name="Text 7">
            <a:extLst>
              <a:ext uri="{FF2B5EF4-FFF2-40B4-BE49-F238E27FC236}">
                <a16:creationId xmlns:a16="http://schemas.microsoft.com/office/drawing/2014/main" id="{D408803C-11CB-6B8B-3DFD-CF85043A3C88}"/>
              </a:ext>
            </a:extLst>
          </p:cNvPr>
          <p:cNvSpPr/>
          <p:nvPr/>
        </p:nvSpPr>
        <p:spPr>
          <a:xfrm>
            <a:off x="9069107" y="3690159"/>
            <a:ext cx="2750413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7"/>
              </a:lnSpc>
              <a:buNone/>
            </a:pPr>
            <a:r>
              <a:rPr lang="en-US" sz="1950" dirty="0">
                <a:solidFill>
                  <a:srgbClr val="06377A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Core Decompression</a:t>
            </a:r>
            <a:endParaRPr lang="en-US" sz="1950" dirty="0">
              <a:solidFill>
                <a:srgbClr val="06377A"/>
              </a:solidFill>
            </a:endParaRPr>
          </a:p>
        </p:txBody>
      </p:sp>
      <p:pic>
        <p:nvPicPr>
          <p:cNvPr id="20" name="Image 3" descr="preencoded.png">
            <a:extLst>
              <a:ext uri="{FF2B5EF4-FFF2-40B4-BE49-F238E27FC236}">
                <a16:creationId xmlns:a16="http://schemas.microsoft.com/office/drawing/2014/main" id="{0808F55E-58BD-F88C-3EAB-5167F6DC1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700" y="4332486"/>
            <a:ext cx="2928199" cy="1809725"/>
          </a:xfrm>
          <a:prstGeom prst="rect">
            <a:avLst/>
          </a:prstGeom>
        </p:spPr>
      </p:pic>
      <p:sp>
        <p:nvSpPr>
          <p:cNvPr id="21" name="Text 9">
            <a:extLst>
              <a:ext uri="{FF2B5EF4-FFF2-40B4-BE49-F238E27FC236}">
                <a16:creationId xmlns:a16="http://schemas.microsoft.com/office/drawing/2014/main" id="{D6557800-EF8F-1A31-3638-DD2B889331A2}"/>
              </a:ext>
            </a:extLst>
          </p:cNvPr>
          <p:cNvSpPr/>
          <p:nvPr/>
        </p:nvSpPr>
        <p:spPr>
          <a:xfrm>
            <a:off x="2713700" y="6280217"/>
            <a:ext cx="2811768" cy="3895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37"/>
              </a:lnSpc>
              <a:buNone/>
            </a:pPr>
            <a:r>
              <a:rPr lang="en-US" sz="1950" dirty="0">
                <a:solidFill>
                  <a:srgbClr val="06377A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Biological Treatments</a:t>
            </a:r>
            <a:endParaRPr lang="en-US" sz="1950" dirty="0">
              <a:solidFill>
                <a:srgbClr val="06377A"/>
              </a:solidFill>
            </a:endParaRPr>
          </a:p>
        </p:txBody>
      </p:sp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D0703C51-CA39-C388-DE3A-184B78CB0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532" y="4332487"/>
            <a:ext cx="2928199" cy="1809725"/>
          </a:xfrm>
          <a:prstGeom prst="rect">
            <a:avLst/>
          </a:prstGeom>
        </p:spPr>
      </p:pic>
      <p:sp>
        <p:nvSpPr>
          <p:cNvPr id="23" name="Text 11">
            <a:extLst>
              <a:ext uri="{FF2B5EF4-FFF2-40B4-BE49-F238E27FC236}">
                <a16:creationId xmlns:a16="http://schemas.microsoft.com/office/drawing/2014/main" id="{CDBA4DC0-377F-A039-65B3-372D01B0F942}"/>
              </a:ext>
            </a:extLst>
          </p:cNvPr>
          <p:cNvSpPr/>
          <p:nvPr/>
        </p:nvSpPr>
        <p:spPr>
          <a:xfrm>
            <a:off x="6666532" y="6320192"/>
            <a:ext cx="2928199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7"/>
              </a:lnSpc>
              <a:buNone/>
            </a:pPr>
            <a:r>
              <a:rPr lang="en-US" sz="1950" dirty="0">
                <a:solidFill>
                  <a:srgbClr val="06377A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Osteotomy</a:t>
            </a:r>
            <a:endParaRPr lang="en-US" sz="1950" dirty="0">
              <a:solidFill>
                <a:srgbClr val="063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0379718-8731-F4D9-985C-7EF41327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" y="1898630"/>
            <a:ext cx="5816400" cy="39957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E4EB67-71D7-22AF-98DD-7144AEF74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112" y="1898630"/>
            <a:ext cx="5564541" cy="29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9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68" y="3102829"/>
            <a:ext cx="11881063" cy="3109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63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non-arthroplasty options are viable for patients with early-stage femoral head osteonecrosis</a:t>
            </a:r>
            <a:endParaRPr lang="en-TR" sz="4400" dirty="0">
              <a:solidFill>
                <a:srgbClr val="0637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6D09E731-3330-1D90-B475-46DC8B9D981D}"/>
              </a:ext>
            </a:extLst>
          </p:cNvPr>
          <p:cNvSpPr txBox="1">
            <a:spLocks/>
          </p:cNvSpPr>
          <p:nvPr/>
        </p:nvSpPr>
        <p:spPr>
          <a:xfrm>
            <a:off x="675685" y="1824742"/>
            <a:ext cx="3227449" cy="688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spc="300" dirty="0">
                <a:solidFill>
                  <a:srgbClr val="063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:</a:t>
            </a:r>
            <a:endParaRPr lang="en-TR" sz="4400" spc="300" dirty="0">
              <a:solidFill>
                <a:srgbClr val="0637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85" y="1520858"/>
            <a:ext cx="3227449" cy="68894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800" b="1" spc="300" dirty="0">
                <a:solidFill>
                  <a:srgbClr val="063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 spc="300" dirty="0">
              <a:solidFill>
                <a:srgbClr val="0637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485298" y="2523709"/>
            <a:ext cx="11344141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intervention is crucial to prevent femoral head collapse and maintain joint function.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Pharmacological treatments, such as bisphosphonates and teriparatide, are </a:t>
            </a:r>
            <a:r>
              <a:rPr lang="en-US" altLang="zh-CN" sz="2000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en-US" sz="2000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slow disease progression.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decompression, often enhanced with biological therapies like Bone Marrow Aspirate Concentrate (BMAC) and Platelet-Rich Plasma (PRP), facilitates bone regeneration.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Osteotomies are used to redistribute weight-bearing forces, thereby protecting healthy bone and delaying the need for more invasive procedures.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E40750FD-7BAD-7355-CA88-EF94A5A5B120}"/>
              </a:ext>
            </a:extLst>
          </p:cNvPr>
          <p:cNvSpPr txBox="1">
            <a:spLocks/>
          </p:cNvSpPr>
          <p:nvPr/>
        </p:nvSpPr>
        <p:spPr>
          <a:xfrm>
            <a:off x="280836" y="1251857"/>
            <a:ext cx="11107811" cy="4506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800">
                <a:solidFill>
                  <a:srgbClr val="06377A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tr-TR" sz="2800" dirty="0">
              <a:solidFill>
                <a:srgbClr val="06377A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63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non-arthroplasty options are viable for patients with early-stage femoral head osteonecrosis?</a:t>
            </a:r>
            <a:endParaRPr lang="tr-TR" dirty="0">
              <a:solidFill>
                <a:srgbClr val="0637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altLang="zh-CN" sz="28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tr-TR" altLang="zh-CN" sz="28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therapy and lifestyle modifications are fundamental in preventing disease progression.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treatments, core decompression techniques, biological therapies, and osteotomies should be tailored to individual patient needs to optimize outcomes.</a:t>
            </a:r>
            <a:endParaRPr lang="en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612</Words>
  <Application>Microsoft Office PowerPoint</Application>
  <PresentationFormat>Geniş ekran</PresentationFormat>
  <Paragraphs>45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等线</vt:lpstr>
      <vt:lpstr>Aptos</vt:lpstr>
      <vt:lpstr>Aptos Display</vt:lpstr>
      <vt:lpstr>Arial</vt:lpstr>
      <vt:lpstr>Roboto</vt:lpstr>
      <vt:lpstr>Roboto Slab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31</cp:revision>
  <dcterms:created xsi:type="dcterms:W3CDTF">2024-06-13T13:25:39Z</dcterms:created>
  <dcterms:modified xsi:type="dcterms:W3CDTF">2024-08-26T19:16:57Z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