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3" r:id="rId6"/>
    <p:sldId id="258" r:id="rId7"/>
    <p:sldId id="257" r:id="rId8"/>
    <p:sldId id="275" r:id="rId9"/>
    <p:sldId id="259" r:id="rId10"/>
    <p:sldId id="264" r:id="rId11"/>
    <p:sldId id="265" r:id="rId12"/>
    <p:sldId id="281" r:id="rId13"/>
    <p:sldId id="282" r:id="rId14"/>
    <p:sldId id="28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63E4-BB65-42F4-8679-BEAE653CDF5C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E408-37D6-4752-ABDB-DC9C08F54B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675181" y="2071211"/>
            <a:ext cx="10550236" cy="27155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there a difference in outcomes between collared and non-collared uncemented femoral stems in primary total hip arthroplasty?” </a:t>
            </a:r>
            <a:endParaRPr lang="tr-TR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UMMIT Tapered Hip System Products DePuy Synthes, 58% OFF">
            <a:extLst>
              <a:ext uri="{FF2B5EF4-FFF2-40B4-BE49-F238E27FC236}">
                <a16:creationId xmlns:a16="http://schemas.microsoft.com/office/drawing/2014/main" id="{EF3B24FD-5209-7487-7C81-54D0E58B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4" y="5023757"/>
            <a:ext cx="1132506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39B9F-1BB5-7132-5156-4DDB6041A81F}"/>
              </a:ext>
            </a:extLst>
          </p:cNvPr>
          <p:cNvSpPr txBox="1"/>
          <p:nvPr/>
        </p:nvSpPr>
        <p:spPr>
          <a:xfrm>
            <a:off x="4130729" y="5258888"/>
            <a:ext cx="6672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Levent Bayam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MD,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(T&amp;O),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MPhil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MSc, FEBOT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Medipol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Orthopedics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traumatology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T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666024" y="2083476"/>
            <a:ext cx="106770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findings from 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tr-TR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However</a:t>
            </a: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subsidence may not be clinically relevant as the revision rate is similar</a:t>
            </a:r>
            <a:endParaRPr lang="tr-T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S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articles may have bias on a particular stem type. 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7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1">
            <a:extLst>
              <a:ext uri="{FF2B5EF4-FFF2-40B4-BE49-F238E27FC236}">
                <a16:creationId xmlns:a16="http://schemas.microsoft.com/office/drawing/2014/main" id="{59B31C78-1918-3EFE-9276-49D4926B6F68}"/>
              </a:ext>
            </a:extLst>
          </p:cNvPr>
          <p:cNvSpPr txBox="1">
            <a:spLocks/>
          </p:cNvSpPr>
          <p:nvPr/>
        </p:nvSpPr>
        <p:spPr>
          <a:xfrm>
            <a:off x="447304" y="1594076"/>
            <a:ext cx="10906496" cy="457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lang="tr-TR" sz="2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collared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uncemented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collarless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highlight>
                <a:srgbClr val="00FF00"/>
              </a:highligh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highlight>
                  <a:srgbClr val="00FF00"/>
                </a:highlight>
                <a:cs typeface="Times New Roman" panose="02020603050405020304" pitchFamily="18" charset="0"/>
              </a:rPr>
              <a:t>Response:</a:t>
            </a:r>
            <a:r>
              <a:rPr lang="tr-TR" b="1" dirty="0">
                <a:highlight>
                  <a:srgbClr val="00FF00"/>
                </a:highlight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of collared stem (at least the one common stem that was evaluated) results in a reduction in the rate of periprosthetic fracture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urgeons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starting to familiarize themselves with the use of a femoral stem at the start of their carrier may want to consider these findings that may influence their choice of a femoral stem.  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0" i="0" dirty="0">
              <a:solidFill>
                <a:srgbClr val="1F1F1F"/>
              </a:solidFill>
              <a:effectLst/>
              <a:highlight>
                <a:srgbClr val="F8F9FA"/>
              </a:highlight>
              <a:latin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dirty="0">
              <a:solidFill>
                <a:srgbClr val="1F1F1F"/>
              </a:solidFill>
              <a:highlight>
                <a:srgbClr val="F8F9FA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6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4BC28-032C-6081-B36E-C34BC901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46" y="4069849"/>
            <a:ext cx="1743599" cy="1949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844DD-1D8E-AEA9-82E2-22371BD7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54" y="1707019"/>
            <a:ext cx="1612515" cy="1807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43C3CB-B04B-DEDD-F8A3-D14ECAEF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515" y="4101721"/>
            <a:ext cx="1749670" cy="1997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FF6365-B27D-3F91-2DA9-3F0B5011F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745" y="4084894"/>
            <a:ext cx="1719104" cy="1844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1ABA62-3FAF-D74C-F9FB-6CCC1BB83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664" y="1723582"/>
            <a:ext cx="1573582" cy="17471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38BA5-D0E0-EB94-415B-A3D16A5DA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116" y="1798361"/>
            <a:ext cx="1605161" cy="1630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B7EA46-CCC0-FF5D-88A5-749993DF2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5201" y="1798360"/>
            <a:ext cx="1449119" cy="1704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CDA9C6-9024-B09A-E2F9-CD07EB377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623" y="4084894"/>
            <a:ext cx="1778891" cy="20131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3DE40D-A2CD-BF95-3480-2CFD8B35F656}"/>
              </a:ext>
            </a:extLst>
          </p:cNvPr>
          <p:cNvSpPr txBox="1"/>
          <p:nvPr/>
        </p:nvSpPr>
        <p:spPr>
          <a:xfrm>
            <a:off x="6635995" y="3607332"/>
            <a:ext cx="108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Feng E</a:t>
            </a:r>
            <a:endParaRPr lang="tr-T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BC505E-E216-5951-8EF5-F5972D614C0A}"/>
              </a:ext>
            </a:extLst>
          </p:cNvPr>
          <p:cNvSpPr txBox="1"/>
          <p:nvPr/>
        </p:nvSpPr>
        <p:spPr>
          <a:xfrm>
            <a:off x="3732522" y="3607332"/>
            <a:ext cx="156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Karaytug K</a:t>
            </a:r>
            <a:endParaRPr lang="tr-T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22926F-049D-1954-5A0F-81A8DE801815}"/>
              </a:ext>
            </a:extLst>
          </p:cNvPr>
          <p:cNvSpPr txBox="1"/>
          <p:nvPr/>
        </p:nvSpPr>
        <p:spPr>
          <a:xfrm>
            <a:off x="1328664" y="3607332"/>
            <a:ext cx="1294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Bayam L </a:t>
            </a:r>
            <a:endParaRPr lang="tr-T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65EE46-CDED-FC6F-12EA-1BB48623C62F}"/>
              </a:ext>
            </a:extLst>
          </p:cNvPr>
          <p:cNvSpPr txBox="1"/>
          <p:nvPr/>
        </p:nvSpPr>
        <p:spPr>
          <a:xfrm>
            <a:off x="9060765" y="3624889"/>
            <a:ext cx="1612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Marin-Pena O</a:t>
            </a:r>
            <a:endParaRPr lang="tr-TR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4AE417-08AD-C88D-A0E1-575D642DE847}"/>
              </a:ext>
            </a:extLst>
          </p:cNvPr>
          <p:cNvSpPr txBox="1"/>
          <p:nvPr/>
        </p:nvSpPr>
        <p:spPr>
          <a:xfrm>
            <a:off x="1086551" y="6206308"/>
            <a:ext cx="1778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Murcia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lang="tr-T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5929D8-B5E3-998A-7D57-040DCA86AFD2}"/>
              </a:ext>
            </a:extLst>
          </p:cNvPr>
          <p:cNvSpPr txBox="1"/>
          <p:nvPr/>
        </p:nvSpPr>
        <p:spPr>
          <a:xfrm>
            <a:off x="3833515" y="6223875"/>
            <a:ext cx="1180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Rana A</a:t>
            </a:r>
            <a:endParaRPr lang="tr-TR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829067-8253-EDE1-6AE3-450E583D9F33}"/>
              </a:ext>
            </a:extLst>
          </p:cNvPr>
          <p:cNvSpPr txBox="1"/>
          <p:nvPr/>
        </p:nvSpPr>
        <p:spPr>
          <a:xfrm>
            <a:off x="6478646" y="6192912"/>
            <a:ext cx="146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Romanini E</a:t>
            </a:r>
            <a:endParaRPr lang="tr-TR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5CF023-A4DA-E45C-2711-FF945AEF9252}"/>
              </a:ext>
            </a:extLst>
          </p:cNvPr>
          <p:cNvSpPr txBox="1"/>
          <p:nvPr/>
        </p:nvSpPr>
        <p:spPr>
          <a:xfrm>
            <a:off x="9141745" y="6142520"/>
            <a:ext cx="127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Tozun 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72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857" y="2641675"/>
            <a:ext cx="11049000" cy="3541412"/>
          </a:xfrm>
        </p:spPr>
        <p:txBody>
          <a:bodyPr>
            <a:normAutofit fontScale="85000" lnSpcReduction="20000"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dirty="0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H</a:t>
            </a:r>
            <a:r>
              <a:rPr lang="en-US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igher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revision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rates after total hip arthroplasty (THA) being reported for uncemented stems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There is still no </a:t>
            </a:r>
            <a:r>
              <a:rPr lang="en-US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cle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ar</a:t>
            </a: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consensus regarding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uncemented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collarless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or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collared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tr-TR" sz="3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femoral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stem design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</a:t>
            </a: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</a:t>
            </a:r>
            <a:endParaRPr lang="tr-TR" sz="30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The aim of this review is to investigate the influence of collar of femoral stem in uncemented THA</a:t>
            </a:r>
            <a:r>
              <a:rPr lang="tr-TR" sz="3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</a:t>
            </a: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663845"/>
            <a:ext cx="10515600" cy="61126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</a:t>
            </a:r>
            <a:r>
              <a:rPr lang="en-US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t?</a:t>
            </a:r>
            <a:endParaRPr lang="en-TR" sz="3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828290" y="171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3784362" y="2576123"/>
            <a:ext cx="76874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(((((((((((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femoral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AND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stem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arthroplasty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arthroplasty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AND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cementless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uncemented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AND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collar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collared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OR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collarless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AND (</a:t>
            </a:r>
            <a:r>
              <a:rPr lang="tr-TR" sz="1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outcome</a:t>
            </a:r>
            <a:r>
              <a:rPr lang="tr-TR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:755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:18</a:t>
            </a:r>
            <a:endParaRPr lang="en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6">
            <a:extLst>
              <a:ext uri="{FF2B5EF4-FFF2-40B4-BE49-F238E27FC236}">
                <a16:creationId xmlns:a16="http://schemas.microsoft.com/office/drawing/2014/main" id="{855CB010-B787-F06F-B53A-AA2B7395AA36}"/>
              </a:ext>
            </a:extLst>
          </p:cNvPr>
          <p:cNvSpPr txBox="1"/>
          <p:nvPr/>
        </p:nvSpPr>
        <p:spPr>
          <a:xfrm>
            <a:off x="720229" y="2910253"/>
            <a:ext cx="1961425" cy="294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a-DK" sz="2400" b="1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400</a:t>
            </a:r>
            <a:r>
              <a:rPr lang="da-DK" sz="2400" b="0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 PubMed</a:t>
            </a:r>
            <a:br>
              <a:rPr lang="da-DK" sz="2400" dirty="0"/>
            </a:br>
            <a:r>
              <a:rPr lang="da-DK" sz="2400" b="1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205</a:t>
            </a:r>
            <a:r>
              <a:rPr lang="da-DK" sz="2400" b="0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 MEDLINE</a:t>
            </a:r>
            <a:br>
              <a:rPr lang="da-DK" sz="2400" dirty="0"/>
            </a:br>
            <a:r>
              <a:rPr lang="da-DK" sz="2400" b="1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125</a:t>
            </a:r>
            <a:r>
              <a:rPr lang="da-DK" sz="2400" b="0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 Embase</a:t>
            </a:r>
            <a:br>
              <a:rPr lang="da-DK" sz="2400" dirty="0"/>
            </a:br>
            <a:r>
              <a:rPr lang="da-DK" sz="2400" b="1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da-DK" sz="2400" b="0" i="0" dirty="0">
                <a:solidFill>
                  <a:srgbClr val="2D374B"/>
                </a:solidFill>
                <a:effectLst/>
                <a:highlight>
                  <a:srgbClr val="FFFFFF"/>
                </a:highlight>
                <a:latin typeface="Inter"/>
              </a:rPr>
              <a:t> CENTRAL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2516627"/>
            <a:ext cx="9401298" cy="348295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TR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489289" y="2516627"/>
            <a:ext cx="9401298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national registry studies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American, Australian, German, Norwegian, and U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(two 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a high volume of patients studied that ranged from 59,518 to 337,647 hip replacements patients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tr-T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TJA)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comperative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04D89-B402-31CE-1E82-2AE3DBF79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900" y="1502568"/>
            <a:ext cx="10515600" cy="88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solidFill>
                  <a:srgbClr val="00206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2611747" y="1392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450" y="2525646"/>
            <a:ext cx="10515599" cy="344335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literature reveal</a:t>
            </a:r>
            <a:endParaRPr lang="tr-TR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of both collared and non-collared uncemented femoral stems results in an excellent clinical outcome in patients undergoing total hip arthroplasty.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 of periprosthetic fractures is lower for the collared stems despite similar survivorship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tr-TR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lang="tr-TR" sz="4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collared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uncemented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collarless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666024" y="2083476"/>
            <a:ext cx="10677072" cy="322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findings from 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excellent survivorship rates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radiographic and functional outcomes, and 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complication rates for both collared and non-collared stems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666024" y="2083476"/>
            <a:ext cx="106770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findings from 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significant difference between the two stems with regards to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 rate of periprosthetic fracture,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subsidence, and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rotational instability,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with data favoring collared uncemented femoral stems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0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6b2cb18b-1808-4a12-b3e4-0026674f10ec"/>
    <ds:schemaRef ds:uri="http://purl.org/dc/terms/"/>
    <ds:schemaRef ds:uri="http://schemas.microsoft.com/office/2006/metadata/properties"/>
    <ds:schemaRef ds:uri="http://schemas.openxmlformats.org/package/2006/metadata/core-properties"/>
    <ds:schemaRef ds:uri="5e998ea4-89a7-4b33-a9ed-5044a4d6549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15949</TotalTime>
  <Words>524</Words>
  <Application>Microsoft Office PowerPoint</Application>
  <PresentationFormat>Geniş ekran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BlinkMacSystemFont</vt:lpstr>
      <vt:lpstr>Inter</vt:lpstr>
      <vt:lpstr>Times New Roman</vt:lpstr>
      <vt:lpstr>Wingdings</vt:lpstr>
      <vt:lpstr>Office Teması</vt:lpstr>
      <vt:lpstr>PowerPoint Sunusu</vt:lpstr>
      <vt:lpstr>PowerPoint Sunusu</vt:lpstr>
      <vt:lpstr>Why is this topic Important?</vt:lpstr>
      <vt:lpstr>PowerPoint Sunusu</vt:lpstr>
      <vt:lpstr>Literature Review/Process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21</cp:revision>
  <dcterms:created xsi:type="dcterms:W3CDTF">2024-06-13T13:25:39Z</dcterms:created>
  <dcterms:modified xsi:type="dcterms:W3CDTF">2024-08-26T05:12:27Z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