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67" r:id="rId6"/>
    <p:sldId id="258" r:id="rId7"/>
    <p:sldId id="272" r:id="rId8"/>
    <p:sldId id="257" r:id="rId9"/>
    <p:sldId id="268" r:id="rId10"/>
    <p:sldId id="274" r:id="rId11"/>
    <p:sldId id="270" r:id="rId12"/>
    <p:sldId id="276" r:id="rId13"/>
    <p:sldId id="273" r:id="rId14"/>
    <p:sldId id="275" r:id="rId15"/>
    <p:sldId id="259" r:id="rId16"/>
    <p:sldId id="277" r:id="rId17"/>
    <p:sldId id="269" r:id="rId18"/>
    <p:sldId id="264" r:id="rId19"/>
    <p:sldId id="265" r:id="rId20"/>
    <p:sldId id="266"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p:restoredTop sz="94615"/>
  </p:normalViewPr>
  <p:slideViewPr>
    <p:cSldViewPr snapToGrid="0">
      <p:cViewPr varScale="1">
        <p:scale>
          <a:sx n="59" d="100"/>
          <a:sy n="59" d="100"/>
        </p:scale>
        <p:origin x="940"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8E9EB-42B5-4B0B-9860-6D7C45FFA484}"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DAE93-CF06-44A6-8077-E4348FEA3AAD}" type="slidenum">
              <a:rPr lang="en-US" smtClean="0"/>
              <a:t>‹#›</a:t>
            </a:fld>
            <a:endParaRPr lang="en-US"/>
          </a:p>
        </p:txBody>
      </p:sp>
    </p:spTree>
    <p:extLst>
      <p:ext uri="{BB962C8B-B14F-4D97-AF65-F5344CB8AC3E}">
        <p14:creationId xmlns:p14="http://schemas.microsoft.com/office/powerpoint/2010/main" val="4269406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DAE93-CF06-44A6-8077-E4348FEA3AAD}" type="slidenum">
              <a:rPr lang="en-US" smtClean="0"/>
              <a:t>9</a:t>
            </a:fld>
            <a:endParaRPr lang="en-US"/>
          </a:p>
        </p:txBody>
      </p:sp>
    </p:spTree>
    <p:extLst>
      <p:ext uri="{BB962C8B-B14F-4D97-AF65-F5344CB8AC3E}">
        <p14:creationId xmlns:p14="http://schemas.microsoft.com/office/powerpoint/2010/main" val="4153453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DAE93-CF06-44A6-8077-E4348FEA3AAD}" type="slidenum">
              <a:rPr lang="en-US" smtClean="0"/>
              <a:t>10</a:t>
            </a:fld>
            <a:endParaRPr lang="en-US"/>
          </a:p>
        </p:txBody>
      </p:sp>
    </p:spTree>
    <p:extLst>
      <p:ext uri="{BB962C8B-B14F-4D97-AF65-F5344CB8AC3E}">
        <p14:creationId xmlns:p14="http://schemas.microsoft.com/office/powerpoint/2010/main" val="3202356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DAE93-CF06-44A6-8077-E4348FEA3AAD}" type="slidenum">
              <a:rPr lang="en-US" smtClean="0"/>
              <a:t>11</a:t>
            </a:fld>
            <a:endParaRPr lang="en-US"/>
          </a:p>
        </p:txBody>
      </p:sp>
    </p:spTree>
    <p:extLst>
      <p:ext uri="{BB962C8B-B14F-4D97-AF65-F5344CB8AC3E}">
        <p14:creationId xmlns:p14="http://schemas.microsoft.com/office/powerpoint/2010/main" val="136211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DAE93-CF06-44A6-8077-E4348FEA3AAD}" type="slidenum">
              <a:rPr lang="en-US" smtClean="0"/>
              <a:t>12</a:t>
            </a:fld>
            <a:endParaRPr lang="en-US"/>
          </a:p>
        </p:txBody>
      </p:sp>
    </p:spTree>
    <p:extLst>
      <p:ext uri="{BB962C8B-B14F-4D97-AF65-F5344CB8AC3E}">
        <p14:creationId xmlns:p14="http://schemas.microsoft.com/office/powerpoint/2010/main" val="819662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10348E-5705-70CC-7DE0-CD463721256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28E8972A-C597-D29C-FC71-8A696D8B7E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88E0CE7-45E1-729E-EDAE-BB7471093DBA}"/>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A9C2BA04-9106-34CE-D7E0-DB451EA19B4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F8CA68-ABD8-1F34-A6C3-C43041BDC388}"/>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78979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A830BB-7CD5-37C0-E99D-4DA5959E1FE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357A575-DA6A-758B-71DA-E01D2C7FF0B8}"/>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3EAC089-4E5F-1DD3-BFE3-AA3894E16C35}"/>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24BD8715-99A2-3427-79EE-AB722DA08F4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01FBF0D-97B5-DC51-CE20-3780AD6E7A23}"/>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242695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039A3B4-DACA-E9A5-390B-66FF3DE9293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564B7AAE-4BC0-2953-D5AA-0984DDDCE76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90D0897-AD34-9EA5-D676-CE84375BE046}"/>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6B31BB52-2894-C830-414D-B71067147B9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E8A5E96-B483-0423-ACB7-214668478A47}"/>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809476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A6AF08-0421-09D3-8DE9-617729C92E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7" name="Title 6">
            <a:extLst>
              <a:ext uri="{FF2B5EF4-FFF2-40B4-BE49-F238E27FC236}">
                <a16:creationId xmlns:a16="http://schemas.microsoft.com/office/drawing/2014/main" id="{3A6C518A-4934-5BD2-97B0-912E4DA265D4}"/>
              </a:ext>
            </a:extLst>
          </p:cNvPr>
          <p:cNvSpPr>
            <a:spLocks noGrp="1"/>
          </p:cNvSpPr>
          <p:nvPr>
            <p:ph type="title"/>
          </p:nvPr>
        </p:nvSpPr>
        <p:spPr/>
        <p:txBody>
          <a:bodyPr/>
          <a:lstStyle/>
          <a:p>
            <a:r>
              <a:rPr lang="en-US"/>
              <a:t>Click to edit Master title style</a:t>
            </a:r>
            <a:endParaRPr lang="en-TR"/>
          </a:p>
        </p:txBody>
      </p:sp>
    </p:spTree>
    <p:extLst>
      <p:ext uri="{BB962C8B-B14F-4D97-AF65-F5344CB8AC3E}">
        <p14:creationId xmlns:p14="http://schemas.microsoft.com/office/powerpoint/2010/main" val="326128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1E1028-E088-8134-B346-06CAAFEDA35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DCEFF01-9BC3-3B87-697C-8AED770EA78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9AE0975-8EB5-AB1F-4056-3418A93267DD}"/>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8310F209-9AB5-795F-6353-10953522A59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362AE78-9469-A674-68B1-0C6AC98380EE}"/>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489344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EA4B7F-19A7-64B1-A3EF-6CBFF588EA6B}"/>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32AC138-E2D1-4072-0221-03E64E75B8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A19BBEFA-4F66-B68D-0609-DF590BDB97BB}"/>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9675623F-2B01-9887-5684-8312B85F480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D828E54-2CF6-C285-0214-03824C0E64D1}"/>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447463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798460-88F1-7DA5-EF1A-A765DEF350E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4F3D8D2-1CCE-AD7A-25E5-1FBD9A301C4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FCE3575-8353-68BA-B6FC-77DBCC136138}"/>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5D5FBE56-53E5-90DE-6678-E82B4CF65F0F}"/>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6" name="Alt Bilgi Yer Tutucusu 5">
            <a:extLst>
              <a:ext uri="{FF2B5EF4-FFF2-40B4-BE49-F238E27FC236}">
                <a16:creationId xmlns:a16="http://schemas.microsoft.com/office/drawing/2014/main" id="{D4B9D7A8-6FD3-DA3A-6F32-8A0D9B87B1C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C318010-70EB-D035-D9F9-B6C86685C729}"/>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03137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139D06-6740-C202-33DF-E1149010B19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1628258-4747-38FB-91CD-10CFFCC878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5FF73BF5-F032-FF9F-263C-1941A539571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5CA20834-3FA7-63E3-8BC9-880CFBAB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E5FBF3B-E573-DE2D-D006-94F08199E616}"/>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6D35F49-AC82-677A-C585-FFEA3E5AADB1}"/>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8" name="Alt Bilgi Yer Tutucusu 7">
            <a:extLst>
              <a:ext uri="{FF2B5EF4-FFF2-40B4-BE49-F238E27FC236}">
                <a16:creationId xmlns:a16="http://schemas.microsoft.com/office/drawing/2014/main" id="{1E4AB0C5-DCE3-99E3-FA8F-702689BE9AAB}"/>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3BA8757-2238-F541-ADCC-053629D89FC9}"/>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4554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77E9CD-C895-3593-7C2A-95BB80DCBE3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1924B6C-B628-762F-5E58-48B3C4937A23}"/>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4" name="Alt Bilgi Yer Tutucusu 3">
            <a:extLst>
              <a:ext uri="{FF2B5EF4-FFF2-40B4-BE49-F238E27FC236}">
                <a16:creationId xmlns:a16="http://schemas.microsoft.com/office/drawing/2014/main" id="{F57A6905-E990-BC42-AC09-B164541780F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531747A6-BCC5-ACD3-768E-9BEBF918D6D5}"/>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234481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1251629-A31D-AE24-3BB1-54E74ED2A2B1}"/>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3" name="Alt Bilgi Yer Tutucusu 2">
            <a:extLst>
              <a:ext uri="{FF2B5EF4-FFF2-40B4-BE49-F238E27FC236}">
                <a16:creationId xmlns:a16="http://schemas.microsoft.com/office/drawing/2014/main" id="{E58E4CE9-101A-CBC3-F705-3811534FF07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41944F0-25C1-671C-0E4D-868A67029CA2}"/>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61029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E0D9E6-8BC0-FEEC-D19A-CD1A78ADB35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2B68FD1B-8160-6974-7470-1B8406A7D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4D633C1-93FA-9762-6D5A-DF6194805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BE0F140-AF74-1660-76D2-68495B95C4C0}"/>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6" name="Alt Bilgi Yer Tutucusu 5">
            <a:extLst>
              <a:ext uri="{FF2B5EF4-FFF2-40B4-BE49-F238E27FC236}">
                <a16:creationId xmlns:a16="http://schemas.microsoft.com/office/drawing/2014/main" id="{5A10344F-FB56-28B8-8E84-A3DF84E9980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C43AE5E-7C56-5F64-E99A-780AF9E2DE7D}"/>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89464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D73E8D-57A4-A438-A59C-E22648B77CB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DE85AEA-10C2-A22E-F62E-0AD5593FBE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ECFC951F-7E5B-D42E-A0C6-AEEA77ED9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9B7FD75-4FF5-376E-2112-6CB10077EAF7}"/>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6" name="Alt Bilgi Yer Tutucusu 5">
            <a:extLst>
              <a:ext uri="{FF2B5EF4-FFF2-40B4-BE49-F238E27FC236}">
                <a16:creationId xmlns:a16="http://schemas.microsoft.com/office/drawing/2014/main" id="{A353AD91-1108-2493-0985-1F28F6A0239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333027F-C033-1FC2-2FA1-59875B4CD904}"/>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2600918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F97E2E3-9D27-71F1-7ECC-C65A8EEC7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2F6494A-515A-6040-320A-BC308F1D34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78060F-A820-8782-7417-2A7E52BE57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970ED59B-586D-4BF9-5511-C6EFB540E7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936659F6-D3D0-C2EC-5832-ACA3D7242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0503C0-BB46-4D93-B90F-6E0A04AF3665}" type="slidenum">
              <a:rPr lang="tr-TR" smtClean="0"/>
              <a:t>‹#›</a:t>
            </a:fld>
            <a:endParaRPr lang="tr-TR"/>
          </a:p>
        </p:txBody>
      </p:sp>
      <p:pic>
        <p:nvPicPr>
          <p:cNvPr id="8" name="Resim 7" descr="metin, ekran görüntüsü içeren bir resim&#10;&#10;Açıklama otomatik olarak oluşturuldu">
            <a:extLst>
              <a:ext uri="{FF2B5EF4-FFF2-40B4-BE49-F238E27FC236}">
                <a16:creationId xmlns:a16="http://schemas.microsoft.com/office/drawing/2014/main" id="{2BA767CB-B04D-3A64-DFF3-9BB3D1D2F6A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1949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jfif"/><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tiff"/><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tiff"/><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0D34168-14C1-BA1E-4FC0-47ADA7C0B655}"/>
              </a:ext>
            </a:extLst>
          </p:cNvPr>
          <p:cNvSpPr txBox="1">
            <a:spLocks/>
          </p:cNvSpPr>
          <p:nvPr/>
        </p:nvSpPr>
        <p:spPr>
          <a:xfrm>
            <a:off x="758687" y="3619204"/>
            <a:ext cx="10515600" cy="1325563"/>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00" b="1" dirty="0">
              <a:solidFill>
                <a:schemeClr val="tx2">
                  <a:lumMod val="90000"/>
                  <a:lumOff val="10000"/>
                </a:schemeClr>
              </a:solidFill>
              <a:latin typeface="Times New Roman" panose="02020603050405020304" pitchFamily="18" charset="0"/>
              <a:cs typeface="Times New Roman" panose="02020603050405020304" pitchFamily="18" charset="0"/>
            </a:endParaRPr>
          </a:p>
          <a:p>
            <a:endParaRPr lang="en-US" sz="4000" b="1" dirty="0">
              <a:solidFill>
                <a:schemeClr val="tx2">
                  <a:lumMod val="90000"/>
                  <a:lumOff val="10000"/>
                </a:schemeClr>
              </a:solidFill>
              <a:latin typeface="Times New Roman" panose="02020603050405020304" pitchFamily="18" charset="0"/>
              <a:cs typeface="Times New Roman" panose="02020603050405020304" pitchFamily="18" charset="0"/>
            </a:endParaRPr>
          </a:p>
          <a:p>
            <a:r>
              <a:rPr lang="en-US" sz="4000" b="1" dirty="0">
                <a:solidFill>
                  <a:schemeClr val="tx2">
                    <a:lumMod val="90000"/>
                    <a:lumOff val="10000"/>
                  </a:schemeClr>
                </a:solidFill>
                <a:latin typeface="Times New Roman" panose="02020603050405020304" pitchFamily="18" charset="0"/>
                <a:cs typeface="Times New Roman" panose="02020603050405020304" pitchFamily="18" charset="0"/>
              </a:rPr>
              <a:t>Question 43:</a:t>
            </a:r>
          </a:p>
          <a:p>
            <a:r>
              <a:rPr lang="en-US" sz="4000" b="1" dirty="0">
                <a:solidFill>
                  <a:schemeClr val="tx2">
                    <a:lumMod val="90000"/>
                    <a:lumOff val="10000"/>
                  </a:schemeClr>
                </a:solidFill>
                <a:latin typeface="Times New Roman" panose="02020603050405020304" pitchFamily="18" charset="0"/>
                <a:cs typeface="Times New Roman" panose="02020603050405020304" pitchFamily="18" charset="0"/>
              </a:rPr>
              <a:t>Is there a limit to limb lengthening in patients with Crowe IV developmental dysplasia of the hip undergoing total hip arthroplasty?</a:t>
            </a:r>
            <a:endParaRPr lang="en-TR" sz="4000" b="1" dirty="0">
              <a:solidFill>
                <a:schemeClr val="tx2">
                  <a:lumMod val="90000"/>
                  <a:lumOff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207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8AA4814-0B3A-1384-52BF-BB5242F154BF}"/>
              </a:ext>
            </a:extLst>
          </p:cNvPr>
          <p:cNvSpPr txBox="1">
            <a:spLocks/>
          </p:cNvSpPr>
          <p:nvPr/>
        </p:nvSpPr>
        <p:spPr>
          <a:xfrm>
            <a:off x="404256" y="11028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solidFill>
                  <a:srgbClr val="002060"/>
                </a:solidFill>
                <a:latin typeface="Times New Roman" panose="02020603050405020304" pitchFamily="18" charset="0"/>
                <a:cs typeface="Times New Roman" panose="02020603050405020304" pitchFamily="18" charset="0"/>
              </a:rPr>
              <a:t>What did literature reveal </a:t>
            </a:r>
            <a:endParaRPr lang="en-TR" dirty="0">
              <a:solidFill>
                <a:srgbClr val="002060"/>
              </a:solidFill>
              <a:latin typeface="Times New Roman" panose="02020603050405020304" pitchFamily="18" charset="0"/>
              <a:cs typeface="Times New Roman" panose="02020603050405020304" pitchFamily="18" charset="0"/>
            </a:endParaRPr>
          </a:p>
        </p:txBody>
      </p:sp>
      <p:sp>
        <p:nvSpPr>
          <p:cNvPr id="9" name="Subtitle 1">
            <a:extLst>
              <a:ext uri="{FF2B5EF4-FFF2-40B4-BE49-F238E27FC236}">
                <a16:creationId xmlns:a16="http://schemas.microsoft.com/office/drawing/2014/main" id="{32B55A9B-1B02-09FB-8C9F-C9F0885ABA06}"/>
              </a:ext>
            </a:extLst>
          </p:cNvPr>
          <p:cNvSpPr>
            <a:spLocks noGrp="1"/>
          </p:cNvSpPr>
          <p:nvPr>
            <p:ph type="subTitle" idx="1"/>
          </p:nvPr>
        </p:nvSpPr>
        <p:spPr>
          <a:xfrm>
            <a:off x="498076" y="2304290"/>
            <a:ext cx="9401298" cy="4470255"/>
          </a:xfrm>
        </p:spPr>
        <p:txBody>
          <a:bodyPr>
            <a:normAutofit/>
          </a:bodyPr>
          <a:lstStyle/>
          <a:p>
            <a:pPr algn="l">
              <a:buClr>
                <a:srgbClr val="FF0000"/>
              </a:buClr>
            </a:pPr>
            <a:r>
              <a:rPr lang="en-US" sz="3200" b="1" dirty="0">
                <a:solidFill>
                  <a:srgbClr val="002060"/>
                </a:solidFill>
                <a:latin typeface="Times New Roman" panose="02020603050405020304" pitchFamily="18" charset="0"/>
                <a:cs typeface="Times New Roman" panose="02020603050405020304" pitchFamily="18" charset="0"/>
              </a:rPr>
              <a:t>Preventive Measures</a:t>
            </a:r>
            <a:r>
              <a:rPr lang="en-US" sz="3200" dirty="0">
                <a:solidFill>
                  <a:srgbClr val="002060"/>
                </a:solidFill>
                <a:latin typeface="Times New Roman" panose="02020603050405020304" pitchFamily="18" charset="0"/>
                <a:cs typeface="Times New Roman" panose="02020603050405020304" pitchFamily="18" charset="0"/>
              </a:rPr>
              <a:t>: Shortening Osteotomies</a:t>
            </a:r>
          </a:p>
          <a:p>
            <a:pPr marL="685800" indent="-685800" algn="l">
              <a:buClr>
                <a:srgbClr val="FF0000"/>
              </a:buClr>
              <a:buSzPct val="130000"/>
              <a:buFont typeface="Wingdings" panose="05000000000000000000" pitchFamily="2" charset="2"/>
              <a:buChar char="§"/>
            </a:pP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Fifty-eight studies used femoral shortening (mean lengthening of 18.8 to 51 mm)</a:t>
            </a:r>
          </a:p>
          <a:p>
            <a:pPr marL="1143000" lvl="1" indent="-685800" algn="l">
              <a:buClr>
                <a:srgbClr val="FF0000"/>
              </a:buClr>
              <a:buSzPct val="130000"/>
              <a:buFont typeface="Wingdings" panose="05000000000000000000" pitchFamily="2" charset="2"/>
              <a:buChar char="§"/>
            </a:pP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The indications and role of these types of osteotomies remain unclear.</a:t>
            </a:r>
          </a:p>
          <a:p>
            <a:pPr marL="685800" indent="-685800" algn="l">
              <a:buClr>
                <a:srgbClr val="FF0000"/>
              </a:buClr>
              <a:buSzPct val="130000"/>
              <a:buFont typeface="Wingdings" panose="05000000000000000000" pitchFamily="2" charset="2"/>
              <a:buChar char="§"/>
            </a:pP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Thirteen studies, no shortening (mean limb lengthening 21 to 48 mm)</a:t>
            </a:r>
          </a:p>
          <a:p>
            <a:pPr marL="685800" indent="-685800" algn="l">
              <a:buClr>
                <a:srgbClr val="FF0000"/>
              </a:buClr>
              <a:buSzPct val="130000"/>
              <a:buFont typeface="Wingdings" panose="05000000000000000000" pitchFamily="2" charset="2"/>
              <a:buChar char="§"/>
            </a:pP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Nine studies, staged procedures, (mean limb lengthening ranging from 36 to 100 mm)</a:t>
            </a:r>
          </a:p>
          <a:p>
            <a:pPr marL="685800" indent="-685800" algn="l">
              <a:buClr>
                <a:srgbClr val="FF0000"/>
              </a:buClr>
              <a:buSzPct val="130000"/>
              <a:buFont typeface="Wingdings" panose="05000000000000000000" pitchFamily="2" charset="2"/>
              <a:buChar char="§"/>
            </a:pP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Maintaining hip and knee in flexed with gradual knee extension.</a:t>
            </a:r>
            <a:r>
              <a:rPr lang="en-US"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40 mm lengthening, (29-62 mm) </a:t>
            </a:r>
            <a:r>
              <a:rPr lang="en-US" sz="1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18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Yan et al. 2018 </a:t>
            </a:r>
            <a:endPar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3856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8AA4814-0B3A-1384-52BF-BB5242F154BF}"/>
              </a:ext>
            </a:extLst>
          </p:cNvPr>
          <p:cNvSpPr txBox="1">
            <a:spLocks/>
          </p:cNvSpPr>
          <p:nvPr/>
        </p:nvSpPr>
        <p:spPr>
          <a:xfrm>
            <a:off x="404256" y="11028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solidFill>
                  <a:srgbClr val="002060"/>
                </a:solidFill>
                <a:latin typeface="Times New Roman" panose="02020603050405020304" pitchFamily="18" charset="0"/>
                <a:cs typeface="Times New Roman" panose="02020603050405020304" pitchFamily="18" charset="0"/>
              </a:rPr>
              <a:t>What did literature reveal </a:t>
            </a:r>
            <a:endParaRPr lang="en-TR" dirty="0">
              <a:solidFill>
                <a:srgbClr val="002060"/>
              </a:solidFill>
              <a:latin typeface="Times New Roman" panose="02020603050405020304" pitchFamily="18" charset="0"/>
              <a:cs typeface="Times New Roman" panose="02020603050405020304" pitchFamily="18" charset="0"/>
            </a:endParaRPr>
          </a:p>
        </p:txBody>
      </p:sp>
      <p:sp>
        <p:nvSpPr>
          <p:cNvPr id="9" name="Subtitle 1">
            <a:extLst>
              <a:ext uri="{FF2B5EF4-FFF2-40B4-BE49-F238E27FC236}">
                <a16:creationId xmlns:a16="http://schemas.microsoft.com/office/drawing/2014/main" id="{32B55A9B-1B02-09FB-8C9F-C9F0885ABA06}"/>
              </a:ext>
            </a:extLst>
          </p:cNvPr>
          <p:cNvSpPr>
            <a:spLocks noGrp="1"/>
          </p:cNvSpPr>
          <p:nvPr>
            <p:ph type="subTitle" idx="1"/>
          </p:nvPr>
        </p:nvSpPr>
        <p:spPr>
          <a:xfrm>
            <a:off x="498076" y="2304290"/>
            <a:ext cx="9401298" cy="4470255"/>
          </a:xfrm>
        </p:spPr>
        <p:txBody>
          <a:bodyPr>
            <a:normAutofit/>
          </a:bodyPr>
          <a:lstStyle/>
          <a:p>
            <a:pPr algn="l">
              <a:buClr>
                <a:srgbClr val="FF0000"/>
              </a:buClr>
            </a:pPr>
            <a:r>
              <a:rPr lang="en-US" sz="3200" b="1" dirty="0">
                <a:solidFill>
                  <a:srgbClr val="002060"/>
                </a:solidFill>
                <a:latin typeface="Times New Roman" panose="02020603050405020304" pitchFamily="18" charset="0"/>
                <a:cs typeface="Times New Roman" panose="02020603050405020304" pitchFamily="18" charset="0"/>
              </a:rPr>
              <a:t>Preventive Measures</a:t>
            </a:r>
            <a:r>
              <a:rPr lang="en-US" sz="3200" dirty="0">
                <a:solidFill>
                  <a:srgbClr val="002060"/>
                </a:solidFill>
                <a:latin typeface="Times New Roman" panose="02020603050405020304" pitchFamily="18" charset="0"/>
                <a:cs typeface="Times New Roman" panose="02020603050405020304" pitchFamily="18" charset="0"/>
              </a:rPr>
              <a:t>: Intra-op Measures</a:t>
            </a:r>
          </a:p>
          <a:p>
            <a:pPr marL="685800" indent="-685800" algn="l">
              <a:buClr>
                <a:srgbClr val="FF0000"/>
              </a:buClr>
              <a:buSzPct val="130000"/>
              <a:buFont typeface="Wingdings" panose="05000000000000000000" pitchFamily="2" charset="2"/>
              <a:buChar char="§"/>
            </a:pP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Thirteen studies, no shortening (mean limb lengthening 21 to 48 mm)</a:t>
            </a:r>
          </a:p>
          <a:p>
            <a:pPr marL="685800" indent="-685800" algn="l">
              <a:buClr>
                <a:srgbClr val="FF0000"/>
              </a:buClr>
              <a:buSzPct val="130000"/>
              <a:buFont typeface="Wingdings" panose="05000000000000000000" pitchFamily="2" charset="2"/>
              <a:buChar char="§"/>
            </a:pP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Nine studies, staged procedures, (mean limb lengthening ranging from 36 to 100 mm)</a:t>
            </a:r>
          </a:p>
          <a:p>
            <a:pPr marL="685800" indent="-685800" algn="l">
              <a:buClr>
                <a:srgbClr val="FF0000"/>
              </a:buClr>
              <a:buSzPct val="130000"/>
              <a:buFont typeface="Wingdings" panose="05000000000000000000" pitchFamily="2" charset="2"/>
              <a:buChar char="§"/>
            </a:pP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Maintaining hip and knee in flexed with gradual knee extension.</a:t>
            </a:r>
            <a:r>
              <a:rPr lang="en-US"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40 mm lengthening, (29-62 mm) </a:t>
            </a:r>
            <a:r>
              <a:rPr lang="en-US" sz="1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18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Yan et al. 2018 </a:t>
            </a:r>
            <a:endPar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6130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8AA4814-0B3A-1384-52BF-BB5242F154BF}"/>
              </a:ext>
            </a:extLst>
          </p:cNvPr>
          <p:cNvSpPr txBox="1">
            <a:spLocks/>
          </p:cNvSpPr>
          <p:nvPr/>
        </p:nvSpPr>
        <p:spPr>
          <a:xfrm>
            <a:off x="556656" y="14474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solidFill>
                  <a:srgbClr val="002060"/>
                </a:solidFill>
                <a:latin typeface="Times New Roman" panose="02020603050405020304" pitchFamily="18" charset="0"/>
                <a:cs typeface="Times New Roman" panose="02020603050405020304" pitchFamily="18" charset="0"/>
              </a:rPr>
              <a:t>What did literature reveal </a:t>
            </a:r>
            <a:endParaRPr lang="en-TR" dirty="0">
              <a:solidFill>
                <a:srgbClr val="002060"/>
              </a:solidFill>
              <a:latin typeface="Times New Roman" panose="02020603050405020304" pitchFamily="18" charset="0"/>
              <a:cs typeface="Times New Roman" panose="02020603050405020304" pitchFamily="18" charset="0"/>
            </a:endParaRPr>
          </a:p>
          <a:p>
            <a:endParaRPr lang="en-TR" dirty="0">
              <a:solidFill>
                <a:srgbClr val="002060"/>
              </a:solidFill>
              <a:latin typeface="Times New Roman" panose="02020603050405020304" pitchFamily="18" charset="0"/>
              <a:cs typeface="Times New Roman" panose="02020603050405020304" pitchFamily="18" charset="0"/>
            </a:endParaRPr>
          </a:p>
        </p:txBody>
      </p:sp>
      <p:sp>
        <p:nvSpPr>
          <p:cNvPr id="9" name="Subtitle 1">
            <a:extLst>
              <a:ext uri="{FF2B5EF4-FFF2-40B4-BE49-F238E27FC236}">
                <a16:creationId xmlns:a16="http://schemas.microsoft.com/office/drawing/2014/main" id="{32B55A9B-1B02-09FB-8C9F-C9F0885ABA06}"/>
              </a:ext>
            </a:extLst>
          </p:cNvPr>
          <p:cNvSpPr>
            <a:spLocks noGrp="1"/>
          </p:cNvSpPr>
          <p:nvPr>
            <p:ph type="subTitle" idx="1"/>
          </p:nvPr>
        </p:nvSpPr>
        <p:spPr>
          <a:xfrm>
            <a:off x="498076" y="2304290"/>
            <a:ext cx="9401298" cy="4470255"/>
          </a:xfrm>
        </p:spPr>
        <p:txBody>
          <a:bodyPr>
            <a:normAutofit/>
          </a:bodyPr>
          <a:lstStyle/>
          <a:p>
            <a:pPr algn="l">
              <a:buClr>
                <a:srgbClr val="FF0000"/>
              </a:buClr>
              <a:buSzPct val="130000"/>
            </a:pPr>
            <a:r>
              <a:rPr lang="en-US" sz="2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Intra-op Nerve Monitoring </a:t>
            </a:r>
            <a:r>
              <a:rPr lang="en-US" sz="28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(INOM) </a:t>
            </a:r>
            <a:endParaRPr lang="en-US" sz="2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l">
              <a:buClr>
                <a:srgbClr val="FF0000"/>
              </a:buClr>
              <a:buSzPct val="130000"/>
            </a:pPr>
            <a:endParaRPr lang="en-US" sz="2000" dirty="0">
              <a:latin typeface="Calibri" panose="020F0502020204030204" pitchFamily="34" charset="0"/>
              <a:ea typeface="Calibri" panose="020F0502020204030204" pitchFamily="34" charset="0"/>
            </a:endParaRPr>
          </a:p>
          <a:p>
            <a:pPr marL="685800" indent="-685800" algn="l">
              <a:buClr>
                <a:srgbClr val="FF0000"/>
              </a:buClr>
              <a:buSzPct val="130000"/>
              <a:buFont typeface="Wingdings" panose="05000000000000000000" pitchFamily="2" charset="2"/>
              <a:buChar char="§"/>
            </a:pP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Nerve monitoring </a:t>
            </a:r>
            <a:r>
              <a:rPr lang="en-US" sz="17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[81]</a:t>
            </a:r>
            <a:r>
              <a:rPr lang="en-US" sz="17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Shemesh et al. 2017 </a:t>
            </a:r>
          </a:p>
          <a:p>
            <a:pPr marL="1143000" lvl="1" indent="-685800" algn="l">
              <a:buClr>
                <a:srgbClr val="FF0000"/>
              </a:buClr>
              <a:buSzPct val="130000"/>
              <a:buFont typeface="Wingdings" panose="05000000000000000000" pitchFamily="2" charset="2"/>
              <a:buChar char="ü"/>
            </a:pPr>
            <a:r>
              <a:rPr lang="en-US" sz="24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Decreases the incidence of nerve palsy</a:t>
            </a:r>
          </a:p>
          <a:p>
            <a:pPr marL="1143000" lvl="1" indent="-685800" algn="l">
              <a:buClr>
                <a:srgbClr val="FF0000"/>
              </a:buClr>
              <a:buSzPct val="130000"/>
              <a:buFont typeface="Wingdings" panose="05000000000000000000" pitchFamily="2" charset="2"/>
              <a:buChar char="ü"/>
            </a:pPr>
            <a:r>
              <a:rPr lang="en-US" sz="2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Determines</a:t>
            </a:r>
            <a:r>
              <a:rPr lang="en-US" sz="24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need for femoral shortening osteotomies</a:t>
            </a:r>
          </a:p>
          <a:p>
            <a:pPr marL="685800" indent="-685800" algn="l">
              <a:buClr>
                <a:srgbClr val="FF0000"/>
              </a:buClr>
              <a:buSzPct val="130000"/>
              <a:buFont typeface="Wingdings" panose="05000000000000000000" pitchFamily="2" charset="2"/>
              <a:buChar char="§"/>
            </a:pP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Less incidence of nerve palsies in when used INOM </a:t>
            </a:r>
            <a:r>
              <a:rPr lang="en-US" sz="17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[73]</a:t>
            </a:r>
            <a:r>
              <a:rPr lang="en-US" sz="17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Kong et al. 2019 </a:t>
            </a:r>
            <a:endParaRPr lang="en-US" sz="17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5735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8AA4814-0B3A-1384-52BF-BB5242F154BF}"/>
              </a:ext>
            </a:extLst>
          </p:cNvPr>
          <p:cNvSpPr txBox="1">
            <a:spLocks/>
          </p:cNvSpPr>
          <p:nvPr/>
        </p:nvSpPr>
        <p:spPr>
          <a:xfrm>
            <a:off x="556656" y="14474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Findings from Literature</a:t>
            </a:r>
          </a:p>
          <a:p>
            <a:endParaRPr lang="en-TR" dirty="0">
              <a:solidFill>
                <a:srgbClr val="002060"/>
              </a:solidFill>
              <a:latin typeface="Times New Roman" panose="02020603050405020304" pitchFamily="18" charset="0"/>
              <a:cs typeface="Times New Roman" panose="02020603050405020304" pitchFamily="18" charset="0"/>
            </a:endParaRPr>
          </a:p>
        </p:txBody>
      </p:sp>
      <p:sp>
        <p:nvSpPr>
          <p:cNvPr id="9" name="Subtitle 1">
            <a:extLst>
              <a:ext uri="{FF2B5EF4-FFF2-40B4-BE49-F238E27FC236}">
                <a16:creationId xmlns:a16="http://schemas.microsoft.com/office/drawing/2014/main" id="{32B55A9B-1B02-09FB-8C9F-C9F0885ABA06}"/>
              </a:ext>
            </a:extLst>
          </p:cNvPr>
          <p:cNvSpPr>
            <a:spLocks noGrp="1"/>
          </p:cNvSpPr>
          <p:nvPr>
            <p:ph type="subTitle" idx="1"/>
          </p:nvPr>
        </p:nvSpPr>
        <p:spPr>
          <a:xfrm>
            <a:off x="809502" y="2238029"/>
            <a:ext cx="9401298" cy="4470255"/>
          </a:xfrm>
        </p:spPr>
        <p:txBody>
          <a:bodyPr>
            <a:normAutofit/>
          </a:bodyPr>
          <a:lstStyle/>
          <a:p>
            <a:pPr algn="l">
              <a:buClr>
                <a:srgbClr val="FF0000"/>
              </a:buClr>
              <a:buSzPct val="130000"/>
            </a:pPr>
            <a:r>
              <a:rPr lang="en-US" sz="2800" b="1" dirty="0">
                <a:solidFill>
                  <a:srgbClr val="002060"/>
                </a:solidFill>
                <a:latin typeface="Times New Roman" panose="02020603050405020304" pitchFamily="18" charset="0"/>
                <a:cs typeface="Times New Roman" panose="02020603050405020304" pitchFamily="18" charset="0"/>
              </a:rPr>
              <a:t>Our Important Findings: Lengthening &amp; Nerve Damage</a:t>
            </a:r>
          </a:p>
          <a:p>
            <a:pPr marL="457200" indent="-457200" algn="l">
              <a:buClr>
                <a:srgbClr val="FF0000"/>
              </a:buClr>
              <a:buSzPct val="130000"/>
              <a:buFont typeface="Wingdings" panose="05000000000000000000" pitchFamily="2" charset="2"/>
              <a:buChar char="§"/>
            </a:pPr>
            <a:r>
              <a:rPr lang="en-US" dirty="0">
                <a:solidFill>
                  <a:schemeClr val="accent1">
                    <a:lumMod val="75000"/>
                  </a:schemeClr>
                </a:solidFill>
                <a:latin typeface="Times New Roman" panose="02020603050405020304" pitchFamily="18" charset="0"/>
                <a:ea typeface="Calibri" panose="020F0502020204030204" pitchFamily="34" charset="0"/>
              </a:rPr>
              <a:t>L</a:t>
            </a:r>
            <a:r>
              <a:rPr lang="en-US" dirty="0">
                <a:solidFill>
                  <a:schemeClr val="accent1">
                    <a:lumMod val="75000"/>
                  </a:schemeClr>
                </a:solidFill>
                <a:effectLst/>
                <a:latin typeface="Times New Roman" panose="02020603050405020304" pitchFamily="18" charset="0"/>
                <a:ea typeface="Calibri" panose="020F0502020204030204" pitchFamily="34" charset="0"/>
              </a:rPr>
              <a:t>imited and Conflicting evidences about the limit of limb lengthening after which the risk for neurological complication increases</a:t>
            </a:r>
            <a:r>
              <a:rPr lang="en-US" sz="1800" dirty="0">
                <a:solidFill>
                  <a:srgbClr val="000000"/>
                </a:solidFill>
                <a:effectLst/>
                <a:latin typeface="Times New Roman" panose="02020603050405020304" pitchFamily="18" charset="0"/>
                <a:ea typeface="Calibri" panose="020F0502020204030204" pitchFamily="34" charset="0"/>
              </a:rPr>
              <a:t>.</a:t>
            </a:r>
          </a:p>
          <a:p>
            <a:pPr marL="457200" indent="-457200" algn="l">
              <a:buClr>
                <a:srgbClr val="FF0000"/>
              </a:buClr>
              <a:buSzPct val="130000"/>
              <a:buFont typeface="Wingdings" panose="05000000000000000000" pitchFamily="2" charset="2"/>
              <a:buChar char="§"/>
            </a:pPr>
            <a:r>
              <a:rPr lang="en-US" dirty="0">
                <a:solidFill>
                  <a:srgbClr val="002060"/>
                </a:solidFill>
                <a:latin typeface="Times New Roman" panose="02020603050405020304" pitchFamily="18" charset="0"/>
                <a:cs typeface="Times New Roman" panose="02020603050405020304" pitchFamily="18" charset="0"/>
              </a:rPr>
              <a:t>Confusing and conflicting reports of hazardous amounts of lengthening that causes nerve damage.</a:t>
            </a:r>
          </a:p>
          <a:p>
            <a:pPr marL="457200" indent="-457200" algn="l">
              <a:buClr>
                <a:srgbClr val="FF0000"/>
              </a:buClr>
              <a:buSzPct val="130000"/>
              <a:buFont typeface="Wingdings" panose="05000000000000000000" pitchFamily="2" charset="2"/>
              <a:buChar char="§"/>
            </a:pPr>
            <a:r>
              <a:rPr lang="en-US" dirty="0">
                <a:solidFill>
                  <a:srgbClr val="002060"/>
                </a:solidFill>
                <a:latin typeface="Times New Roman" panose="02020603050405020304" pitchFamily="18" charset="0"/>
                <a:cs typeface="Times New Roman" panose="02020603050405020304" pitchFamily="18" charset="0"/>
              </a:rPr>
              <a:t>Evidences on “no relationship between lengthening and nerve damage”.</a:t>
            </a:r>
          </a:p>
          <a:p>
            <a:pPr algn="r"/>
            <a:r>
              <a:rPr lang="en-US" sz="1400" i="0" u="none" strike="noStrike" baseline="0" dirty="0">
                <a:latin typeface="Times New Roman" panose="02020603050405020304" pitchFamily="18" charset="0"/>
                <a:cs typeface="Times New Roman" panose="02020603050405020304" pitchFamily="18" charset="0"/>
              </a:rPr>
              <a:t>Marcello De Fine et al BioMed Research International Volume 2017</a:t>
            </a:r>
            <a:endParaRPr lang="en-US"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2744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8AA4814-0B3A-1384-52BF-BB5242F154BF}"/>
              </a:ext>
            </a:extLst>
          </p:cNvPr>
          <p:cNvSpPr txBox="1">
            <a:spLocks/>
          </p:cNvSpPr>
          <p:nvPr/>
        </p:nvSpPr>
        <p:spPr>
          <a:xfrm>
            <a:off x="556656" y="14474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Findings from Literature</a:t>
            </a:r>
          </a:p>
          <a:p>
            <a:endParaRPr lang="en-TR" dirty="0">
              <a:solidFill>
                <a:srgbClr val="002060"/>
              </a:solidFill>
              <a:latin typeface="Times New Roman" panose="02020603050405020304" pitchFamily="18" charset="0"/>
              <a:cs typeface="Times New Roman" panose="02020603050405020304" pitchFamily="18" charset="0"/>
            </a:endParaRPr>
          </a:p>
        </p:txBody>
      </p:sp>
      <p:sp>
        <p:nvSpPr>
          <p:cNvPr id="9" name="Subtitle 1">
            <a:extLst>
              <a:ext uri="{FF2B5EF4-FFF2-40B4-BE49-F238E27FC236}">
                <a16:creationId xmlns:a16="http://schemas.microsoft.com/office/drawing/2014/main" id="{32B55A9B-1B02-09FB-8C9F-C9F0885ABA06}"/>
              </a:ext>
            </a:extLst>
          </p:cNvPr>
          <p:cNvSpPr>
            <a:spLocks noGrp="1"/>
          </p:cNvSpPr>
          <p:nvPr>
            <p:ph type="subTitle" idx="1"/>
          </p:nvPr>
        </p:nvSpPr>
        <p:spPr>
          <a:xfrm>
            <a:off x="809502" y="2238029"/>
            <a:ext cx="9401298" cy="4470255"/>
          </a:xfrm>
        </p:spPr>
        <p:txBody>
          <a:bodyPr>
            <a:normAutofit/>
          </a:bodyPr>
          <a:lstStyle/>
          <a:p>
            <a:pPr algn="l">
              <a:buClr>
                <a:srgbClr val="FF0000"/>
              </a:buClr>
              <a:buSzPct val="130000"/>
            </a:pPr>
            <a:r>
              <a:rPr lang="en-US" sz="2800" b="1" dirty="0">
                <a:solidFill>
                  <a:srgbClr val="002060"/>
                </a:solidFill>
                <a:latin typeface="Times New Roman" panose="02020603050405020304" pitchFamily="18" charset="0"/>
                <a:cs typeface="Times New Roman" panose="02020603050405020304" pitchFamily="18" charset="0"/>
              </a:rPr>
              <a:t>Our Important Findings: Preventive Measures:</a:t>
            </a:r>
          </a:p>
          <a:p>
            <a:pPr marL="457200" indent="-457200" algn="l">
              <a:buClr>
                <a:srgbClr val="FF0000"/>
              </a:buClr>
              <a:buSzPct val="130000"/>
              <a:buFont typeface="Wingdings" panose="05000000000000000000" pitchFamily="2" charset="2"/>
              <a:buChar char="§"/>
            </a:pPr>
            <a:r>
              <a:rPr lang="en-US" dirty="0">
                <a:solidFill>
                  <a:srgbClr val="002060"/>
                </a:solidFill>
                <a:latin typeface="Times New Roman" panose="02020603050405020304" pitchFamily="18" charset="0"/>
                <a:cs typeface="Times New Roman" panose="02020603050405020304" pitchFamily="18" charset="0"/>
              </a:rPr>
              <a:t>Some measure could help prevent nerve damage:</a:t>
            </a:r>
          </a:p>
          <a:p>
            <a:pPr marL="914400" lvl="1" indent="-457200" algn="l">
              <a:buClr>
                <a:srgbClr val="FF0000"/>
              </a:buClr>
              <a:buSzPct val="130000"/>
              <a:buFont typeface="Wingdings" panose="05000000000000000000" pitchFamily="2" charset="2"/>
              <a:buChar char="§"/>
            </a:pPr>
            <a:r>
              <a:rPr lang="en-US" sz="2400" dirty="0">
                <a:solidFill>
                  <a:srgbClr val="002060"/>
                </a:solidFill>
                <a:latin typeface="Times New Roman" panose="02020603050405020304" pitchFamily="18" charset="0"/>
                <a:cs typeface="Times New Roman" panose="02020603050405020304" pitchFamily="18" charset="0"/>
              </a:rPr>
              <a:t>Nerve monitoring</a:t>
            </a:r>
          </a:p>
          <a:p>
            <a:pPr marL="914400" lvl="1" indent="-457200" algn="l">
              <a:buClr>
                <a:srgbClr val="FF0000"/>
              </a:buClr>
              <a:buSzPct val="130000"/>
              <a:buFont typeface="Wingdings" panose="05000000000000000000" pitchFamily="2" charset="2"/>
              <a:buChar char="§"/>
            </a:pPr>
            <a:r>
              <a:rPr lang="en-US" sz="2400" dirty="0">
                <a:solidFill>
                  <a:srgbClr val="002060"/>
                </a:solidFill>
                <a:latin typeface="Times New Roman" panose="02020603050405020304" pitchFamily="18" charset="0"/>
                <a:cs typeface="Times New Roman" panose="02020603050405020304" pitchFamily="18" charset="0"/>
              </a:rPr>
              <a:t>Femoral shortening osteotomy </a:t>
            </a:r>
            <a:endParaRPr lang="en-TR" sz="2400" dirty="0">
              <a:solidFill>
                <a:srgbClr val="002060"/>
              </a:solidFill>
              <a:latin typeface="Times New Roman" panose="02020603050405020304" pitchFamily="18" charset="0"/>
              <a:cs typeface="Times New Roman" panose="02020603050405020304" pitchFamily="18" charset="0"/>
            </a:endParaRPr>
          </a:p>
          <a:p>
            <a:pPr marL="914400" lvl="1" indent="-457200" algn="l">
              <a:buClr>
                <a:srgbClr val="FF0000"/>
              </a:buClr>
              <a:buSzPct val="130000"/>
              <a:buFont typeface="Wingdings" panose="05000000000000000000" pitchFamily="2" charset="2"/>
              <a:buChar char="§"/>
            </a:pPr>
            <a:r>
              <a:rPr lang="en-US" sz="2400" dirty="0">
                <a:solidFill>
                  <a:srgbClr val="002060"/>
                </a:solidFill>
                <a:latin typeface="Times New Roman" panose="02020603050405020304" pitchFamily="18" charset="0"/>
                <a:cs typeface="Times New Roman" panose="02020603050405020304" pitchFamily="18" charset="0"/>
              </a:rPr>
              <a:t>keeping knee in flexion</a:t>
            </a:r>
          </a:p>
          <a:p>
            <a:pPr marL="914400" lvl="1" indent="-457200" algn="l">
              <a:buClr>
                <a:srgbClr val="FF0000"/>
              </a:buClr>
              <a:buSzPct val="130000"/>
              <a:buFont typeface="Wingdings" panose="05000000000000000000" pitchFamily="2" charset="2"/>
              <a:buChar char="§"/>
            </a:pPr>
            <a:r>
              <a:rPr lang="en-US" sz="2400" dirty="0">
                <a:solidFill>
                  <a:srgbClr val="002060"/>
                </a:solidFill>
                <a:latin typeface="Times New Roman" panose="02020603050405020304" pitchFamily="18" charset="0"/>
                <a:cs typeface="Times New Roman" panose="02020603050405020304" pitchFamily="18" charset="0"/>
              </a:rPr>
              <a:t>Gradual or two stage procedure</a:t>
            </a:r>
          </a:p>
        </p:txBody>
      </p:sp>
    </p:spTree>
    <p:extLst>
      <p:ext uri="{BB962C8B-B14F-4D97-AF65-F5344CB8AC3E}">
        <p14:creationId xmlns:p14="http://schemas.microsoft.com/office/powerpoint/2010/main" val="3690655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65D20F-9141-68D2-6774-12A301B5C910}"/>
              </a:ext>
            </a:extLst>
          </p:cNvPr>
          <p:cNvSpPr>
            <a:spLocks noGrp="1"/>
          </p:cNvSpPr>
          <p:nvPr>
            <p:ph type="subTitle" idx="1"/>
          </p:nvPr>
        </p:nvSpPr>
        <p:spPr>
          <a:xfrm>
            <a:off x="1357746" y="2022619"/>
            <a:ext cx="9401298" cy="4470255"/>
          </a:xfrm>
        </p:spPr>
        <p:txBody>
          <a:bodyPr>
            <a:normAutofit/>
          </a:bodyPr>
          <a:lstStyle/>
          <a:p>
            <a:pPr marL="342900" indent="-342900" algn="l">
              <a:buFont typeface="Wingdings" pitchFamily="2" charset="2"/>
              <a:buChar char="v"/>
            </a:pPr>
            <a:r>
              <a:rPr lang="en-US" sz="4800" dirty="0">
                <a:solidFill>
                  <a:schemeClr val="bg1"/>
                </a:solidFill>
                <a:latin typeface="Times New Roman" panose="02020603050405020304" pitchFamily="18" charset="0"/>
                <a:cs typeface="Times New Roman" panose="02020603050405020304" pitchFamily="18" charset="0"/>
              </a:rPr>
              <a:t> </a:t>
            </a:r>
            <a:r>
              <a:rPr lang="en-US" sz="4800" b="1" dirty="0">
                <a:highlight>
                  <a:srgbClr val="FF0000"/>
                </a:highlight>
                <a:latin typeface="Times New Roman" panose="02020603050405020304" pitchFamily="18" charset="0"/>
                <a:cs typeface="Times New Roman" panose="02020603050405020304" pitchFamily="18" charset="0"/>
              </a:rPr>
              <a:t>Question 43:</a:t>
            </a:r>
          </a:p>
          <a:p>
            <a:r>
              <a:rPr lang="en-US" sz="3600" b="1" dirty="0">
                <a:solidFill>
                  <a:schemeClr val="tx2">
                    <a:lumMod val="90000"/>
                    <a:lumOff val="10000"/>
                  </a:schemeClr>
                </a:solidFill>
                <a:latin typeface="Times New Roman" panose="02020603050405020304" pitchFamily="18" charset="0"/>
                <a:cs typeface="Times New Roman" panose="02020603050405020304" pitchFamily="18" charset="0"/>
              </a:rPr>
              <a:t>Is there a limit to limb lengthening in patients with Crowe IV developmental dysplasia of the hip undergoing total hip arthroplasty?</a:t>
            </a:r>
            <a:endParaRPr lang="en-TR" sz="3600" b="1" dirty="0">
              <a:solidFill>
                <a:schemeClr val="tx2">
                  <a:lumMod val="90000"/>
                  <a:lumOff val="10000"/>
                </a:schemeClr>
              </a:solidFill>
              <a:latin typeface="Times New Roman" panose="02020603050405020304" pitchFamily="18" charset="0"/>
              <a:cs typeface="Times New Roman" panose="02020603050405020304" pitchFamily="18" charset="0"/>
            </a:endParaRPr>
          </a:p>
          <a:p>
            <a:pPr marL="342900" indent="-342900" algn="l">
              <a:buFont typeface="Wingdings" pitchFamily="2" charset="2"/>
              <a:buChar char="v"/>
            </a:pPr>
            <a:endParaRPr lang="en-TR"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202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65D20F-9141-68D2-6774-12A301B5C910}"/>
              </a:ext>
            </a:extLst>
          </p:cNvPr>
          <p:cNvSpPr>
            <a:spLocks noGrp="1"/>
          </p:cNvSpPr>
          <p:nvPr>
            <p:ph type="subTitle" idx="1"/>
          </p:nvPr>
        </p:nvSpPr>
        <p:spPr>
          <a:xfrm>
            <a:off x="1395351" y="1529324"/>
            <a:ext cx="9401298" cy="4470255"/>
          </a:xfrm>
        </p:spPr>
        <p:txBody>
          <a:bodyPr>
            <a:normAutofit/>
          </a:bodyPr>
          <a:lstStyle/>
          <a:p>
            <a:pPr marL="342900" indent="-342900" algn="l">
              <a:buFont typeface="Wingdings" pitchFamily="2" charset="2"/>
              <a:buChar char="v"/>
            </a:pPr>
            <a:r>
              <a:rPr lang="en-US" sz="4800" dirty="0">
                <a:solidFill>
                  <a:schemeClr val="bg1"/>
                </a:solidFill>
                <a:latin typeface="Times New Roman" panose="02020603050405020304" pitchFamily="18" charset="0"/>
                <a:cs typeface="Times New Roman" panose="02020603050405020304" pitchFamily="18" charset="0"/>
              </a:rPr>
              <a:t> </a:t>
            </a:r>
            <a:r>
              <a:rPr lang="en-US" sz="4800" b="1" dirty="0">
                <a:highlight>
                  <a:srgbClr val="FFFF00"/>
                </a:highlight>
                <a:latin typeface="Times New Roman" panose="02020603050405020304" pitchFamily="18" charset="0"/>
                <a:cs typeface="Times New Roman" panose="02020603050405020304" pitchFamily="18" charset="0"/>
              </a:rPr>
              <a:t>Rationale: </a:t>
            </a:r>
            <a:endParaRPr lang="en-TR" sz="4400">
              <a:highlight>
                <a:srgbClr val="FFFF00"/>
              </a:highligh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B66803D-0C0C-4CD5-AC23-5B871DE6E61E}"/>
              </a:ext>
            </a:extLst>
          </p:cNvPr>
          <p:cNvSpPr txBox="1"/>
          <p:nvPr/>
        </p:nvSpPr>
        <p:spPr>
          <a:xfrm>
            <a:off x="1468518" y="2614986"/>
            <a:ext cx="9401297" cy="3693319"/>
          </a:xfrm>
          <a:prstGeom prst="rect">
            <a:avLst/>
          </a:prstGeom>
          <a:noFill/>
        </p:spPr>
        <p:txBody>
          <a:bodyPr wrap="square">
            <a:spAutoFit/>
          </a:bodyPr>
          <a:lstStyle/>
          <a:p>
            <a:r>
              <a:rPr lang="en-US" sz="1800" b="1" dirty="0">
                <a:solidFill>
                  <a:srgbClr val="002060"/>
                </a:solidFill>
                <a:latin typeface="Times New Roman" panose="02020603050405020304" pitchFamily="18" charset="0"/>
                <a:cs typeface="Times New Roman" panose="02020603050405020304" pitchFamily="18" charset="0"/>
              </a:rPr>
              <a:t>We did a systematic review on this question. A total of 91 articles reviewed. All studies were prospective or </a:t>
            </a:r>
            <a:r>
              <a:rPr lang="en-US" b="1" dirty="0">
                <a:solidFill>
                  <a:srgbClr val="002060"/>
                </a:solidFill>
                <a:latin typeface="Times New Roman" panose="02020603050405020304" pitchFamily="18" charset="0"/>
                <a:cs typeface="Times New Roman" panose="02020603050405020304" pitchFamily="18" charset="0"/>
              </a:rPr>
              <a:t>retrospective cohorts and some case reports. Studies revealed that hip arthroplasty although difficult and complex but is indicated and effective in the treatment of symptomatic hips in Crowe type IV developmental dysplasia of the hip. In order to insert the cup in anatomic position lengthening of the limb is necessary. Diagnosis of DDH, previous hip surgery and being female are main risk factors for nerve damage. There is no known etiology for postoperative nerve damage in 50% of the patient. There are conflicting evidences on the amount of lengthening that could cause nerve damage. Some studies revealed increased risk after lengthening of more than 8.7% of the length of femur. There are different measures to decrease the risk in these patients. Shortening osteotomies, nerve monitoring, gradual lengthen in two stages and keeping the knee in flexion and gradual extension could decrease the risk of nerve damage.</a:t>
            </a:r>
            <a:endParaRPr lang="en-US" sz="18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1800" b="1" dirty="0">
              <a:solidFill>
                <a:srgbClr val="002060"/>
              </a:solidFill>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66DE3AE0-8425-4A3A-FDC9-6868FD80439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40545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65D20F-9141-68D2-6774-12A301B5C910}"/>
              </a:ext>
            </a:extLst>
          </p:cNvPr>
          <p:cNvSpPr>
            <a:spLocks noGrp="1"/>
          </p:cNvSpPr>
          <p:nvPr>
            <p:ph type="subTitle" idx="1"/>
          </p:nvPr>
        </p:nvSpPr>
        <p:spPr>
          <a:xfrm>
            <a:off x="729343" y="1605176"/>
            <a:ext cx="10352314" cy="4887699"/>
          </a:xfrm>
        </p:spPr>
        <p:txBody>
          <a:bodyPr>
            <a:normAutofit fontScale="62500" lnSpcReduction="20000"/>
          </a:bodyPr>
          <a:lstStyle/>
          <a:p>
            <a:r>
              <a:rPr lang="tr-TR" sz="4800" b="1" dirty="0" err="1">
                <a:highlight>
                  <a:srgbClr val="FF0000"/>
                </a:highlight>
                <a:latin typeface="Times New Roman" panose="02020603050405020304" pitchFamily="18" charset="0"/>
                <a:cs typeface="Times New Roman" panose="02020603050405020304" pitchFamily="18" charset="0"/>
              </a:rPr>
              <a:t>Question</a:t>
            </a:r>
            <a:endParaRPr lang="tr-TR" sz="4800" b="1" dirty="0">
              <a:highlight>
                <a:srgbClr val="FF0000"/>
              </a:highlight>
              <a:latin typeface="Times New Roman" panose="02020603050405020304" pitchFamily="18" charset="0"/>
              <a:cs typeface="Times New Roman" panose="02020603050405020304" pitchFamily="18" charset="0"/>
            </a:endParaRPr>
          </a:p>
          <a:p>
            <a:r>
              <a:rPr lang="en-US" sz="4600" b="1" dirty="0">
                <a:solidFill>
                  <a:schemeClr val="tx2">
                    <a:lumMod val="90000"/>
                    <a:lumOff val="10000"/>
                  </a:schemeClr>
                </a:solidFill>
                <a:latin typeface="Times New Roman" panose="02020603050405020304" pitchFamily="18" charset="0"/>
                <a:cs typeface="Times New Roman" panose="02020603050405020304" pitchFamily="18" charset="0"/>
              </a:rPr>
              <a:t>Is there a limit to limb lengthening in patients with Crowe IV developmental dysplasia of the hip undergoing total hip arthroplasty?</a:t>
            </a:r>
            <a:endParaRPr lang="en-TR" sz="4600" b="1" dirty="0">
              <a:solidFill>
                <a:schemeClr val="tx2">
                  <a:lumMod val="90000"/>
                  <a:lumOff val="10000"/>
                </a:schemeClr>
              </a:solidFill>
              <a:latin typeface="Times New Roman" panose="02020603050405020304" pitchFamily="18" charset="0"/>
              <a:cs typeface="Times New Roman" panose="02020603050405020304" pitchFamily="18" charset="0"/>
            </a:endParaRPr>
          </a:p>
          <a:p>
            <a:endParaRPr lang="tr-TR" sz="4600" b="1" dirty="0">
              <a:highlight>
                <a:srgbClr val="00FF00"/>
              </a:highlight>
              <a:latin typeface="Times New Roman" panose="02020603050405020304" pitchFamily="18" charset="0"/>
              <a:cs typeface="Times New Roman" panose="02020603050405020304" pitchFamily="18" charset="0"/>
            </a:endParaRPr>
          </a:p>
          <a:p>
            <a:r>
              <a:rPr lang="en-US" sz="4800" b="1" dirty="0">
                <a:highlight>
                  <a:srgbClr val="00FF00"/>
                </a:highlight>
                <a:latin typeface="Times New Roman" panose="02020603050405020304" pitchFamily="18" charset="0"/>
                <a:cs typeface="Times New Roman" panose="02020603050405020304" pitchFamily="18" charset="0"/>
              </a:rPr>
              <a:t>Response:</a:t>
            </a:r>
          </a:p>
          <a:p>
            <a:pPr marL="0" marR="0" algn="l">
              <a:spcBef>
                <a:spcPts val="0"/>
              </a:spcBef>
              <a:spcAft>
                <a:spcPts val="0"/>
              </a:spcAft>
            </a:pPr>
            <a:endParaRPr lang="en-US" sz="2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41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The review of current literature does not identify a specific limit to limb lengthening. The traditional limit of 4 cm (or similar numbers) are based on older historical or empirical evidences with some methodological deficiencies. </a:t>
            </a:r>
          </a:p>
          <a:p>
            <a:pPr algn="l"/>
            <a:endParaRPr lang="en-US" sz="4100" b="1" dirty="0">
              <a:solidFill>
                <a:srgbClr val="002060"/>
              </a:solidFill>
              <a:latin typeface="Times New Roman" panose="02020603050405020304" pitchFamily="18" charset="0"/>
              <a:cs typeface="Times New Roman" panose="02020603050405020304" pitchFamily="18" charset="0"/>
            </a:endParaRPr>
          </a:p>
          <a:p>
            <a:pPr algn="l"/>
            <a:r>
              <a:rPr lang="en-US" sz="4100" b="1" dirty="0">
                <a:solidFill>
                  <a:srgbClr val="002060"/>
                </a:solidFill>
                <a:latin typeface="Times New Roman" panose="02020603050405020304" pitchFamily="18" charset="0"/>
                <a:cs typeface="Times New Roman" panose="02020603050405020304" pitchFamily="18" charset="0"/>
              </a:rPr>
              <a:t>Level of evidence: Low</a:t>
            </a:r>
            <a:endParaRPr lang="en-TR" sz="41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5721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D7E4676-0EA6-09C7-7AA3-7F442008D177}"/>
              </a:ext>
            </a:extLst>
          </p:cNvPr>
          <p:cNvSpPr txBox="1">
            <a:spLocks/>
          </p:cNvSpPr>
          <p:nvPr/>
        </p:nvSpPr>
        <p:spPr>
          <a:xfrm>
            <a:off x="927100" y="257824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TR" dirty="0">
              <a:solidFill>
                <a:srgbClr val="002060"/>
              </a:solidFill>
              <a:latin typeface="Times New Roman" panose="02020603050405020304" pitchFamily="18" charset="0"/>
              <a:cs typeface="Times New Roman" panose="02020603050405020304" pitchFamily="18" charset="0"/>
            </a:endParaRPr>
          </a:p>
        </p:txBody>
      </p:sp>
      <p:pic>
        <p:nvPicPr>
          <p:cNvPr id="3" name="Picture 2" descr="A person in a suit&#10;&#10;Description automatically generated">
            <a:extLst>
              <a:ext uri="{FF2B5EF4-FFF2-40B4-BE49-F238E27FC236}">
                <a16:creationId xmlns:a16="http://schemas.microsoft.com/office/drawing/2014/main" id="{9306700B-6335-1302-631D-5AC86D6B4A01}"/>
              </a:ext>
            </a:extLst>
          </p:cNvPr>
          <p:cNvPicPr>
            <a:picLocks noChangeAspect="1"/>
          </p:cNvPicPr>
          <p:nvPr/>
        </p:nvPicPr>
        <p:blipFill rotWithShape="1">
          <a:blip r:embed="rId2">
            <a:extLst>
              <a:ext uri="{28A0092B-C50C-407E-A947-70E740481C1C}">
                <a14:useLocalDpi xmlns:a14="http://schemas.microsoft.com/office/drawing/2010/main" val="0"/>
              </a:ext>
            </a:extLst>
          </a:blip>
          <a:srcRect l="21640" t="9686" r="28432" b="27446"/>
          <a:stretch/>
        </p:blipFill>
        <p:spPr>
          <a:xfrm>
            <a:off x="4339460" y="1603976"/>
            <a:ext cx="1466854" cy="1841125"/>
          </a:xfrm>
          <a:prstGeom prst="rect">
            <a:avLst/>
          </a:prstGeom>
        </p:spPr>
      </p:pic>
      <p:pic>
        <p:nvPicPr>
          <p:cNvPr id="5" name="Picture 4" descr="A person in a suit smiling&#10;&#10;Description automatically generated">
            <a:extLst>
              <a:ext uri="{FF2B5EF4-FFF2-40B4-BE49-F238E27FC236}">
                <a16:creationId xmlns:a16="http://schemas.microsoft.com/office/drawing/2014/main" id="{FC09EF7A-8F3D-6E1A-54A7-179B809937CE}"/>
              </a:ext>
            </a:extLst>
          </p:cNvPr>
          <p:cNvPicPr>
            <a:picLocks noChangeAspect="1"/>
          </p:cNvPicPr>
          <p:nvPr/>
        </p:nvPicPr>
        <p:blipFill rotWithShape="1">
          <a:blip r:embed="rId3">
            <a:extLst>
              <a:ext uri="{28A0092B-C50C-407E-A947-70E740481C1C}">
                <a14:useLocalDpi xmlns:a14="http://schemas.microsoft.com/office/drawing/2010/main" val="0"/>
              </a:ext>
            </a:extLst>
          </a:blip>
          <a:srcRect l="17523" t="9162" r="18429" b="14286"/>
          <a:stretch/>
        </p:blipFill>
        <p:spPr>
          <a:xfrm>
            <a:off x="9918616" y="1558867"/>
            <a:ext cx="1572649" cy="2106825"/>
          </a:xfrm>
          <a:prstGeom prst="rect">
            <a:avLst/>
          </a:prstGeom>
        </p:spPr>
      </p:pic>
      <p:pic>
        <p:nvPicPr>
          <p:cNvPr id="7" name="Picture 6" descr="A person in a suit and tie&#10;&#10;Description automatically generated">
            <a:extLst>
              <a:ext uri="{FF2B5EF4-FFF2-40B4-BE49-F238E27FC236}">
                <a16:creationId xmlns:a16="http://schemas.microsoft.com/office/drawing/2014/main" id="{EFE78F22-691C-6C88-F778-F240C35FCC10}"/>
              </a:ext>
            </a:extLst>
          </p:cNvPr>
          <p:cNvPicPr>
            <a:picLocks noChangeAspect="1"/>
          </p:cNvPicPr>
          <p:nvPr/>
        </p:nvPicPr>
        <p:blipFill rotWithShape="1">
          <a:blip r:embed="rId4">
            <a:extLst>
              <a:ext uri="{28A0092B-C50C-407E-A947-70E740481C1C}">
                <a14:useLocalDpi xmlns:a14="http://schemas.microsoft.com/office/drawing/2010/main" val="0"/>
              </a:ext>
            </a:extLst>
          </a:blip>
          <a:srcRect l="8949" t="7382" r="10063" b="38876"/>
          <a:stretch/>
        </p:blipFill>
        <p:spPr>
          <a:xfrm>
            <a:off x="362120" y="1603976"/>
            <a:ext cx="1410036" cy="1923312"/>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5BA5A79E-202A-8CE7-58B6-9A2335091523}"/>
              </a:ext>
            </a:extLst>
          </p:cNvPr>
          <p:cNvPicPr>
            <a:picLocks noChangeAspect="1"/>
          </p:cNvPicPr>
          <p:nvPr/>
        </p:nvPicPr>
        <p:blipFill rotWithShape="1">
          <a:blip r:embed="rId5">
            <a:extLst>
              <a:ext uri="{28A0092B-C50C-407E-A947-70E740481C1C}">
                <a14:useLocalDpi xmlns:a14="http://schemas.microsoft.com/office/drawing/2010/main" val="0"/>
              </a:ext>
            </a:extLst>
          </a:blip>
          <a:srcRect l="23716" t="1905" r="21247" b="27619"/>
          <a:stretch/>
        </p:blipFill>
        <p:spPr>
          <a:xfrm>
            <a:off x="2754031" y="4319711"/>
            <a:ext cx="1424559" cy="1971157"/>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86CB746A-A051-7715-A1DE-C243B64E04C3}"/>
              </a:ext>
            </a:extLst>
          </p:cNvPr>
          <p:cNvPicPr>
            <a:picLocks noChangeAspect="1"/>
          </p:cNvPicPr>
          <p:nvPr/>
        </p:nvPicPr>
        <p:blipFill rotWithShape="1">
          <a:blip r:embed="rId6">
            <a:extLst>
              <a:ext uri="{28A0092B-C50C-407E-A947-70E740481C1C}">
                <a14:useLocalDpi xmlns:a14="http://schemas.microsoft.com/office/drawing/2010/main" val="0"/>
              </a:ext>
            </a:extLst>
          </a:blip>
          <a:srcRect l="16800" t="9871" r="37742" b="53939"/>
          <a:stretch/>
        </p:blipFill>
        <p:spPr>
          <a:xfrm>
            <a:off x="8109477" y="1674153"/>
            <a:ext cx="1585289" cy="1893161"/>
          </a:xfrm>
          <a:prstGeom prst="rect">
            <a:avLst/>
          </a:prstGeom>
        </p:spPr>
      </p:pic>
      <p:pic>
        <p:nvPicPr>
          <p:cNvPr id="14" name="Picture 13" descr="A person in a suit and tie&#10;&#10;Description automatically generated">
            <a:extLst>
              <a:ext uri="{FF2B5EF4-FFF2-40B4-BE49-F238E27FC236}">
                <a16:creationId xmlns:a16="http://schemas.microsoft.com/office/drawing/2014/main" id="{E8608EDD-7116-7FA0-1514-66227784AF49}"/>
              </a:ext>
            </a:extLst>
          </p:cNvPr>
          <p:cNvPicPr>
            <a:picLocks noChangeAspect="1"/>
          </p:cNvPicPr>
          <p:nvPr/>
        </p:nvPicPr>
        <p:blipFill rotWithShape="1">
          <a:blip r:embed="rId7">
            <a:extLst>
              <a:ext uri="{28A0092B-C50C-407E-A947-70E740481C1C}">
                <a14:useLocalDpi xmlns:a14="http://schemas.microsoft.com/office/drawing/2010/main" val="0"/>
              </a:ext>
            </a:extLst>
          </a:blip>
          <a:srcRect l="21907" r="18299" b="15179"/>
          <a:stretch/>
        </p:blipFill>
        <p:spPr>
          <a:xfrm>
            <a:off x="6260674" y="1650767"/>
            <a:ext cx="1334582" cy="1893161"/>
          </a:xfrm>
          <a:prstGeom prst="rect">
            <a:avLst/>
          </a:prstGeom>
        </p:spPr>
      </p:pic>
      <p:pic>
        <p:nvPicPr>
          <p:cNvPr id="16" name="Picture 15" descr="A person in a white coat&#10;&#10;Description automatically generated">
            <a:extLst>
              <a:ext uri="{FF2B5EF4-FFF2-40B4-BE49-F238E27FC236}">
                <a16:creationId xmlns:a16="http://schemas.microsoft.com/office/drawing/2014/main" id="{0B55A7C3-F2AC-4239-9723-3648DFAFC343}"/>
              </a:ext>
            </a:extLst>
          </p:cNvPr>
          <p:cNvPicPr>
            <a:picLocks noChangeAspect="1"/>
          </p:cNvPicPr>
          <p:nvPr/>
        </p:nvPicPr>
        <p:blipFill rotWithShape="1">
          <a:blip r:embed="rId8">
            <a:extLst>
              <a:ext uri="{28A0092B-C50C-407E-A947-70E740481C1C}">
                <a14:useLocalDpi xmlns:a14="http://schemas.microsoft.com/office/drawing/2010/main" val="0"/>
              </a:ext>
            </a:extLst>
          </a:blip>
          <a:srcRect l="30486" r="28953" b="57749"/>
          <a:stretch/>
        </p:blipFill>
        <p:spPr>
          <a:xfrm>
            <a:off x="2391049" y="1558867"/>
            <a:ext cx="1578287" cy="1985061"/>
          </a:xfrm>
          <a:prstGeom prst="rect">
            <a:avLst/>
          </a:prstGeom>
        </p:spPr>
      </p:pic>
      <p:sp>
        <p:nvSpPr>
          <p:cNvPr id="17" name="TextBox 16">
            <a:extLst>
              <a:ext uri="{FF2B5EF4-FFF2-40B4-BE49-F238E27FC236}">
                <a16:creationId xmlns:a16="http://schemas.microsoft.com/office/drawing/2014/main" id="{E49EDE73-A1FA-08E9-6D4B-B8557B3C3711}"/>
              </a:ext>
            </a:extLst>
          </p:cNvPr>
          <p:cNvSpPr txBox="1"/>
          <p:nvPr/>
        </p:nvSpPr>
        <p:spPr>
          <a:xfrm>
            <a:off x="249061" y="3547900"/>
            <a:ext cx="1636154" cy="369332"/>
          </a:xfrm>
          <a:prstGeom prst="rect">
            <a:avLst/>
          </a:prstGeom>
          <a:noFill/>
        </p:spPr>
        <p:txBody>
          <a:bodyPr wrap="none" rtlCol="0">
            <a:spAutoFit/>
          </a:bodyPr>
          <a:lstStyle/>
          <a:p>
            <a:r>
              <a:rPr lang="en-US" dirty="0"/>
              <a:t>Dr. I. </a:t>
            </a:r>
            <a:r>
              <a:rPr lang="en-US" dirty="0" err="1"/>
              <a:t>Ganzoury</a:t>
            </a:r>
            <a:endParaRPr lang="en-US" dirty="0"/>
          </a:p>
        </p:txBody>
      </p:sp>
      <p:sp>
        <p:nvSpPr>
          <p:cNvPr id="18" name="TextBox 17">
            <a:extLst>
              <a:ext uri="{FF2B5EF4-FFF2-40B4-BE49-F238E27FC236}">
                <a16:creationId xmlns:a16="http://schemas.microsoft.com/office/drawing/2014/main" id="{3B7571EE-6DF5-BDD7-F7DF-804E4E7E6C8F}"/>
              </a:ext>
            </a:extLst>
          </p:cNvPr>
          <p:cNvSpPr txBox="1"/>
          <p:nvPr/>
        </p:nvSpPr>
        <p:spPr>
          <a:xfrm>
            <a:off x="9932883" y="3732566"/>
            <a:ext cx="1659912" cy="369332"/>
          </a:xfrm>
          <a:prstGeom prst="rect">
            <a:avLst/>
          </a:prstGeom>
          <a:noFill/>
        </p:spPr>
        <p:txBody>
          <a:bodyPr wrap="square" rtlCol="0">
            <a:spAutoFit/>
          </a:bodyPr>
          <a:lstStyle/>
          <a:p>
            <a:r>
              <a:rPr lang="en-US" dirty="0"/>
              <a:t>Dr. A. Younis</a:t>
            </a:r>
          </a:p>
        </p:txBody>
      </p:sp>
      <p:sp>
        <p:nvSpPr>
          <p:cNvPr id="19" name="TextBox 18">
            <a:extLst>
              <a:ext uri="{FF2B5EF4-FFF2-40B4-BE49-F238E27FC236}">
                <a16:creationId xmlns:a16="http://schemas.microsoft.com/office/drawing/2014/main" id="{58E33723-E198-8ACD-1FEF-F8C0FA2C3A3C}"/>
              </a:ext>
            </a:extLst>
          </p:cNvPr>
          <p:cNvSpPr txBox="1"/>
          <p:nvPr/>
        </p:nvSpPr>
        <p:spPr>
          <a:xfrm>
            <a:off x="2594801" y="6325771"/>
            <a:ext cx="2016193" cy="369332"/>
          </a:xfrm>
          <a:prstGeom prst="rect">
            <a:avLst/>
          </a:prstGeom>
          <a:noFill/>
        </p:spPr>
        <p:txBody>
          <a:bodyPr wrap="none" rtlCol="0">
            <a:spAutoFit/>
          </a:bodyPr>
          <a:lstStyle/>
          <a:p>
            <a:r>
              <a:rPr lang="en-US" dirty="0"/>
              <a:t>Dr. Jesus M Suárez</a:t>
            </a:r>
          </a:p>
        </p:txBody>
      </p:sp>
      <p:sp>
        <p:nvSpPr>
          <p:cNvPr id="20" name="TextBox 19">
            <a:extLst>
              <a:ext uri="{FF2B5EF4-FFF2-40B4-BE49-F238E27FC236}">
                <a16:creationId xmlns:a16="http://schemas.microsoft.com/office/drawing/2014/main" id="{BA15D597-0DE2-B857-E01D-7561316EF23A}"/>
              </a:ext>
            </a:extLst>
          </p:cNvPr>
          <p:cNvSpPr txBox="1"/>
          <p:nvPr/>
        </p:nvSpPr>
        <p:spPr>
          <a:xfrm>
            <a:off x="8125498" y="3590201"/>
            <a:ext cx="1520378" cy="369332"/>
          </a:xfrm>
          <a:prstGeom prst="rect">
            <a:avLst/>
          </a:prstGeom>
          <a:noFill/>
        </p:spPr>
        <p:txBody>
          <a:bodyPr wrap="square" rtlCol="0">
            <a:spAutoFit/>
          </a:bodyPr>
          <a:lstStyle/>
          <a:p>
            <a:r>
              <a:rPr lang="en-US" dirty="0"/>
              <a:t>Dr. O </a:t>
            </a:r>
            <a:r>
              <a:rPr lang="en-US" dirty="0" err="1"/>
              <a:t>Bilgen</a:t>
            </a:r>
            <a:endParaRPr lang="en-US" dirty="0"/>
          </a:p>
        </p:txBody>
      </p:sp>
      <p:sp>
        <p:nvSpPr>
          <p:cNvPr id="21" name="TextBox 20">
            <a:extLst>
              <a:ext uri="{FF2B5EF4-FFF2-40B4-BE49-F238E27FC236}">
                <a16:creationId xmlns:a16="http://schemas.microsoft.com/office/drawing/2014/main" id="{6EA9634C-AB36-6213-A007-E2ADDCC3ECF2}"/>
              </a:ext>
            </a:extLst>
          </p:cNvPr>
          <p:cNvSpPr txBox="1"/>
          <p:nvPr/>
        </p:nvSpPr>
        <p:spPr>
          <a:xfrm>
            <a:off x="6229633" y="3569379"/>
            <a:ext cx="1396664" cy="369332"/>
          </a:xfrm>
          <a:prstGeom prst="rect">
            <a:avLst/>
          </a:prstGeom>
          <a:noFill/>
        </p:spPr>
        <p:txBody>
          <a:bodyPr wrap="none" rtlCol="0">
            <a:spAutoFit/>
          </a:bodyPr>
          <a:lstStyle/>
          <a:p>
            <a:r>
              <a:rPr lang="en-US" dirty="0"/>
              <a:t>Dr. O. </a:t>
            </a:r>
            <a:r>
              <a:rPr lang="en-US" dirty="0" err="1"/>
              <a:t>Chaar</a:t>
            </a:r>
            <a:endParaRPr lang="en-US" dirty="0"/>
          </a:p>
        </p:txBody>
      </p:sp>
      <p:sp>
        <p:nvSpPr>
          <p:cNvPr id="22" name="TextBox 21">
            <a:extLst>
              <a:ext uri="{FF2B5EF4-FFF2-40B4-BE49-F238E27FC236}">
                <a16:creationId xmlns:a16="http://schemas.microsoft.com/office/drawing/2014/main" id="{7ACBC755-49A0-DC67-ABA0-173AE5AD6577}"/>
              </a:ext>
            </a:extLst>
          </p:cNvPr>
          <p:cNvSpPr txBox="1"/>
          <p:nvPr/>
        </p:nvSpPr>
        <p:spPr>
          <a:xfrm>
            <a:off x="2413916" y="3492438"/>
            <a:ext cx="1707390" cy="369332"/>
          </a:xfrm>
          <a:prstGeom prst="rect">
            <a:avLst/>
          </a:prstGeom>
          <a:noFill/>
        </p:spPr>
        <p:txBody>
          <a:bodyPr wrap="none" rtlCol="0">
            <a:spAutoFit/>
          </a:bodyPr>
          <a:lstStyle/>
          <a:p>
            <a:r>
              <a:rPr lang="en-US" dirty="0"/>
              <a:t>Dr. </a:t>
            </a:r>
            <a:r>
              <a:rPr lang="en-US" dirty="0" err="1"/>
              <a:t>Vahit</a:t>
            </a:r>
            <a:r>
              <a:rPr lang="en-US" dirty="0"/>
              <a:t> </a:t>
            </a:r>
            <a:r>
              <a:rPr lang="en-US" dirty="0" err="1"/>
              <a:t>Ozden</a:t>
            </a:r>
            <a:endParaRPr lang="en-US" dirty="0"/>
          </a:p>
        </p:txBody>
      </p:sp>
      <p:sp>
        <p:nvSpPr>
          <p:cNvPr id="23" name="TextBox 22">
            <a:extLst>
              <a:ext uri="{FF2B5EF4-FFF2-40B4-BE49-F238E27FC236}">
                <a16:creationId xmlns:a16="http://schemas.microsoft.com/office/drawing/2014/main" id="{7C563178-5EC6-1EEE-76C3-178BC2760DF2}"/>
              </a:ext>
            </a:extLst>
          </p:cNvPr>
          <p:cNvSpPr txBox="1"/>
          <p:nvPr/>
        </p:nvSpPr>
        <p:spPr>
          <a:xfrm>
            <a:off x="4178590" y="3525214"/>
            <a:ext cx="1798121" cy="338554"/>
          </a:xfrm>
          <a:prstGeom prst="rect">
            <a:avLst/>
          </a:prstGeom>
          <a:noFill/>
        </p:spPr>
        <p:txBody>
          <a:bodyPr wrap="none" rtlCol="0">
            <a:spAutoFit/>
          </a:bodyPr>
          <a:lstStyle/>
          <a:p>
            <a:r>
              <a:rPr lang="en-US" sz="1600" dirty="0"/>
              <a:t>Dr. V. </a:t>
            </a:r>
            <a:r>
              <a:rPr lang="en-US" sz="1600" dirty="0" err="1"/>
              <a:t>Atipiboonsin</a:t>
            </a:r>
            <a:endParaRPr lang="en-US" sz="1600" dirty="0"/>
          </a:p>
        </p:txBody>
      </p:sp>
      <p:pic>
        <p:nvPicPr>
          <p:cNvPr id="27" name="Picture 26" descr="A person with grey hair and a mustache&#10;&#10;Description automatically generated">
            <a:extLst>
              <a:ext uri="{FF2B5EF4-FFF2-40B4-BE49-F238E27FC236}">
                <a16:creationId xmlns:a16="http://schemas.microsoft.com/office/drawing/2014/main" id="{EB9995EA-706C-78F5-630F-FC526225E8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6298" y="4287549"/>
            <a:ext cx="1424560" cy="1829189"/>
          </a:xfrm>
          <a:prstGeom prst="rect">
            <a:avLst/>
          </a:prstGeom>
        </p:spPr>
      </p:pic>
      <p:sp>
        <p:nvSpPr>
          <p:cNvPr id="28" name="TextBox 27">
            <a:extLst>
              <a:ext uri="{FF2B5EF4-FFF2-40B4-BE49-F238E27FC236}">
                <a16:creationId xmlns:a16="http://schemas.microsoft.com/office/drawing/2014/main" id="{9B72006D-2EF0-64A7-DBBB-33FA3355178C}"/>
              </a:ext>
            </a:extLst>
          </p:cNvPr>
          <p:cNvSpPr txBox="1"/>
          <p:nvPr/>
        </p:nvSpPr>
        <p:spPr>
          <a:xfrm>
            <a:off x="7645798" y="6208379"/>
            <a:ext cx="1604285" cy="369332"/>
          </a:xfrm>
          <a:prstGeom prst="rect">
            <a:avLst/>
          </a:prstGeom>
          <a:noFill/>
        </p:spPr>
        <p:txBody>
          <a:bodyPr wrap="none" rtlCol="0">
            <a:spAutoFit/>
          </a:bodyPr>
          <a:lstStyle/>
          <a:p>
            <a:r>
              <a:rPr lang="en-US" dirty="0"/>
              <a:t>Dr. M. Ghazavi</a:t>
            </a:r>
          </a:p>
        </p:txBody>
      </p:sp>
      <p:pic>
        <p:nvPicPr>
          <p:cNvPr id="4" name="Picture 3" descr="A person in a suit and tie&#10;&#10;Description automatically generated">
            <a:extLst>
              <a:ext uri="{FF2B5EF4-FFF2-40B4-BE49-F238E27FC236}">
                <a16:creationId xmlns:a16="http://schemas.microsoft.com/office/drawing/2014/main" id="{2D0B5F25-8956-C7BB-1EE3-6E7058FC32BF}"/>
              </a:ext>
            </a:extLst>
          </p:cNvPr>
          <p:cNvPicPr>
            <a:picLocks noChangeAspect="1"/>
          </p:cNvPicPr>
          <p:nvPr/>
        </p:nvPicPr>
        <p:blipFill rotWithShape="1">
          <a:blip r:embed="rId10">
            <a:extLst>
              <a:ext uri="{28A0092B-C50C-407E-A947-70E740481C1C}">
                <a14:useLocalDpi xmlns:a14="http://schemas.microsoft.com/office/drawing/2010/main" val="0"/>
              </a:ext>
            </a:extLst>
          </a:blip>
          <a:srcRect l="22482" t="8019" r="21456" b="32270"/>
          <a:stretch/>
        </p:blipFill>
        <p:spPr>
          <a:xfrm>
            <a:off x="5005136" y="4287549"/>
            <a:ext cx="1618462" cy="1920830"/>
          </a:xfrm>
          <a:prstGeom prst="rect">
            <a:avLst/>
          </a:prstGeom>
        </p:spPr>
      </p:pic>
      <p:sp>
        <p:nvSpPr>
          <p:cNvPr id="6" name="TextBox 5">
            <a:extLst>
              <a:ext uri="{FF2B5EF4-FFF2-40B4-BE49-F238E27FC236}">
                <a16:creationId xmlns:a16="http://schemas.microsoft.com/office/drawing/2014/main" id="{7A6A40EA-FFB4-C22F-ADBA-FC8276122C5E}"/>
              </a:ext>
            </a:extLst>
          </p:cNvPr>
          <p:cNvSpPr txBox="1"/>
          <p:nvPr/>
        </p:nvSpPr>
        <p:spPr>
          <a:xfrm>
            <a:off x="5132108" y="6239396"/>
            <a:ext cx="1560171" cy="369332"/>
          </a:xfrm>
          <a:prstGeom prst="rect">
            <a:avLst/>
          </a:prstGeom>
          <a:noFill/>
        </p:spPr>
        <p:txBody>
          <a:bodyPr wrap="none" rtlCol="0">
            <a:spAutoFit/>
          </a:bodyPr>
          <a:lstStyle/>
          <a:p>
            <a:r>
              <a:rPr lang="en-US" b="0" i="0" dirty="0">
                <a:solidFill>
                  <a:srgbClr val="1D2228"/>
                </a:solidFill>
                <a:effectLst/>
                <a:highlight>
                  <a:srgbClr val="FFFFFF"/>
                </a:highlight>
                <a:latin typeface="New"/>
              </a:rPr>
              <a:t>Dr. </a:t>
            </a:r>
            <a:r>
              <a:rPr lang="en-US" b="0" i="0" dirty="0" err="1">
                <a:solidFill>
                  <a:srgbClr val="1D2228"/>
                </a:solidFill>
                <a:effectLst/>
                <a:highlight>
                  <a:srgbClr val="FFFFFF"/>
                </a:highlight>
                <a:latin typeface="New"/>
              </a:rPr>
              <a:t>Yanguo</a:t>
            </a:r>
            <a:r>
              <a:rPr lang="en-US" b="0" i="0" dirty="0">
                <a:solidFill>
                  <a:srgbClr val="1D2228"/>
                </a:solidFill>
                <a:effectLst/>
                <a:highlight>
                  <a:srgbClr val="FFFFFF"/>
                </a:highlight>
                <a:latin typeface="New"/>
              </a:rPr>
              <a:t> Qin</a:t>
            </a:r>
            <a:endParaRPr lang="en-US" dirty="0"/>
          </a:p>
        </p:txBody>
      </p:sp>
    </p:spTree>
    <p:extLst>
      <p:ext uri="{BB962C8B-B14F-4D97-AF65-F5344CB8AC3E}">
        <p14:creationId xmlns:p14="http://schemas.microsoft.com/office/powerpoint/2010/main" val="611571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5FD2DD-8111-8A96-4DEE-1641F5A6ED92}"/>
              </a:ext>
            </a:extLst>
          </p:cNvPr>
          <p:cNvSpPr>
            <a:spLocks noGrp="1"/>
          </p:cNvSpPr>
          <p:nvPr>
            <p:ph type="title"/>
          </p:nvPr>
        </p:nvSpPr>
        <p:spPr>
          <a:xfrm>
            <a:off x="2055377" y="1940185"/>
            <a:ext cx="10282473" cy="903211"/>
          </a:xfrm>
        </p:spPr>
        <p:txBody>
          <a:bodyPr>
            <a:normAutofit fontScale="90000"/>
          </a:bodyPr>
          <a:lstStyle/>
          <a:p>
            <a:pPr>
              <a:buClr>
                <a:srgbClr val="FF0000"/>
              </a:buClr>
            </a:pPr>
            <a:br>
              <a:rPr lang="en-US" u="sng" dirty="0">
                <a:solidFill>
                  <a:srgbClr val="002060"/>
                </a:solidFill>
                <a:latin typeface="Times New Roman" panose="02020603050405020304" pitchFamily="18" charset="0"/>
                <a:cs typeface="Times New Roman" panose="02020603050405020304" pitchFamily="18" charset="0"/>
              </a:rPr>
            </a:br>
            <a:br>
              <a:rPr lang="en-US" u="sng" dirty="0">
                <a:solidFill>
                  <a:srgbClr val="002060"/>
                </a:solidFill>
                <a:latin typeface="Times New Roman" panose="02020603050405020304" pitchFamily="18" charset="0"/>
                <a:cs typeface="Times New Roman" panose="02020603050405020304" pitchFamily="18" charset="0"/>
              </a:rPr>
            </a:br>
            <a:br>
              <a:rPr lang="en-US" u="sng" dirty="0">
                <a:solidFill>
                  <a:srgbClr val="002060"/>
                </a:solidFill>
                <a:latin typeface="Times New Roman" panose="02020603050405020304" pitchFamily="18" charset="0"/>
                <a:cs typeface="Times New Roman" panose="02020603050405020304" pitchFamily="18" charset="0"/>
              </a:rPr>
            </a:br>
            <a:r>
              <a:rPr lang="en-US" u="sng" dirty="0">
                <a:solidFill>
                  <a:srgbClr val="002060"/>
                </a:solidFill>
                <a:latin typeface="Times New Roman" panose="02020603050405020304" pitchFamily="18" charset="0"/>
                <a:cs typeface="Times New Roman" panose="02020603050405020304" pitchFamily="18" charset="0"/>
              </a:rPr>
              <a:t>Why is this topic Important:</a:t>
            </a:r>
            <a:br>
              <a:rPr lang="en-US" u="sng" dirty="0">
                <a:solidFill>
                  <a:srgbClr val="002060"/>
                </a:solidFill>
                <a:latin typeface="Times New Roman" panose="02020603050405020304" pitchFamily="18" charset="0"/>
                <a:cs typeface="Times New Roman" panose="02020603050405020304" pitchFamily="18" charset="0"/>
              </a:rPr>
            </a:br>
            <a:br>
              <a:rPr lang="en-US" u="sng" dirty="0">
                <a:solidFill>
                  <a:srgbClr val="002060"/>
                </a:solidFill>
                <a:latin typeface="Times New Roman" panose="02020603050405020304" pitchFamily="18" charset="0"/>
                <a:cs typeface="Times New Roman" panose="02020603050405020304" pitchFamily="18" charset="0"/>
              </a:rPr>
            </a:br>
            <a:br>
              <a:rPr lang="en-US" sz="3100" u="sng" dirty="0">
                <a:solidFill>
                  <a:srgbClr val="002060"/>
                </a:solidFill>
                <a:latin typeface="Times New Roman" panose="02020603050405020304" pitchFamily="18" charset="0"/>
                <a:cs typeface="Times New Roman" panose="02020603050405020304" pitchFamily="18" charset="0"/>
              </a:rPr>
            </a:br>
            <a:br>
              <a:rPr lang="en-US" u="sng" dirty="0">
                <a:solidFill>
                  <a:srgbClr val="002060"/>
                </a:solidFill>
                <a:latin typeface="Times New Roman" panose="02020603050405020304" pitchFamily="18" charset="0"/>
                <a:cs typeface="Times New Roman" panose="02020603050405020304" pitchFamily="18" charset="0"/>
              </a:rPr>
            </a:br>
            <a:endParaRPr lang="en-TR" u="sng" dirty="0">
              <a:solidFill>
                <a:srgbClr val="002060"/>
              </a:solidFill>
              <a:latin typeface="Times New Roman" panose="02020603050405020304" pitchFamily="18" charset="0"/>
              <a:cs typeface="Times New Roman" panose="02020603050405020304" pitchFamily="18" charset="0"/>
            </a:endParaRPr>
          </a:p>
        </p:txBody>
      </p:sp>
      <p:pic>
        <p:nvPicPr>
          <p:cNvPr id="4" name="Picture 3" descr="A picture containing dark&#10;&#10;Description automatically generated">
            <a:extLst>
              <a:ext uri="{FF2B5EF4-FFF2-40B4-BE49-F238E27FC236}">
                <a16:creationId xmlns:a16="http://schemas.microsoft.com/office/drawing/2014/main" id="{C2345A53-3846-32DF-CCCA-25BB22901889}"/>
              </a:ext>
            </a:extLst>
          </p:cNvPr>
          <p:cNvPicPr>
            <a:picLocks noChangeAspect="1"/>
          </p:cNvPicPr>
          <p:nvPr/>
        </p:nvPicPr>
        <p:blipFill rotWithShape="1">
          <a:blip r:embed="rId2">
            <a:extLst>
              <a:ext uri="{28A0092B-C50C-407E-A947-70E740481C1C}">
                <a14:useLocalDpi xmlns:a14="http://schemas.microsoft.com/office/drawing/2010/main" val="0"/>
              </a:ext>
            </a:extLst>
          </a:blip>
          <a:srcRect l="36558" t="24444" r="34879" b="27778"/>
          <a:stretch/>
        </p:blipFill>
        <p:spPr>
          <a:xfrm>
            <a:off x="10168929" y="1653988"/>
            <a:ext cx="1970381" cy="4983907"/>
          </a:xfrm>
          <a:prstGeom prst="rect">
            <a:avLst/>
          </a:prstGeom>
        </p:spPr>
      </p:pic>
      <p:pic>
        <p:nvPicPr>
          <p:cNvPr id="8" name="Picture 7" descr="A picture containing X-ray film, indoor&#10;&#10;Description generated with very high confidence">
            <a:extLst>
              <a:ext uri="{FF2B5EF4-FFF2-40B4-BE49-F238E27FC236}">
                <a16:creationId xmlns:a16="http://schemas.microsoft.com/office/drawing/2014/main" id="{6D64A42F-F03E-649A-6C0B-65D26778C7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037" y="1413175"/>
            <a:ext cx="2091604" cy="1957233"/>
          </a:xfrm>
          <a:prstGeom prst="rect">
            <a:avLst/>
          </a:prstGeom>
        </p:spPr>
      </p:pic>
      <p:pic>
        <p:nvPicPr>
          <p:cNvPr id="9" name="Picture 8" descr="A picture containing indoor, sitting, X-ray film&#10;&#10;Description generated with high confidence">
            <a:extLst>
              <a:ext uri="{FF2B5EF4-FFF2-40B4-BE49-F238E27FC236}">
                <a16:creationId xmlns:a16="http://schemas.microsoft.com/office/drawing/2014/main" id="{964D0BB4-05FC-7C96-538C-E8BDE1429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38" y="5034917"/>
            <a:ext cx="2083137" cy="1602978"/>
          </a:xfrm>
          <a:prstGeom prst="rect">
            <a:avLst/>
          </a:prstGeom>
        </p:spPr>
      </p:pic>
      <p:pic>
        <p:nvPicPr>
          <p:cNvPr id="10" name="Picture 9" descr="A picture containing indoor, sitting&#10;&#10;Description generated with high confidence">
            <a:extLst>
              <a:ext uri="{FF2B5EF4-FFF2-40B4-BE49-F238E27FC236}">
                <a16:creationId xmlns:a16="http://schemas.microsoft.com/office/drawing/2014/main" id="{8F6788AC-B16B-7C55-88FB-146AD29940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571" y="3370408"/>
            <a:ext cx="2150871" cy="1686228"/>
          </a:xfrm>
          <a:prstGeom prst="rect">
            <a:avLst/>
          </a:prstGeom>
        </p:spPr>
      </p:pic>
      <p:sp>
        <p:nvSpPr>
          <p:cNvPr id="11" name="TextBox 10">
            <a:extLst>
              <a:ext uri="{FF2B5EF4-FFF2-40B4-BE49-F238E27FC236}">
                <a16:creationId xmlns:a16="http://schemas.microsoft.com/office/drawing/2014/main" id="{A21DF796-EBF4-23BD-9548-DBBCAA8C5D3D}"/>
              </a:ext>
            </a:extLst>
          </p:cNvPr>
          <p:cNvSpPr txBox="1"/>
          <p:nvPr/>
        </p:nvSpPr>
        <p:spPr>
          <a:xfrm>
            <a:off x="2123109" y="2843396"/>
            <a:ext cx="8885446" cy="3046988"/>
          </a:xfrm>
          <a:prstGeom prst="rect">
            <a:avLst/>
          </a:prstGeom>
          <a:noFill/>
        </p:spPr>
        <p:txBody>
          <a:bodyPr wrap="square" rtlCol="0">
            <a:spAutoFit/>
          </a:bodyPr>
          <a:lstStyle/>
          <a:p>
            <a:pPr marL="342900" indent="-342900">
              <a:buClr>
                <a:srgbClr val="FF0000"/>
              </a:buClr>
              <a:buFont typeface="Wingdings" panose="05000000000000000000" pitchFamily="2" charset="2"/>
              <a:buChar char="§"/>
            </a:pPr>
            <a:r>
              <a:rPr lang="en-US" sz="2400" b="0" i="0" u="none" strike="noStrike" baseline="0" dirty="0">
                <a:solidFill>
                  <a:srgbClr val="002060"/>
                </a:solidFill>
                <a:latin typeface="Times New Roman" panose="02020603050405020304" pitchFamily="18" charset="0"/>
                <a:cs typeface="Times New Roman" panose="02020603050405020304" pitchFamily="18" charset="0"/>
              </a:rPr>
              <a:t>Sciatic nerve palsies are the most common neurologic injuries following THA </a:t>
            </a:r>
          </a:p>
          <a:p>
            <a:pPr marL="800100" lvl="1" indent="-342900">
              <a:buClr>
                <a:srgbClr val="FF0000"/>
              </a:buClr>
              <a:buFont typeface="Wingdings" panose="05000000000000000000" pitchFamily="2" charset="2"/>
              <a:buChar char="§"/>
            </a:pPr>
            <a:r>
              <a:rPr lang="en-US" sz="2400" dirty="0">
                <a:solidFill>
                  <a:srgbClr val="002060"/>
                </a:solidFill>
                <a:latin typeface="Times New Roman" panose="02020603050405020304" pitchFamily="18" charset="0"/>
                <a:cs typeface="Times New Roman" panose="02020603050405020304" pitchFamily="18" charset="0"/>
              </a:rPr>
              <a:t>Overall incidence </a:t>
            </a:r>
            <a:r>
              <a:rPr lang="en-US" sz="2400" b="0" i="0" u="none" strike="noStrike" baseline="0" dirty="0">
                <a:solidFill>
                  <a:srgbClr val="002060"/>
                </a:solidFill>
                <a:latin typeface="Times New Roman" panose="02020603050405020304" pitchFamily="18" charset="0"/>
                <a:cs typeface="Times New Roman" panose="02020603050405020304" pitchFamily="18" charset="0"/>
              </a:rPr>
              <a:t>0.6 to 3.8% </a:t>
            </a:r>
          </a:p>
          <a:p>
            <a:pPr marL="800100" lvl="1" indent="-342900">
              <a:buClr>
                <a:srgbClr val="FF0000"/>
              </a:buClr>
              <a:buFont typeface="Wingdings" panose="05000000000000000000" pitchFamily="2" charset="2"/>
              <a:buChar char="§"/>
            </a:pPr>
            <a:r>
              <a:rPr lang="en-US" sz="2400" dirty="0">
                <a:solidFill>
                  <a:srgbClr val="002060"/>
                </a:solidFill>
                <a:latin typeface="Times New Roman" panose="02020603050405020304" pitchFamily="18" charset="0"/>
                <a:cs typeface="Times New Roman" panose="02020603050405020304" pitchFamily="18" charset="0"/>
              </a:rPr>
              <a:t>U</a:t>
            </a:r>
            <a:r>
              <a:rPr lang="en-US" sz="2400" b="0" i="0" strike="noStrike" baseline="0" dirty="0">
                <a:solidFill>
                  <a:srgbClr val="002060"/>
                </a:solidFill>
                <a:latin typeface="Times New Roman" panose="02020603050405020304" pitchFamily="18" charset="0"/>
                <a:cs typeface="Times New Roman" panose="02020603050405020304" pitchFamily="18" charset="0"/>
              </a:rPr>
              <a:t>nknown</a:t>
            </a:r>
            <a:r>
              <a:rPr lang="en-US" sz="2400" b="0" i="0" u="none" strike="noStrike" baseline="0" dirty="0">
                <a:solidFill>
                  <a:srgbClr val="002060"/>
                </a:solidFill>
                <a:latin typeface="Times New Roman" panose="02020603050405020304" pitchFamily="18" charset="0"/>
                <a:cs typeface="Times New Roman" panose="02020603050405020304" pitchFamily="18" charset="0"/>
              </a:rPr>
              <a:t> etiology in about 50%</a:t>
            </a:r>
          </a:p>
          <a:p>
            <a:pPr marL="800100" lvl="1" indent="-342900">
              <a:buClr>
                <a:srgbClr val="FF0000"/>
              </a:buClr>
              <a:buFont typeface="Wingdings" panose="05000000000000000000" pitchFamily="2" charset="2"/>
              <a:buChar char="§"/>
            </a:pPr>
            <a:r>
              <a:rPr lang="en-US" sz="2400" b="0" i="0" u="none" strike="noStrike" baseline="0" dirty="0">
                <a:solidFill>
                  <a:srgbClr val="002060"/>
                </a:solidFill>
                <a:latin typeface="Times New Roman" panose="02020603050405020304" pitchFamily="18" charset="0"/>
                <a:cs typeface="Times New Roman" panose="02020603050405020304" pitchFamily="18" charset="0"/>
              </a:rPr>
              <a:t>Significantly impair the clinical success of an otherwise excellent THR procedure</a:t>
            </a:r>
            <a:endParaRPr lang="en-US" sz="2400" dirty="0">
              <a:solidFill>
                <a:srgbClr val="002060"/>
              </a:solidFill>
              <a:latin typeface="Times New Roman" panose="02020603050405020304" pitchFamily="18" charset="0"/>
              <a:cs typeface="Times New Roman" panose="02020603050405020304" pitchFamily="18" charset="0"/>
            </a:endParaRPr>
          </a:p>
          <a:p>
            <a:pPr marL="342900" indent="-342900">
              <a:buClr>
                <a:srgbClr val="FF0000"/>
              </a:buClr>
              <a:buFont typeface="Wingdings" panose="05000000000000000000" pitchFamily="2" charset="2"/>
              <a:buChar char="§"/>
            </a:pPr>
            <a:r>
              <a:rPr lang="en-US" sz="2400" dirty="0">
                <a:solidFill>
                  <a:srgbClr val="002060"/>
                </a:solidFill>
                <a:latin typeface="Times New Roman" panose="02020603050405020304" pitchFamily="18" charset="0"/>
                <a:cs typeface="Times New Roman" panose="02020603050405020304" pitchFamily="18" charset="0"/>
              </a:rPr>
              <a:t>Malpractice claims is a significant portion of all THA related claims. (19.6%)</a:t>
            </a:r>
          </a:p>
        </p:txBody>
      </p:sp>
    </p:spTree>
    <p:extLst>
      <p:ext uri="{BB962C8B-B14F-4D97-AF65-F5344CB8AC3E}">
        <p14:creationId xmlns:p14="http://schemas.microsoft.com/office/powerpoint/2010/main" val="3461938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5FD2DD-8111-8A96-4DEE-1641F5A6ED92}"/>
              </a:ext>
            </a:extLst>
          </p:cNvPr>
          <p:cNvSpPr>
            <a:spLocks noGrp="1"/>
          </p:cNvSpPr>
          <p:nvPr>
            <p:ph type="title"/>
          </p:nvPr>
        </p:nvSpPr>
        <p:spPr>
          <a:xfrm>
            <a:off x="2055377" y="1940185"/>
            <a:ext cx="10282473" cy="903211"/>
          </a:xfrm>
        </p:spPr>
        <p:txBody>
          <a:bodyPr>
            <a:normAutofit fontScale="90000"/>
          </a:bodyPr>
          <a:lstStyle/>
          <a:p>
            <a:pPr>
              <a:buClr>
                <a:srgbClr val="FF0000"/>
              </a:buClr>
            </a:pPr>
            <a:br>
              <a:rPr lang="en-US" u="sng" dirty="0">
                <a:solidFill>
                  <a:srgbClr val="002060"/>
                </a:solidFill>
                <a:latin typeface="Times New Roman" panose="02020603050405020304" pitchFamily="18" charset="0"/>
                <a:cs typeface="Times New Roman" panose="02020603050405020304" pitchFamily="18" charset="0"/>
              </a:rPr>
            </a:br>
            <a:br>
              <a:rPr lang="en-US" u="sng" dirty="0">
                <a:solidFill>
                  <a:srgbClr val="002060"/>
                </a:solidFill>
                <a:latin typeface="Times New Roman" panose="02020603050405020304" pitchFamily="18" charset="0"/>
                <a:cs typeface="Times New Roman" panose="02020603050405020304" pitchFamily="18" charset="0"/>
              </a:rPr>
            </a:br>
            <a:br>
              <a:rPr lang="en-US" u="sng" dirty="0">
                <a:solidFill>
                  <a:srgbClr val="002060"/>
                </a:solidFill>
                <a:latin typeface="Times New Roman" panose="02020603050405020304" pitchFamily="18" charset="0"/>
                <a:cs typeface="Times New Roman" panose="02020603050405020304" pitchFamily="18" charset="0"/>
              </a:rPr>
            </a:br>
            <a:r>
              <a:rPr lang="en-US" u="sng" dirty="0">
                <a:solidFill>
                  <a:srgbClr val="002060"/>
                </a:solidFill>
                <a:latin typeface="Times New Roman" panose="02020603050405020304" pitchFamily="18" charset="0"/>
                <a:cs typeface="Times New Roman" panose="02020603050405020304" pitchFamily="18" charset="0"/>
              </a:rPr>
              <a:t>Why is this topic Important </a:t>
            </a:r>
            <a:r>
              <a:rPr lang="en-US" sz="2200" u="sng" dirty="0">
                <a:solidFill>
                  <a:srgbClr val="002060"/>
                </a:solidFill>
                <a:latin typeface="Times New Roman" panose="02020603050405020304" pitchFamily="18" charset="0"/>
                <a:cs typeface="Times New Roman" panose="02020603050405020304" pitchFamily="18" charset="0"/>
              </a:rPr>
              <a:t>continue….:</a:t>
            </a:r>
            <a:br>
              <a:rPr lang="en-US" u="sng" dirty="0">
                <a:solidFill>
                  <a:srgbClr val="002060"/>
                </a:solidFill>
                <a:latin typeface="Times New Roman" panose="02020603050405020304" pitchFamily="18" charset="0"/>
                <a:cs typeface="Times New Roman" panose="02020603050405020304" pitchFamily="18" charset="0"/>
              </a:rPr>
            </a:br>
            <a:br>
              <a:rPr lang="en-US" u="sng" dirty="0">
                <a:solidFill>
                  <a:srgbClr val="002060"/>
                </a:solidFill>
                <a:latin typeface="Times New Roman" panose="02020603050405020304" pitchFamily="18" charset="0"/>
                <a:cs typeface="Times New Roman" panose="02020603050405020304" pitchFamily="18" charset="0"/>
              </a:rPr>
            </a:br>
            <a:br>
              <a:rPr lang="en-US" sz="3100" u="sng" dirty="0">
                <a:solidFill>
                  <a:srgbClr val="002060"/>
                </a:solidFill>
                <a:latin typeface="Times New Roman" panose="02020603050405020304" pitchFamily="18" charset="0"/>
                <a:cs typeface="Times New Roman" panose="02020603050405020304" pitchFamily="18" charset="0"/>
              </a:rPr>
            </a:br>
            <a:br>
              <a:rPr lang="en-US" u="sng" dirty="0">
                <a:solidFill>
                  <a:srgbClr val="002060"/>
                </a:solidFill>
                <a:latin typeface="Times New Roman" panose="02020603050405020304" pitchFamily="18" charset="0"/>
                <a:cs typeface="Times New Roman" panose="02020603050405020304" pitchFamily="18" charset="0"/>
              </a:rPr>
            </a:br>
            <a:endParaRPr lang="en-TR" u="sng" dirty="0">
              <a:solidFill>
                <a:srgbClr val="002060"/>
              </a:solidFill>
              <a:latin typeface="Times New Roman" panose="02020603050405020304" pitchFamily="18" charset="0"/>
              <a:cs typeface="Times New Roman" panose="02020603050405020304" pitchFamily="18" charset="0"/>
            </a:endParaRPr>
          </a:p>
        </p:txBody>
      </p:sp>
      <p:pic>
        <p:nvPicPr>
          <p:cNvPr id="4" name="Picture 3" descr="A picture containing dark&#10;&#10;Description automatically generated">
            <a:extLst>
              <a:ext uri="{FF2B5EF4-FFF2-40B4-BE49-F238E27FC236}">
                <a16:creationId xmlns:a16="http://schemas.microsoft.com/office/drawing/2014/main" id="{C2345A53-3846-32DF-CCCA-25BB22901889}"/>
              </a:ext>
            </a:extLst>
          </p:cNvPr>
          <p:cNvPicPr>
            <a:picLocks noChangeAspect="1"/>
          </p:cNvPicPr>
          <p:nvPr/>
        </p:nvPicPr>
        <p:blipFill rotWithShape="1">
          <a:blip r:embed="rId2">
            <a:extLst>
              <a:ext uri="{28A0092B-C50C-407E-A947-70E740481C1C}">
                <a14:useLocalDpi xmlns:a14="http://schemas.microsoft.com/office/drawing/2010/main" val="0"/>
              </a:ext>
            </a:extLst>
          </a:blip>
          <a:srcRect l="36558" t="24444" r="34879" b="27778"/>
          <a:stretch/>
        </p:blipFill>
        <p:spPr>
          <a:xfrm>
            <a:off x="10347025" y="2104464"/>
            <a:ext cx="1792285" cy="4533431"/>
          </a:xfrm>
          <a:prstGeom prst="rect">
            <a:avLst/>
          </a:prstGeom>
        </p:spPr>
      </p:pic>
      <p:pic>
        <p:nvPicPr>
          <p:cNvPr id="8" name="Picture 7" descr="A picture containing X-ray film, indoor&#10;&#10;Description generated with very high confidence">
            <a:extLst>
              <a:ext uri="{FF2B5EF4-FFF2-40B4-BE49-F238E27FC236}">
                <a16:creationId xmlns:a16="http://schemas.microsoft.com/office/drawing/2014/main" id="{6D64A42F-F03E-649A-6C0B-65D26778C7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037" y="1413175"/>
            <a:ext cx="2091604" cy="1957233"/>
          </a:xfrm>
          <a:prstGeom prst="rect">
            <a:avLst/>
          </a:prstGeom>
        </p:spPr>
      </p:pic>
      <p:pic>
        <p:nvPicPr>
          <p:cNvPr id="9" name="Picture 8" descr="A picture containing indoor, sitting, X-ray film&#10;&#10;Description generated with high confidence">
            <a:extLst>
              <a:ext uri="{FF2B5EF4-FFF2-40B4-BE49-F238E27FC236}">
                <a16:creationId xmlns:a16="http://schemas.microsoft.com/office/drawing/2014/main" id="{964D0BB4-05FC-7C96-538C-E8BDE1429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38" y="5034917"/>
            <a:ext cx="2083137" cy="1602978"/>
          </a:xfrm>
          <a:prstGeom prst="rect">
            <a:avLst/>
          </a:prstGeom>
        </p:spPr>
      </p:pic>
      <p:pic>
        <p:nvPicPr>
          <p:cNvPr id="10" name="Picture 9" descr="A picture containing indoor, sitting&#10;&#10;Description generated with high confidence">
            <a:extLst>
              <a:ext uri="{FF2B5EF4-FFF2-40B4-BE49-F238E27FC236}">
                <a16:creationId xmlns:a16="http://schemas.microsoft.com/office/drawing/2014/main" id="{8F6788AC-B16B-7C55-88FB-146AD29940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571" y="3370408"/>
            <a:ext cx="2150871" cy="1686228"/>
          </a:xfrm>
          <a:prstGeom prst="rect">
            <a:avLst/>
          </a:prstGeom>
        </p:spPr>
      </p:pic>
      <p:sp>
        <p:nvSpPr>
          <p:cNvPr id="11" name="TextBox 10">
            <a:extLst>
              <a:ext uri="{FF2B5EF4-FFF2-40B4-BE49-F238E27FC236}">
                <a16:creationId xmlns:a16="http://schemas.microsoft.com/office/drawing/2014/main" id="{A21DF796-EBF4-23BD-9548-DBBCAA8C5D3D}"/>
              </a:ext>
            </a:extLst>
          </p:cNvPr>
          <p:cNvSpPr txBox="1"/>
          <p:nvPr/>
        </p:nvSpPr>
        <p:spPr>
          <a:xfrm>
            <a:off x="2123109" y="2843396"/>
            <a:ext cx="8885446" cy="4001095"/>
          </a:xfrm>
          <a:prstGeom prst="rect">
            <a:avLst/>
          </a:prstGeom>
          <a:noFill/>
        </p:spPr>
        <p:txBody>
          <a:bodyPr wrap="square" rtlCol="0">
            <a:spAutoFit/>
          </a:bodyPr>
          <a:lstStyle/>
          <a:p>
            <a:pPr marL="342900" indent="-342900">
              <a:buClr>
                <a:srgbClr val="FF0000"/>
              </a:buClr>
              <a:buFont typeface="Wingdings" panose="05000000000000000000" pitchFamily="2" charset="2"/>
              <a:buChar char="§"/>
            </a:pPr>
            <a:r>
              <a:rPr lang="en-US" sz="2400" dirty="0">
                <a:solidFill>
                  <a:srgbClr val="002060"/>
                </a:solidFill>
                <a:latin typeface="Times New Roman" panose="02020603050405020304" pitchFamily="18" charset="0"/>
                <a:cs typeface="Times New Roman" panose="02020603050405020304" pitchFamily="18" charset="0"/>
              </a:rPr>
              <a:t>Patients expect to have equal limbs</a:t>
            </a:r>
          </a:p>
          <a:p>
            <a:pPr marL="342900" indent="-342900">
              <a:buClr>
                <a:srgbClr val="FF0000"/>
              </a:buClr>
              <a:buFont typeface="Wingdings" panose="05000000000000000000" pitchFamily="2" charset="2"/>
              <a:buChar char="§"/>
            </a:pPr>
            <a:r>
              <a:rPr lang="en-US" sz="2400" dirty="0">
                <a:solidFill>
                  <a:srgbClr val="002060"/>
                </a:solidFill>
                <a:latin typeface="Times New Roman" panose="02020603050405020304" pitchFamily="18" charset="0"/>
                <a:cs typeface="Times New Roman" panose="02020603050405020304" pitchFamily="18" charset="0"/>
              </a:rPr>
              <a:t>DDH is a risk factor for nerve damage in THA</a:t>
            </a:r>
          </a:p>
          <a:p>
            <a:pPr marL="342900" indent="-342900">
              <a:buClr>
                <a:srgbClr val="FF0000"/>
              </a:buClr>
              <a:buFont typeface="Wingdings" panose="05000000000000000000" pitchFamily="2" charset="2"/>
              <a:buChar char="§"/>
            </a:pPr>
            <a:r>
              <a:rPr lang="en-US" sz="2400" dirty="0">
                <a:solidFill>
                  <a:srgbClr val="002060"/>
                </a:solidFill>
                <a:latin typeface="Times New Roman" panose="02020603050405020304" pitchFamily="18" charset="0"/>
                <a:cs typeface="Times New Roman" panose="02020603050405020304" pitchFamily="18" charset="0"/>
              </a:rPr>
              <a:t>Insertion of hip in anatomic position causes </a:t>
            </a:r>
          </a:p>
          <a:p>
            <a:pPr marL="800100" lvl="1" indent="-342900">
              <a:buClr>
                <a:srgbClr val="FF0000"/>
              </a:buClr>
              <a:buFont typeface="Wingdings" panose="05000000000000000000" pitchFamily="2" charset="2"/>
              <a:buChar char="§"/>
            </a:pPr>
            <a:r>
              <a:rPr lang="en-US" sz="2400" dirty="0">
                <a:solidFill>
                  <a:srgbClr val="002060"/>
                </a:solidFill>
                <a:latin typeface="Times New Roman" panose="02020603050405020304" pitchFamily="18" charset="0"/>
                <a:cs typeface="Times New Roman" panose="02020603050405020304" pitchFamily="18" charset="0"/>
              </a:rPr>
              <a:t>Lengthening of the limb.</a:t>
            </a:r>
          </a:p>
          <a:p>
            <a:pPr marL="800100" lvl="1" indent="-342900">
              <a:buClr>
                <a:srgbClr val="FF0000"/>
              </a:buClr>
              <a:buFont typeface="Wingdings" panose="05000000000000000000" pitchFamily="2" charset="2"/>
              <a:buChar char="§"/>
            </a:pPr>
            <a:r>
              <a:rPr lang="en-US" sz="2400" dirty="0">
                <a:solidFill>
                  <a:srgbClr val="002060"/>
                </a:solidFill>
                <a:latin typeface="Times New Roman" panose="02020603050405020304" pitchFamily="18" charset="0"/>
                <a:cs typeface="Times New Roman" panose="02020603050405020304" pitchFamily="18" charset="0"/>
              </a:rPr>
              <a:t>Stretching of the soft tissue structures including nerves</a:t>
            </a:r>
          </a:p>
          <a:p>
            <a:pPr marL="342900" indent="-342900">
              <a:buClr>
                <a:srgbClr val="FF0000"/>
              </a:buClr>
              <a:buFont typeface="Wingdings" panose="05000000000000000000" pitchFamily="2" charset="2"/>
              <a:buChar char="§"/>
            </a:pPr>
            <a:r>
              <a:rPr lang="en-US" sz="2400" b="0" i="0" u="none" strike="noStrike" baseline="0" dirty="0">
                <a:solidFill>
                  <a:srgbClr val="002060"/>
                </a:solidFill>
                <a:latin typeface="Times New Roman" panose="02020603050405020304" pitchFamily="18" charset="0"/>
                <a:cs typeface="Times New Roman" panose="02020603050405020304" pitchFamily="18" charset="0"/>
              </a:rPr>
              <a:t>Previous historical reports and empirical evidences suggest that     3-4 cm lengthening </a:t>
            </a:r>
            <a:r>
              <a:rPr lang="en-US" sz="2400" dirty="0">
                <a:solidFill>
                  <a:srgbClr val="002060"/>
                </a:solidFill>
                <a:latin typeface="Times New Roman" panose="02020603050405020304" pitchFamily="18" charset="0"/>
                <a:cs typeface="Times New Roman" panose="02020603050405020304" pitchFamily="18" charset="0"/>
              </a:rPr>
              <a:t>p</a:t>
            </a:r>
            <a:r>
              <a:rPr lang="en-US" sz="2400" b="0" i="0" u="none" strike="noStrike" baseline="0" dirty="0">
                <a:solidFill>
                  <a:srgbClr val="002060"/>
                </a:solidFill>
                <a:latin typeface="Times New Roman" panose="02020603050405020304" pitchFamily="18" charset="0"/>
                <a:cs typeface="Times New Roman" panose="02020603050405020304" pitchFamily="18" charset="0"/>
              </a:rPr>
              <a:t>oses the higher risk of neurologic injuries.</a:t>
            </a:r>
          </a:p>
          <a:p>
            <a:pPr marL="342900" indent="-342900">
              <a:buClr>
                <a:srgbClr val="FF0000"/>
              </a:buClr>
              <a:buFont typeface="Wingdings" panose="05000000000000000000" pitchFamily="2" charset="2"/>
              <a:buChar char="§"/>
            </a:pPr>
            <a:r>
              <a:rPr lang="en-US" sz="2400" dirty="0">
                <a:solidFill>
                  <a:srgbClr val="002060"/>
                </a:solidFill>
                <a:latin typeface="Times New Roman" panose="02020603050405020304" pitchFamily="18" charset="0"/>
                <a:cs typeface="Times New Roman" panose="02020603050405020304" pitchFamily="18" charset="0"/>
              </a:rPr>
              <a:t>Evidences are confusing and conflicting.</a:t>
            </a:r>
            <a:r>
              <a:rPr lang="en-US" sz="2400" b="0" i="0" u="none" strike="noStrike" baseline="0" dirty="0">
                <a:solidFill>
                  <a:srgbClr val="002060"/>
                </a:solidFill>
                <a:latin typeface="Times New Roman" panose="02020603050405020304" pitchFamily="18" charset="0"/>
                <a:cs typeface="Times New Roman" panose="02020603050405020304" pitchFamily="18" charset="0"/>
              </a:rPr>
              <a:t> </a:t>
            </a:r>
          </a:p>
          <a:p>
            <a:pPr algn="r"/>
            <a:endParaRPr lang="en-US" sz="2400" dirty="0">
              <a:latin typeface="MinionPro-Regular2"/>
            </a:endParaRPr>
          </a:p>
          <a:p>
            <a:pPr algn="ctr"/>
            <a:r>
              <a:rPr lang="en-US" sz="1400" b="0" i="0" u="none" strike="noStrike" baseline="0" dirty="0">
                <a:latin typeface="MinionPro-Regular2"/>
              </a:rPr>
              <a:t>[</a:t>
            </a:r>
            <a:r>
              <a:rPr lang="en-US" sz="900" kern="0" dirty="0">
                <a:effectLst/>
                <a:latin typeface="Times New Roman" panose="02020603050405020304" pitchFamily="18" charset="0"/>
                <a:ea typeface="Times New Roman" panose="02020603050405020304" pitchFamily="18" charset="0"/>
                <a:cs typeface="Arial" panose="020B0604020202020204" pitchFamily="34" charset="0"/>
              </a:rPr>
              <a:t>Marcello De </a:t>
            </a:r>
            <a:r>
              <a:rPr lang="en-US" sz="900" kern="0" dirty="0" err="1">
                <a:effectLst/>
                <a:latin typeface="Times New Roman" panose="02020603050405020304" pitchFamily="18" charset="0"/>
                <a:ea typeface="Times New Roman" panose="02020603050405020304" pitchFamily="18" charset="0"/>
                <a:cs typeface="Arial" panose="020B0604020202020204" pitchFamily="34" charset="0"/>
              </a:rPr>
              <a:t>Fine,et</a:t>
            </a:r>
            <a:r>
              <a:rPr lang="en-US" sz="900" kern="0" dirty="0">
                <a:effectLst/>
                <a:latin typeface="Times New Roman" panose="02020603050405020304" pitchFamily="18" charset="0"/>
                <a:ea typeface="Times New Roman" panose="02020603050405020304" pitchFamily="18" charset="0"/>
                <a:cs typeface="Arial" panose="020B0604020202020204" pitchFamily="34" charset="0"/>
              </a:rPr>
              <a:t> al BioMed Research International Volume 2017, Article ID 8361071, 7 pages https://doi.org/10.1155/2017/8361071</a:t>
            </a:r>
            <a:r>
              <a:rPr lang="en-US" sz="14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p>
            <a:pPr algn="r"/>
            <a:endParaRPr lang="en-US" sz="2400" b="0" i="0" u="none" strike="noStrike" baseline="0" dirty="0">
              <a:latin typeface="MinionPro-Regular2"/>
            </a:endParaRPr>
          </a:p>
        </p:txBody>
      </p:sp>
    </p:spTree>
    <p:extLst>
      <p:ext uri="{BB962C8B-B14F-4D97-AF65-F5344CB8AC3E}">
        <p14:creationId xmlns:p14="http://schemas.microsoft.com/office/powerpoint/2010/main" val="2153640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EF380BA-2F2E-C9C1-E313-CDB7B1D2B2D3}"/>
              </a:ext>
            </a:extLst>
          </p:cNvPr>
          <p:cNvSpPr txBox="1">
            <a:spLocks/>
          </p:cNvSpPr>
          <p:nvPr/>
        </p:nvSpPr>
        <p:spPr>
          <a:xfrm>
            <a:off x="969130" y="13424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Literature Review/Process</a:t>
            </a:r>
          </a:p>
          <a:p>
            <a:endParaRPr lang="en-TR"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B2CA443-D42A-C2A7-C5DE-A3AF800729AA}"/>
              </a:ext>
            </a:extLst>
          </p:cNvPr>
          <p:cNvSpPr txBox="1"/>
          <p:nvPr/>
        </p:nvSpPr>
        <p:spPr>
          <a:xfrm>
            <a:off x="1027043" y="2133096"/>
            <a:ext cx="10913166" cy="3970318"/>
          </a:xfrm>
          <a:prstGeom prst="rect">
            <a:avLst/>
          </a:prstGeom>
          <a:noFill/>
        </p:spPr>
        <p:txBody>
          <a:bodyPr wrap="square">
            <a:spAutoFit/>
          </a:bodyPr>
          <a:lstStyle/>
          <a:p>
            <a:pPr algn="l">
              <a:buClr>
                <a:srgbClr val="FF0000"/>
              </a:buClr>
              <a:buSzPct val="130000"/>
            </a:pPr>
            <a:r>
              <a:rPr lang="en-US" sz="3600" dirty="0">
                <a:latin typeface="Times New Roman" panose="02020603050405020304" pitchFamily="18" charset="0"/>
                <a:cs typeface="Times New Roman" panose="02020603050405020304" pitchFamily="18" charset="0"/>
              </a:rPr>
              <a:t>Mesh terms used:</a:t>
            </a:r>
          </a:p>
          <a:p>
            <a:pPr marL="1028700" lvl="1" indent="-571500">
              <a:buClr>
                <a:srgbClr val="FF0000"/>
              </a:buClr>
              <a:buSzPct val="130000"/>
              <a:buFont typeface="+mj-lt"/>
              <a:buAutoNum type="arabicPeriod"/>
            </a:pPr>
            <a:r>
              <a:rPr lang="en-US" dirty="0">
                <a:latin typeface="Times New Roman" panose="02020603050405020304" pitchFamily="18" charset="0"/>
                <a:cs typeface="Times New Roman" panose="02020603050405020304" pitchFamily="18" charset="0"/>
              </a:rPr>
              <a:t>"arthroplasty replacement hip"[All Fields] OR "arthroplasty"[All Fields] OR "hip prosthesis"[All Fields] OR "hip"[</a:t>
            </a:r>
            <a:r>
              <a:rPr lang="en-US" dirty="0" err="1">
                <a:latin typeface="Times New Roman" panose="02020603050405020304" pitchFamily="18" charset="0"/>
                <a:cs typeface="Times New Roman" panose="02020603050405020304" pitchFamily="18" charset="0"/>
              </a:rPr>
              <a:t>MeSH</a:t>
            </a:r>
            <a:r>
              <a:rPr lang="en-US" dirty="0">
                <a:latin typeface="Times New Roman" panose="02020603050405020304" pitchFamily="18" charset="0"/>
                <a:cs typeface="Times New Roman" panose="02020603050405020304" pitchFamily="18" charset="0"/>
              </a:rPr>
              <a:t> Terms] </a:t>
            </a:r>
            <a:r>
              <a:rPr lang="en-US" sz="1800" b="0" i="0" u="none" strike="noStrike" dirty="0">
                <a:solidFill>
                  <a:srgbClr val="000000"/>
                </a:solidFill>
                <a:effectLst/>
                <a:highlight>
                  <a:srgbClr val="FFFF00"/>
                </a:highlight>
                <a:latin typeface="Aptos Narrow" panose="020B0004020202020204" pitchFamily="34" charset="0"/>
              </a:rPr>
              <a:t>134,783</a:t>
            </a:r>
            <a:r>
              <a:rPr lang="en-US" dirty="0">
                <a:highlight>
                  <a:srgbClr val="FFFF00"/>
                </a:highlight>
              </a:rPr>
              <a:t>  Articles</a:t>
            </a:r>
          </a:p>
          <a:p>
            <a:pPr marL="1028700" lvl="1" indent="-571500">
              <a:buClr>
                <a:srgbClr val="FF0000"/>
              </a:buClr>
              <a:buSzPct val="130000"/>
              <a:buFont typeface="+mj-lt"/>
              <a:buAutoNum type="arabicPeriod"/>
            </a:pPr>
            <a:r>
              <a:rPr lang="en-US" dirty="0">
                <a:latin typeface="Times New Roman" panose="02020603050405020304" pitchFamily="18" charset="0"/>
                <a:cs typeface="Times New Roman" panose="02020603050405020304" pitchFamily="18" charset="0"/>
              </a:rPr>
              <a:t>"total hip replacement"[Title/Abstract] OR "total hip arthroplasty"[Title/Abstract] OR "hip arthroplasty"[Title/Abstract] OR "hip replacement"[Title/Abstract] "[</a:t>
            </a:r>
            <a:r>
              <a:rPr lang="en-US" dirty="0" err="1">
                <a:latin typeface="Times New Roman" panose="02020603050405020304" pitchFamily="18" charset="0"/>
                <a:cs typeface="Times New Roman" panose="02020603050405020304" pitchFamily="18" charset="0"/>
              </a:rPr>
              <a:t>MeSH</a:t>
            </a:r>
            <a:r>
              <a:rPr lang="en-US" dirty="0">
                <a:latin typeface="Times New Roman" panose="02020603050405020304" pitchFamily="18" charset="0"/>
                <a:cs typeface="Times New Roman" panose="02020603050405020304" pitchFamily="18" charset="0"/>
              </a:rPr>
              <a:t> Terms] </a:t>
            </a:r>
            <a:r>
              <a:rPr lang="en-US" sz="1800" b="0" i="0" u="none" strike="noStrike" dirty="0">
                <a:solidFill>
                  <a:srgbClr val="000000"/>
                </a:solidFill>
                <a:effectLst/>
                <a:highlight>
                  <a:srgbClr val="FFFF00"/>
                </a:highlight>
                <a:latin typeface="Aptos Narrow" panose="020B0004020202020204" pitchFamily="34" charset="0"/>
              </a:rPr>
              <a:t>43,843</a:t>
            </a:r>
            <a:r>
              <a:rPr lang="en-US" dirty="0">
                <a:highlight>
                  <a:srgbClr val="FFFF00"/>
                </a:highlight>
              </a:rPr>
              <a:t> Articles</a:t>
            </a:r>
          </a:p>
          <a:p>
            <a:pPr marL="1028700" lvl="1" indent="-571500">
              <a:buClr>
                <a:srgbClr val="FF0000"/>
              </a:buClr>
              <a:buSzPct val="130000"/>
              <a:buFont typeface="+mj-lt"/>
              <a:buAutoNum type="arabicPeriod"/>
            </a:pPr>
            <a:r>
              <a:rPr lang="en-US" sz="1800" b="0" i="0" u="none" strike="noStrike" dirty="0">
                <a:solidFill>
                  <a:srgbClr val="000000"/>
                </a:solidFill>
                <a:effectLst/>
                <a:latin typeface="Aptos Narrow" panose="020B0004020202020204" pitchFamily="34" charset="0"/>
              </a:rPr>
              <a:t>#1 OR #2</a:t>
            </a:r>
            <a:r>
              <a:rPr lang="en-US" dirty="0"/>
              <a:t>    </a:t>
            </a:r>
            <a:r>
              <a:rPr lang="en-US" sz="1800" b="0" i="0" u="none" strike="noStrike" dirty="0">
                <a:solidFill>
                  <a:srgbClr val="000000"/>
                </a:solidFill>
                <a:effectLst/>
                <a:highlight>
                  <a:srgbClr val="FFFF00"/>
                </a:highlight>
                <a:latin typeface="Aptos Narrow" panose="020B0004020202020204" pitchFamily="34" charset="0"/>
              </a:rPr>
              <a:t>137,669</a:t>
            </a:r>
            <a:r>
              <a:rPr lang="en-US" dirty="0">
                <a:highlight>
                  <a:srgbClr val="FFFF00"/>
                </a:highlight>
              </a:rPr>
              <a:t>  Articles</a:t>
            </a:r>
          </a:p>
          <a:p>
            <a:pPr marL="1028700" lvl="1" indent="-571500">
              <a:buClr>
                <a:srgbClr val="FF0000"/>
              </a:buClr>
              <a:buSzPct val="130000"/>
              <a:buFont typeface="+mj-lt"/>
              <a:buAutoNum type="arabicPeriod"/>
            </a:pPr>
            <a:r>
              <a:rPr lang="en-US" sz="1800" b="0" i="0" u="none" strike="noStrike" dirty="0">
                <a:solidFill>
                  <a:srgbClr val="000000"/>
                </a:solidFill>
                <a:effectLst/>
                <a:latin typeface="Aptos Narrow" panose="020B0004020202020204" pitchFamily="34" charset="0"/>
              </a:rPr>
              <a:t>"hip dysplasia"[Title/Abstract] OR "developmental dysplasia of the hip"[Title/Abstract] OR "dysplastic hip"[Title/Abstract] OR "congenital dysplasia of the hip"[Title/Abstract] OR (("Crowe"[All Fields] OR "</a:t>
            </a:r>
            <a:r>
              <a:rPr lang="en-US" sz="1800" b="0" i="0" u="none" strike="noStrike" dirty="0" err="1">
                <a:solidFill>
                  <a:srgbClr val="000000"/>
                </a:solidFill>
                <a:effectLst/>
                <a:latin typeface="Aptos Narrow" panose="020B0004020202020204" pitchFamily="34" charset="0"/>
              </a:rPr>
              <a:t>crowe</a:t>
            </a:r>
            <a:r>
              <a:rPr lang="en-US" sz="1800" b="0" i="0" u="none" strike="noStrike" dirty="0">
                <a:solidFill>
                  <a:srgbClr val="000000"/>
                </a:solidFill>
                <a:effectLst/>
                <a:latin typeface="Aptos Narrow" panose="020B0004020202020204" pitchFamily="34" charset="0"/>
              </a:rPr>
              <a:t> s"[All Fields]) AND "four"[Title/Abstract]) OR “</a:t>
            </a:r>
            <a:r>
              <a:rPr lang="en-US" dirty="0">
                <a:solidFill>
                  <a:srgbClr val="000000"/>
                </a:solidFill>
                <a:latin typeface="Aptos Narrow" panose="020B0004020202020204" pitchFamily="34" charset="0"/>
              </a:rPr>
              <a:t>C</a:t>
            </a:r>
            <a:r>
              <a:rPr lang="en-US" sz="1800" b="0" i="0" u="none" strike="noStrike" dirty="0">
                <a:solidFill>
                  <a:srgbClr val="000000"/>
                </a:solidFill>
                <a:effectLst/>
                <a:latin typeface="Aptos Narrow" panose="020B0004020202020204" pitchFamily="34" charset="0"/>
              </a:rPr>
              <a:t>rowe IV"[Title/Abstract]</a:t>
            </a:r>
            <a:r>
              <a:rPr lang="en-US" dirty="0"/>
              <a:t>  </a:t>
            </a:r>
            <a:r>
              <a:rPr lang="en-US" sz="1800" b="0" i="0" u="none" strike="noStrike" dirty="0">
                <a:solidFill>
                  <a:srgbClr val="000000"/>
                </a:solidFill>
                <a:effectLst/>
                <a:highlight>
                  <a:srgbClr val="FFFF00"/>
                </a:highlight>
                <a:latin typeface="Aptos Narrow" panose="020B0004020202020204" pitchFamily="34" charset="0"/>
              </a:rPr>
              <a:t>6,981</a:t>
            </a:r>
            <a:r>
              <a:rPr lang="en-US" dirty="0">
                <a:highlight>
                  <a:srgbClr val="FFFF00"/>
                </a:highlight>
              </a:rPr>
              <a:t> Articles</a:t>
            </a:r>
          </a:p>
          <a:p>
            <a:pPr marL="1028700" lvl="1" indent="-571500">
              <a:buClr>
                <a:srgbClr val="FF0000"/>
              </a:buClr>
              <a:buSzPct val="130000"/>
              <a:buFont typeface="+mj-lt"/>
              <a:buAutoNum type="arabicPeriod"/>
            </a:pPr>
            <a:r>
              <a:rPr lang="en-US" dirty="0"/>
              <a:t>"congenital hip dislocation"[All Fields] OR "hip dislocation"[All Fields] OR "congenital hip dysplasia"[All Fields] OR "developmental dysplasia of the hip"[</a:t>
            </a:r>
            <a:r>
              <a:rPr lang="en-US" dirty="0" err="1"/>
              <a:t>MeSH</a:t>
            </a:r>
            <a:r>
              <a:rPr lang="en-US" dirty="0"/>
              <a:t> Terms]</a:t>
            </a:r>
            <a:r>
              <a:rPr lang="en-US" dirty="0">
                <a:highlight>
                  <a:srgbClr val="FFFF00"/>
                </a:highlight>
              </a:rPr>
              <a:t> </a:t>
            </a:r>
            <a:r>
              <a:rPr lang="en-US" sz="1800" b="0" i="0" u="none" strike="noStrike" dirty="0">
                <a:solidFill>
                  <a:srgbClr val="000000"/>
                </a:solidFill>
                <a:effectLst/>
                <a:highlight>
                  <a:srgbClr val="FFFF00"/>
                </a:highlight>
                <a:latin typeface="Aptos Narrow" panose="020B0004020202020204" pitchFamily="34" charset="0"/>
              </a:rPr>
              <a:t>16,364</a:t>
            </a:r>
            <a:r>
              <a:rPr lang="en-US" dirty="0">
                <a:highlight>
                  <a:srgbClr val="FFFF00"/>
                </a:highlight>
              </a:rPr>
              <a:t>  Articles</a:t>
            </a:r>
          </a:p>
          <a:p>
            <a:pPr marL="1028700" lvl="1" indent="-571500">
              <a:buClr>
                <a:srgbClr val="FF0000"/>
              </a:buClr>
              <a:buSzPct val="130000"/>
              <a:buFont typeface="+mj-lt"/>
              <a:buAutoNum type="arabicPeriod"/>
            </a:pPr>
            <a:r>
              <a:rPr lang="en-US" sz="1800" b="0" i="0" u="none" strike="noStrike" dirty="0">
                <a:solidFill>
                  <a:srgbClr val="000000"/>
                </a:solidFill>
                <a:effectLst/>
                <a:latin typeface="Aptos Narrow" panose="020B0004020202020204" pitchFamily="34" charset="0"/>
              </a:rPr>
              <a:t>#4 OR #5</a:t>
            </a:r>
            <a:r>
              <a:rPr lang="en-US" dirty="0"/>
              <a:t>    </a:t>
            </a:r>
            <a:r>
              <a:rPr lang="en-US" sz="1800" b="0" i="0" u="none" strike="noStrike" dirty="0">
                <a:solidFill>
                  <a:srgbClr val="000000"/>
                </a:solidFill>
                <a:effectLst/>
                <a:highlight>
                  <a:srgbClr val="FFFF00"/>
                </a:highlight>
                <a:latin typeface="Aptos Narrow" panose="020B0004020202020204" pitchFamily="34" charset="0"/>
              </a:rPr>
              <a:t>19,135</a:t>
            </a:r>
            <a:r>
              <a:rPr lang="en-US" dirty="0">
                <a:highlight>
                  <a:srgbClr val="FFFF00"/>
                </a:highlight>
              </a:rPr>
              <a:t>  Articles</a:t>
            </a:r>
          </a:p>
          <a:p>
            <a:pPr marL="1028700" lvl="1" indent="-571500">
              <a:buClr>
                <a:srgbClr val="FF0000"/>
              </a:buClr>
              <a:buSzPct val="130000"/>
              <a:buFont typeface="+mj-lt"/>
              <a:buAutoNum type="arabicPeriod"/>
            </a:pPr>
            <a:r>
              <a:rPr lang="en-US" sz="1800" b="0" i="0" u="none" strike="noStrike" dirty="0">
                <a:solidFill>
                  <a:srgbClr val="000000"/>
                </a:solidFill>
                <a:effectLst/>
                <a:latin typeface="Aptos Narrow" panose="020B0004020202020204" pitchFamily="34" charset="0"/>
              </a:rPr>
              <a:t>#3 AND #6 </a:t>
            </a:r>
            <a:r>
              <a:rPr lang="en-US" dirty="0">
                <a:solidFill>
                  <a:srgbClr val="000000"/>
                </a:solidFill>
                <a:highlight>
                  <a:srgbClr val="FFFF00"/>
                </a:highlight>
                <a:latin typeface="Aptos Narrow" panose="020B0004020202020204" pitchFamily="34" charset="0"/>
              </a:rPr>
              <a:t> 1733 Articles</a:t>
            </a:r>
            <a:endParaRPr lang="en-US"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683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EF380BA-2F2E-C9C1-E313-CDB7B1D2B2D3}"/>
              </a:ext>
            </a:extLst>
          </p:cNvPr>
          <p:cNvSpPr txBox="1">
            <a:spLocks/>
          </p:cNvSpPr>
          <p:nvPr/>
        </p:nvSpPr>
        <p:spPr>
          <a:xfrm>
            <a:off x="1048643" y="15032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Literature Review/Process</a:t>
            </a:r>
          </a:p>
          <a:p>
            <a:endParaRPr lang="en-TR"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B2CA443-D42A-C2A7-C5DE-A3AF800729AA}"/>
              </a:ext>
            </a:extLst>
          </p:cNvPr>
          <p:cNvSpPr txBox="1"/>
          <p:nvPr/>
        </p:nvSpPr>
        <p:spPr>
          <a:xfrm>
            <a:off x="1716157" y="2610175"/>
            <a:ext cx="6096000" cy="2462213"/>
          </a:xfrm>
          <a:prstGeom prst="rect">
            <a:avLst/>
          </a:prstGeom>
          <a:noFill/>
        </p:spPr>
        <p:txBody>
          <a:bodyPr wrap="square">
            <a:spAutoFit/>
          </a:bodyPr>
          <a:lstStyle/>
          <a:p>
            <a:pPr marL="571500" indent="-571500" algn="l">
              <a:buClr>
                <a:srgbClr val="FF0000"/>
              </a:buClr>
              <a:buFont typeface="Wingdings" panose="05000000000000000000" pitchFamily="2" charset="2"/>
              <a:buChar char="§"/>
            </a:pPr>
            <a:r>
              <a:rPr lang="en-US" sz="3200" dirty="0">
                <a:latin typeface="Times New Roman" panose="02020603050405020304" pitchFamily="18" charset="0"/>
                <a:cs typeface="Times New Roman" panose="02020603050405020304" pitchFamily="18" charset="0"/>
              </a:rPr>
              <a:t>Number of articles retrieved</a:t>
            </a:r>
          </a:p>
          <a:p>
            <a:pPr marL="800100" lvl="1" indent="-342900">
              <a:buClr>
                <a:srgbClr val="FF0000"/>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1733 studies</a:t>
            </a:r>
          </a:p>
          <a:p>
            <a:pPr marL="571500" indent="-571500" algn="l">
              <a:buClr>
                <a:srgbClr val="FF0000"/>
              </a:buClr>
              <a:buFont typeface="Wingdings" panose="05000000000000000000" pitchFamily="2" charset="2"/>
              <a:buChar char="§"/>
            </a:pPr>
            <a:r>
              <a:rPr lang="en-US" sz="3200" dirty="0">
                <a:latin typeface="Times New Roman" panose="02020603050405020304" pitchFamily="18" charset="0"/>
                <a:cs typeface="Times New Roman" panose="02020603050405020304" pitchFamily="18" charset="0"/>
              </a:rPr>
              <a:t>Screening</a:t>
            </a:r>
          </a:p>
          <a:p>
            <a:pPr marL="800100" lvl="1" indent="-342900">
              <a:buClr>
                <a:srgbClr val="FF0000"/>
              </a:buClr>
              <a:buFont typeface="Wingdings" panose="05000000000000000000" pitchFamily="2" charset="2"/>
              <a:buChar char="§"/>
            </a:pPr>
            <a:r>
              <a:rPr lang="en-US" dirty="0">
                <a:effectLst/>
                <a:latin typeface="Calibri" panose="020F0502020204030204" pitchFamily="34" charset="0"/>
                <a:ea typeface="Calibri" panose="020F0502020204030204" pitchFamily="34" charset="0"/>
              </a:rPr>
              <a:t>419 studies remained for screening</a:t>
            </a:r>
            <a:endParaRPr lang="en-US" sz="3600" dirty="0">
              <a:latin typeface="Times New Roman" panose="02020603050405020304" pitchFamily="18" charset="0"/>
              <a:cs typeface="Times New Roman" panose="02020603050405020304" pitchFamily="18" charset="0"/>
            </a:endParaRPr>
          </a:p>
          <a:p>
            <a:pPr marL="571500" indent="-571500" algn="l">
              <a:buClr>
                <a:srgbClr val="FF0000"/>
              </a:buClr>
              <a:buFont typeface="Wingdings" panose="05000000000000000000" pitchFamily="2" charset="2"/>
              <a:buChar char="§"/>
            </a:pPr>
            <a:r>
              <a:rPr lang="en-US" sz="3200" dirty="0">
                <a:latin typeface="Times New Roman" panose="02020603050405020304" pitchFamily="18" charset="0"/>
                <a:cs typeface="Times New Roman" panose="02020603050405020304" pitchFamily="18" charset="0"/>
              </a:rPr>
              <a:t>Final number of publications</a:t>
            </a:r>
          </a:p>
          <a:p>
            <a:pPr marL="800100" lvl="1" indent="-342900">
              <a:buClr>
                <a:srgbClr val="FF0000"/>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91 studies used for publication</a:t>
            </a:r>
            <a:endParaRPr lang="en-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2081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8AA4814-0B3A-1384-52BF-BB5242F154BF}"/>
              </a:ext>
            </a:extLst>
          </p:cNvPr>
          <p:cNvSpPr txBox="1">
            <a:spLocks/>
          </p:cNvSpPr>
          <p:nvPr/>
        </p:nvSpPr>
        <p:spPr>
          <a:xfrm>
            <a:off x="556656" y="14474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solidFill>
                  <a:srgbClr val="002060"/>
                </a:solidFill>
                <a:latin typeface="Times New Roman" panose="02020603050405020304" pitchFamily="18" charset="0"/>
                <a:cs typeface="Times New Roman" panose="02020603050405020304" pitchFamily="18" charset="0"/>
              </a:rPr>
              <a:t>What did literature reveal:</a:t>
            </a:r>
            <a:endParaRPr lang="en-US" u="sng" dirty="0">
              <a:solidFill>
                <a:srgbClr val="002060"/>
              </a:solidFill>
              <a:latin typeface="Times New Roman" panose="02020603050405020304" pitchFamily="18" charset="0"/>
              <a:cs typeface="Times New Roman" panose="02020603050405020304" pitchFamily="18" charset="0"/>
            </a:endParaRPr>
          </a:p>
          <a:p>
            <a:endParaRPr lang="en-TR" dirty="0">
              <a:solidFill>
                <a:srgbClr val="002060"/>
              </a:solidFill>
              <a:latin typeface="Times New Roman" panose="02020603050405020304" pitchFamily="18" charset="0"/>
              <a:cs typeface="Times New Roman" panose="02020603050405020304" pitchFamily="18" charset="0"/>
            </a:endParaRPr>
          </a:p>
        </p:txBody>
      </p:sp>
      <p:sp>
        <p:nvSpPr>
          <p:cNvPr id="9" name="Subtitle 1">
            <a:extLst>
              <a:ext uri="{FF2B5EF4-FFF2-40B4-BE49-F238E27FC236}">
                <a16:creationId xmlns:a16="http://schemas.microsoft.com/office/drawing/2014/main" id="{32B55A9B-1B02-09FB-8C9F-C9F0885ABA06}"/>
              </a:ext>
            </a:extLst>
          </p:cNvPr>
          <p:cNvSpPr>
            <a:spLocks noGrp="1"/>
          </p:cNvSpPr>
          <p:nvPr>
            <p:ph type="subTitle" idx="1"/>
          </p:nvPr>
        </p:nvSpPr>
        <p:spPr>
          <a:xfrm>
            <a:off x="1113807" y="2257907"/>
            <a:ext cx="9401298" cy="4470255"/>
          </a:xfrm>
        </p:spPr>
        <p:txBody>
          <a:bodyPr>
            <a:normAutofit/>
          </a:bodyPr>
          <a:lstStyle/>
          <a:p>
            <a:pPr algn="l">
              <a:buClr>
                <a:srgbClr val="FF0000"/>
              </a:buClr>
              <a:buSzPct val="130000"/>
            </a:pPr>
            <a:r>
              <a:rPr lang="en-US" sz="3200" u="sng" dirty="0">
                <a:solidFill>
                  <a:srgbClr val="002060"/>
                </a:solidFill>
                <a:latin typeface="Times New Roman" panose="02020603050405020304" pitchFamily="18" charset="0"/>
                <a:cs typeface="Times New Roman" panose="02020603050405020304" pitchFamily="18" charset="0"/>
              </a:rPr>
              <a:t>Lengthening &amp; Nerve Damage</a:t>
            </a:r>
            <a:endParaRPr lang="en-US" sz="4000" u="sng" dirty="0">
              <a:solidFill>
                <a:srgbClr val="002060"/>
              </a:solidFill>
              <a:latin typeface="Times New Roman" panose="02020603050405020304" pitchFamily="18" charset="0"/>
              <a:cs typeface="Times New Roman" panose="02020603050405020304" pitchFamily="18" charset="0"/>
            </a:endParaRPr>
          </a:p>
          <a:p>
            <a:pPr marL="285750" indent="-285750" algn="l">
              <a:buClr>
                <a:srgbClr val="FF0000"/>
              </a:buClr>
              <a:buSzPct val="130000"/>
              <a:buFont typeface="Wingdings" panose="05000000000000000000" pitchFamily="2" charset="2"/>
              <a:buChar char="§"/>
            </a:pPr>
            <a:r>
              <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Different and confusing amounts of lengthening reported that could increase risk of neurological complications. </a:t>
            </a:r>
          </a:p>
          <a:p>
            <a:pPr marL="742950" lvl="1" indent="-285750" algn="l">
              <a:buClr>
                <a:srgbClr val="FF0000"/>
              </a:buClr>
              <a:buSzPct val="130000"/>
              <a:buFont typeface="Wingdings" panose="05000000000000000000" pitchFamily="2" charset="2"/>
              <a:buChar char="§"/>
            </a:pP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&gt; 20 mm?</a:t>
            </a:r>
          </a:p>
          <a:p>
            <a:pPr marL="742950" lvl="1" indent="-285750" algn="l">
              <a:buClr>
                <a:srgbClr val="FF0000"/>
              </a:buClr>
              <a:buSzPct val="130000"/>
              <a:buFont typeface="Wingdings" panose="05000000000000000000" pitchFamily="2" charset="2"/>
              <a:buChar char="§"/>
            </a:pP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&gt; 35 mm [49]. </a:t>
            </a:r>
            <a:endParaRPr lang="en-US"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l">
              <a:buClr>
                <a:srgbClr val="FF0000"/>
              </a:buClr>
              <a:buSzPct val="130000"/>
              <a:buFont typeface="Wingdings" panose="05000000000000000000" pitchFamily="2" charset="2"/>
              <a:buChar char="§"/>
            </a:pPr>
            <a:r>
              <a:rPr lang="en-US"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&gt; </a:t>
            </a: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40 mm </a:t>
            </a:r>
            <a:r>
              <a:rPr lang="en-US"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Hanssen AD et al </a:t>
            </a:r>
            <a:r>
              <a:rPr lang="en-US" b="0" i="1" u="none" strike="noStrike" baseline="0" dirty="0">
                <a:solidFill>
                  <a:schemeClr val="accent1">
                    <a:lumMod val="75000"/>
                  </a:schemeClr>
                </a:solidFill>
                <a:latin typeface="Times New Roman" panose="02020603050405020304" pitchFamily="18" charset="0"/>
                <a:cs typeface="Times New Roman" panose="02020603050405020304" pitchFamily="18" charset="0"/>
              </a:rPr>
              <a:t>Myo Clinic Report</a:t>
            </a:r>
            <a:r>
              <a:rPr lang="en-US" b="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 1991, pp 897-905.]</a:t>
            </a:r>
            <a:endPar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l">
              <a:buClr>
                <a:srgbClr val="FF0000"/>
              </a:buClr>
              <a:buSzPct val="130000"/>
              <a:buFont typeface="Wingdings" panose="05000000000000000000" pitchFamily="2" charset="2"/>
              <a:buChar char="§"/>
            </a:pPr>
            <a:r>
              <a:rPr lang="en-US"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&gt;</a:t>
            </a: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50 mm [92]. </a:t>
            </a:r>
          </a:p>
          <a:p>
            <a:pPr marL="742950" lvl="1" indent="-285750" algn="l">
              <a:buClr>
                <a:srgbClr val="FF0000"/>
              </a:buClr>
              <a:buSzPct val="130000"/>
              <a:buFont typeface="Wingdings" panose="05000000000000000000" pitchFamily="2" charset="2"/>
              <a:buChar char="§"/>
            </a:pP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8.7% of the femoral length [44]. </a:t>
            </a:r>
            <a:r>
              <a:rPr lang="en-US"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Kabata</a:t>
            </a: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et al. 2018 ?</a:t>
            </a:r>
          </a:p>
          <a:p>
            <a:pPr marL="285750" indent="-285750" algn="l">
              <a:buClr>
                <a:srgbClr val="FF0000"/>
              </a:buClr>
              <a:buSzPct val="130000"/>
              <a:buFont typeface="Wingdings" panose="05000000000000000000" pitchFamily="2" charset="2"/>
              <a:buChar char="§"/>
            </a:pPr>
            <a:r>
              <a:rPr lang="en-US" sz="2000" b="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Lengthening threshold cannot be surely identified </a:t>
            </a:r>
            <a:r>
              <a:rPr lang="en-US" sz="20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before neurologic damage occurs</a:t>
            </a:r>
            <a:endPar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l">
              <a:buClr>
                <a:srgbClr val="FF0000"/>
              </a:buClr>
              <a:buSzPct val="130000"/>
              <a:buFont typeface="Wingdings" panose="05000000000000000000" pitchFamily="2" charset="2"/>
              <a:buChar char="§"/>
            </a:pP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829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8AA4814-0B3A-1384-52BF-BB5242F154BF}"/>
              </a:ext>
            </a:extLst>
          </p:cNvPr>
          <p:cNvSpPr txBox="1">
            <a:spLocks/>
          </p:cNvSpPr>
          <p:nvPr/>
        </p:nvSpPr>
        <p:spPr>
          <a:xfrm>
            <a:off x="556656" y="14474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solidFill>
                  <a:srgbClr val="002060"/>
                </a:solidFill>
                <a:latin typeface="Times New Roman" panose="02020603050405020304" pitchFamily="18" charset="0"/>
                <a:cs typeface="Times New Roman" panose="02020603050405020304" pitchFamily="18" charset="0"/>
              </a:rPr>
              <a:t>What did literature reveal:</a:t>
            </a:r>
            <a:endParaRPr lang="en-US" u="sng" dirty="0">
              <a:solidFill>
                <a:srgbClr val="002060"/>
              </a:solidFill>
              <a:latin typeface="Times New Roman" panose="02020603050405020304" pitchFamily="18" charset="0"/>
              <a:cs typeface="Times New Roman" panose="02020603050405020304" pitchFamily="18" charset="0"/>
            </a:endParaRPr>
          </a:p>
          <a:p>
            <a:endParaRPr lang="en-TR" dirty="0">
              <a:solidFill>
                <a:srgbClr val="002060"/>
              </a:solidFill>
              <a:latin typeface="Times New Roman" panose="02020603050405020304" pitchFamily="18" charset="0"/>
              <a:cs typeface="Times New Roman" panose="02020603050405020304" pitchFamily="18" charset="0"/>
            </a:endParaRPr>
          </a:p>
        </p:txBody>
      </p:sp>
      <p:sp>
        <p:nvSpPr>
          <p:cNvPr id="9" name="Subtitle 1">
            <a:extLst>
              <a:ext uri="{FF2B5EF4-FFF2-40B4-BE49-F238E27FC236}">
                <a16:creationId xmlns:a16="http://schemas.microsoft.com/office/drawing/2014/main" id="{32B55A9B-1B02-09FB-8C9F-C9F0885ABA06}"/>
              </a:ext>
            </a:extLst>
          </p:cNvPr>
          <p:cNvSpPr>
            <a:spLocks noGrp="1"/>
          </p:cNvSpPr>
          <p:nvPr>
            <p:ph type="subTitle" idx="1"/>
          </p:nvPr>
        </p:nvSpPr>
        <p:spPr>
          <a:xfrm>
            <a:off x="1113807" y="2257907"/>
            <a:ext cx="9401298" cy="4470255"/>
          </a:xfrm>
        </p:spPr>
        <p:txBody>
          <a:bodyPr>
            <a:normAutofit/>
          </a:bodyPr>
          <a:lstStyle/>
          <a:p>
            <a:pPr algn="l">
              <a:buClr>
                <a:srgbClr val="FF0000"/>
              </a:buClr>
              <a:buSzPct val="130000"/>
            </a:pPr>
            <a:r>
              <a:rPr lang="en-US" sz="3200" u="sng" dirty="0">
                <a:solidFill>
                  <a:srgbClr val="002060"/>
                </a:solidFill>
                <a:latin typeface="Times New Roman" panose="02020603050405020304" pitchFamily="18" charset="0"/>
                <a:cs typeface="Times New Roman" panose="02020603050405020304" pitchFamily="18" charset="0"/>
              </a:rPr>
              <a:t>Risk Factors for Sciatic Nerve Palsy</a:t>
            </a:r>
            <a:endParaRPr lang="en-US" sz="4000" u="sng" dirty="0">
              <a:solidFill>
                <a:srgbClr val="002060"/>
              </a:solidFill>
              <a:latin typeface="Times New Roman" panose="02020603050405020304" pitchFamily="18" charset="0"/>
              <a:cs typeface="Times New Roman" panose="02020603050405020304" pitchFamily="18" charset="0"/>
            </a:endParaRPr>
          </a:p>
          <a:p>
            <a:pPr marL="285750" indent="-285750" algn="l">
              <a:buClr>
                <a:srgbClr val="FF0000"/>
              </a:buClr>
              <a:buSzPct val="130000"/>
              <a:buFont typeface="Wingdings" panose="05000000000000000000" pitchFamily="2" charset="2"/>
              <a:buChar char="§"/>
            </a:pPr>
            <a:r>
              <a:rPr lang="en-US" b="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DDH (Specially Crowe IV)</a:t>
            </a:r>
          </a:p>
          <a:p>
            <a:pPr marL="285750" indent="-285750" algn="l">
              <a:buClr>
                <a:srgbClr val="FF0000"/>
              </a:buClr>
              <a:buSzPct val="130000"/>
              <a:buFont typeface="Wingdings" panose="05000000000000000000" pitchFamily="2" charset="2"/>
              <a:buChar char="§"/>
            </a:pPr>
            <a:r>
              <a:rPr lang="en-US" dirty="0">
                <a:solidFill>
                  <a:schemeClr val="accent1">
                    <a:lumMod val="75000"/>
                  </a:schemeClr>
                </a:solidFill>
                <a:latin typeface="Times New Roman" panose="02020603050405020304" pitchFamily="18" charset="0"/>
                <a:cs typeface="Times New Roman" panose="02020603050405020304" pitchFamily="18" charset="0"/>
              </a:rPr>
              <a:t>P</a:t>
            </a:r>
            <a:r>
              <a:rPr lang="en-US" b="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revious hip surgery </a:t>
            </a:r>
          </a:p>
          <a:p>
            <a:pPr marL="285750" indent="-285750" algn="l">
              <a:buClr>
                <a:srgbClr val="FF0000"/>
              </a:buClr>
              <a:buSzPct val="130000"/>
              <a:buFont typeface="Wingdings" panose="05000000000000000000" pitchFamily="2" charset="2"/>
              <a:buChar char="§"/>
            </a:pPr>
            <a:r>
              <a:rPr lang="en-US" dirty="0">
                <a:solidFill>
                  <a:schemeClr val="accent1">
                    <a:lumMod val="75000"/>
                  </a:schemeClr>
                </a:solidFill>
                <a:latin typeface="Times New Roman" panose="02020603050405020304" pitchFamily="18" charset="0"/>
                <a:cs typeface="Times New Roman" panose="02020603050405020304" pitchFamily="18" charset="0"/>
              </a:rPr>
              <a:t>Female Patients</a:t>
            </a:r>
          </a:p>
          <a:p>
            <a:pPr marL="285750" indent="-285750" algn="l">
              <a:buClr>
                <a:srgbClr val="FF0000"/>
              </a:buClr>
              <a:buSzPct val="130000"/>
              <a:buFont typeface="Wingdings" panose="05000000000000000000" pitchFamily="2" charset="2"/>
              <a:buChar char="§"/>
            </a:pPr>
            <a:endParaRPr lang="en-US" b="0" i="0" u="none" strike="noStrike" baseline="0" dirty="0">
              <a:solidFill>
                <a:schemeClr val="accent1">
                  <a:lumMod val="75000"/>
                </a:schemeClr>
              </a:solidFill>
              <a:latin typeface="Times New Roman" panose="02020603050405020304" pitchFamily="18" charset="0"/>
              <a:cs typeface="Times New Roman" panose="02020603050405020304" pitchFamily="18" charset="0"/>
            </a:endParaRPr>
          </a:p>
          <a:p>
            <a:pPr marL="285750" indent="-285750" algn="l">
              <a:buClr>
                <a:srgbClr val="FF0000"/>
              </a:buClr>
              <a:buSzPct val="130000"/>
              <a:buFont typeface="Wingdings" panose="05000000000000000000" pitchFamily="2" charset="2"/>
              <a:buChar char="§"/>
            </a:pPr>
            <a:endPar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l">
              <a:buClr>
                <a:srgbClr val="FF0000"/>
              </a:buClr>
              <a:buSzPct val="130000"/>
              <a:buFont typeface="Wingdings" panose="05000000000000000000" pitchFamily="2" charset="2"/>
              <a:buChar char="§"/>
            </a:pPr>
            <a:endPar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l">
              <a:buClr>
                <a:srgbClr val="FF0000"/>
              </a:buClr>
              <a:buSzPct val="130000"/>
              <a:buFont typeface="Wingdings" panose="05000000000000000000" pitchFamily="2" charset="2"/>
              <a:buChar char="§"/>
            </a:pP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0582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8AA4814-0B3A-1384-52BF-BB5242F154BF}"/>
              </a:ext>
            </a:extLst>
          </p:cNvPr>
          <p:cNvSpPr txBox="1">
            <a:spLocks/>
          </p:cNvSpPr>
          <p:nvPr/>
        </p:nvSpPr>
        <p:spPr>
          <a:xfrm>
            <a:off x="556656" y="14474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solidFill>
                  <a:srgbClr val="002060"/>
                </a:solidFill>
                <a:latin typeface="Times New Roman" panose="02020603050405020304" pitchFamily="18" charset="0"/>
                <a:cs typeface="Times New Roman" panose="02020603050405020304" pitchFamily="18" charset="0"/>
              </a:rPr>
              <a:t>What did literature reveal </a:t>
            </a:r>
            <a:endParaRPr lang="en-TR" dirty="0">
              <a:solidFill>
                <a:srgbClr val="002060"/>
              </a:solidFill>
              <a:latin typeface="Times New Roman" panose="02020603050405020304" pitchFamily="18" charset="0"/>
              <a:cs typeface="Times New Roman" panose="02020603050405020304" pitchFamily="18" charset="0"/>
            </a:endParaRPr>
          </a:p>
          <a:p>
            <a:endParaRPr lang="en-TR" dirty="0">
              <a:solidFill>
                <a:srgbClr val="002060"/>
              </a:solidFill>
              <a:latin typeface="Times New Roman" panose="02020603050405020304" pitchFamily="18" charset="0"/>
              <a:cs typeface="Times New Roman" panose="02020603050405020304" pitchFamily="18" charset="0"/>
            </a:endParaRPr>
          </a:p>
        </p:txBody>
      </p:sp>
      <p:sp>
        <p:nvSpPr>
          <p:cNvPr id="9" name="Subtitle 1">
            <a:extLst>
              <a:ext uri="{FF2B5EF4-FFF2-40B4-BE49-F238E27FC236}">
                <a16:creationId xmlns:a16="http://schemas.microsoft.com/office/drawing/2014/main" id="{32B55A9B-1B02-09FB-8C9F-C9F0885ABA06}"/>
              </a:ext>
            </a:extLst>
          </p:cNvPr>
          <p:cNvSpPr>
            <a:spLocks noGrp="1"/>
          </p:cNvSpPr>
          <p:nvPr>
            <p:ph type="subTitle" idx="1"/>
          </p:nvPr>
        </p:nvSpPr>
        <p:spPr>
          <a:xfrm>
            <a:off x="498076" y="2304290"/>
            <a:ext cx="9401298" cy="4470255"/>
          </a:xfrm>
        </p:spPr>
        <p:txBody>
          <a:bodyPr>
            <a:normAutofit/>
          </a:bodyPr>
          <a:lstStyle/>
          <a:p>
            <a:pPr algn="l">
              <a:buClr>
                <a:srgbClr val="FF0000"/>
              </a:buClr>
              <a:buSzPct val="130000"/>
            </a:pPr>
            <a:r>
              <a:rPr lang="en-US" sz="2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Risk Factors: P</a:t>
            </a:r>
            <a:r>
              <a:rPr lang="en-US" sz="2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atient-Specific </a:t>
            </a:r>
            <a:r>
              <a:rPr lang="en-US" sz="2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a:t>
            </a:r>
            <a:r>
              <a:rPr lang="en-US" sz="2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onditions</a:t>
            </a:r>
            <a:endParaRPr lang="en-US" sz="2000" b="1" dirty="0">
              <a:latin typeface="Calibri" panose="020F0502020204030204" pitchFamily="34" charset="0"/>
              <a:ea typeface="Calibri" panose="020F0502020204030204" pitchFamily="34" charset="0"/>
            </a:endParaRPr>
          </a:p>
          <a:p>
            <a:pPr marL="685800" indent="-685800" algn="l">
              <a:buClr>
                <a:srgbClr val="FF0000"/>
              </a:buClr>
              <a:buSzPct val="130000"/>
              <a:buFont typeface="Wingdings" panose="05000000000000000000" pitchFamily="2" charset="2"/>
              <a:buChar char="§"/>
            </a:pPr>
            <a:r>
              <a:rPr lang="en-US"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S</a:t>
            </a:r>
            <a:r>
              <a:rPr lang="en-US"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ome other patient-specific conditions or comorbidities might also influence the risk of nerve injury </a:t>
            </a:r>
          </a:p>
          <a:p>
            <a:pPr marL="1143000" lvl="1" indent="-685800" algn="l">
              <a:buClr>
                <a:srgbClr val="FF0000"/>
              </a:buClr>
              <a:buSzPct val="130000"/>
              <a:buFont typeface="Wingdings" panose="05000000000000000000" pitchFamily="2" charset="2"/>
              <a:buChar char="ü"/>
            </a:pPr>
            <a:r>
              <a:rPr lang="en-US" sz="24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Degree of hip flexion contracture</a:t>
            </a:r>
          </a:p>
          <a:p>
            <a:pPr marL="1143000" lvl="1" indent="-685800" algn="l">
              <a:buClr>
                <a:srgbClr val="FF0000"/>
              </a:buClr>
              <a:buSzPct val="130000"/>
              <a:buFont typeface="Wingdings" panose="05000000000000000000" pitchFamily="2" charset="2"/>
              <a:buChar char="ü"/>
            </a:pPr>
            <a:r>
              <a:rPr lang="en-US" sz="24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previous hip surgeries</a:t>
            </a:r>
          </a:p>
          <a:p>
            <a:pPr marL="1143000" lvl="1" indent="-685800" algn="l">
              <a:buClr>
                <a:srgbClr val="FF0000"/>
              </a:buClr>
              <a:buSzPct val="130000"/>
              <a:buFont typeface="Wingdings" panose="05000000000000000000" pitchFamily="2" charset="2"/>
              <a:buChar char="ü"/>
            </a:pPr>
            <a:r>
              <a:rPr lang="en-US" sz="2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P</a:t>
            </a:r>
            <a:r>
              <a:rPr lang="en-US" sz="24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rior spine surgery or diseases might increase the risk of neurological complications </a:t>
            </a:r>
            <a:r>
              <a:rPr lang="en-US" sz="1800" dirty="0">
                <a:effectLst/>
                <a:latin typeface="Calibri" panose="020F0502020204030204" pitchFamily="34" charset="0"/>
                <a:ea typeface="Calibri" panose="020F0502020204030204" pitchFamily="34" charset="0"/>
              </a:rPr>
              <a:t>[93][94].</a:t>
            </a:r>
            <a:endParaRPr lang="en-US" sz="1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205264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Belge" ma:contentTypeID="0x0101002B840B92403B6E46AC9F9DC6E234F7AC" ma:contentTypeVersion="16" ma:contentTypeDescription="Yeni belge oluşturun." ma:contentTypeScope="" ma:versionID="7514b18c6098b7855efbf3d658a0b053">
  <xsd:schema xmlns:xsd="http://www.w3.org/2001/XMLSchema" xmlns:xs="http://www.w3.org/2001/XMLSchema" xmlns:p="http://schemas.microsoft.com/office/2006/metadata/properties" xmlns:ns2="6b2cb18b-1808-4a12-b3e4-0026674f10ec" xmlns:ns3="5e998ea4-89a7-4b33-a9ed-5044a4d65497" targetNamespace="http://schemas.microsoft.com/office/2006/metadata/properties" ma:root="true" ma:fieldsID="9f0748201c77966b270ec4d6aa41c4b7" ns2:_="" ns3:_="">
    <xsd:import namespace="6b2cb18b-1808-4a12-b3e4-0026674f10ec"/>
    <xsd:import namespace="5e998ea4-89a7-4b33-a9ed-5044a4d654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Tarih"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cb18b-1808-4a12-b3e4-0026674f10ec" elementFormDefault="qualified">
    <xsd:import namespace="http://schemas.microsoft.com/office/2006/documentManagement/types"/>
    <xsd:import namespace="http://schemas.microsoft.com/office/infopath/2007/PartnerControls"/>
    <xsd:element name="SharedWithUsers" ma:index="8"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Ayrıntıları ile Paylaşıldı" ma:internalName="SharedWithDetails" ma:readOnly="true">
      <xsd:simpleType>
        <xsd:restriction base="dms:Note">
          <xsd:maxLength value="255"/>
        </xsd:restriction>
      </xsd:simpleType>
    </xsd:element>
    <xsd:element name="TaxCatchAll" ma:index="14" nillable="true" ma:displayName="Taxonomy Catch All Column" ma:hidden="true" ma:list="{e838da6f-f4e1-4ccf-b804-d5d5cd3133fd}" ma:internalName="TaxCatchAll" ma:showField="CatchAllData" ma:web="6b2cb18b-1808-4a12-b3e4-0026674f10e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e998ea4-89a7-4b33-a9ed-5044a4d654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e58c957c-ee55-4f6f-9beb-d227bd4327b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Tarih" ma:index="21" nillable="true" ma:displayName="Tarih" ma:format="DateOnly" ma:internalName="Tarih">
      <xsd:simpleType>
        <xsd:restriction base="dms:DateTim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b2cb18b-1808-4a12-b3e4-0026674f10ec" xsi:nil="true"/>
    <Tarih xmlns="5e998ea4-89a7-4b33-a9ed-5044a4d65497" xsi:nil="true"/>
    <lcf76f155ced4ddcb4097134ff3c332f xmlns="5e998ea4-89a7-4b33-a9ed-5044a4d6549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32D4354-B25A-448A-B9A3-A5FBB3131EE7}">
  <ds:schemaRefs>
    <ds:schemaRef ds:uri="http://schemas.microsoft.com/sharepoint/v3/contenttype/forms"/>
  </ds:schemaRefs>
</ds:datastoreItem>
</file>

<file path=customXml/itemProps2.xml><?xml version="1.0" encoding="utf-8"?>
<ds:datastoreItem xmlns:ds="http://schemas.openxmlformats.org/officeDocument/2006/customXml" ds:itemID="{A84EC9C4-5697-4725-8CDC-8BB81BD53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2cb18b-1808-4a12-b3e4-0026674f10ec"/>
    <ds:schemaRef ds:uri="5e998ea4-89a7-4b33-a9ed-5044a4d654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265FE3-6229-4FAD-9775-69AC66D14E5A}">
  <ds:schemaRefs>
    <ds:schemaRef ds:uri="http://schemas.microsoft.com/office/2006/metadata/properties"/>
    <ds:schemaRef ds:uri="http://schemas.microsoft.com/office/infopath/2007/PartnerControls"/>
    <ds:schemaRef ds:uri="6b2cb18b-1808-4a12-b3e4-0026674f10ec"/>
    <ds:schemaRef ds:uri="5e998ea4-89a7-4b33-a9ed-5044a4d65497"/>
  </ds:schemaRefs>
</ds:datastoreItem>
</file>

<file path=docProps/app.xml><?xml version="1.0" encoding="utf-8"?>
<Properties xmlns="http://schemas.openxmlformats.org/officeDocument/2006/extended-properties" xmlns:vt="http://schemas.openxmlformats.org/officeDocument/2006/docPropsVTypes">
  <TotalTime>1724</TotalTime>
  <Words>1214</Words>
  <Application>Microsoft Office PowerPoint</Application>
  <PresentationFormat>Geniş ekran</PresentationFormat>
  <Paragraphs>115</Paragraphs>
  <Slides>17</Slides>
  <Notes>4</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17</vt:i4>
      </vt:variant>
    </vt:vector>
  </HeadingPairs>
  <TitlesOfParts>
    <vt:vector size="27" baseType="lpstr">
      <vt:lpstr>Aptos</vt:lpstr>
      <vt:lpstr>Aptos Display</vt:lpstr>
      <vt:lpstr>Aptos Narrow</vt:lpstr>
      <vt:lpstr>Arial</vt:lpstr>
      <vt:lpstr>Calibri</vt:lpstr>
      <vt:lpstr>MinionPro-Regular2</vt:lpstr>
      <vt:lpstr>New</vt:lpstr>
      <vt:lpstr>Times New Roman</vt:lpstr>
      <vt:lpstr>Wingdings</vt:lpstr>
      <vt:lpstr>Office Teması</vt:lpstr>
      <vt:lpstr>PowerPoint Sunusu</vt:lpstr>
      <vt:lpstr>PowerPoint Sunusu</vt:lpstr>
      <vt:lpstr>   Why is this topic Important:    </vt:lpstr>
      <vt:lpstr>   Why is this topic Important continue….: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Deniz Demirkıran</dc:creator>
  <cp:lastModifiedBy>kayhan karaytug</cp:lastModifiedBy>
  <cp:revision>16</cp:revision>
  <dcterms:created xsi:type="dcterms:W3CDTF">2024-06-13T13:25:39Z</dcterms:created>
  <dcterms:modified xsi:type="dcterms:W3CDTF">2024-08-26T19:15:03Z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0x0101002B840B92403B6E46AC9F9DC6E234F7AC</vt:lpwstr>
  </property>
  <property fmtid="{D5CDD505-2E9C-101B-9397-08002B2CF9AE}" pid="3" name="MediaServiceImageTags">
    <vt:lpwstr/>
  </property>
</Properties>
</file>