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8" r:id="rId7"/>
    <p:sldId id="257" r:id="rId8"/>
    <p:sldId id="259"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2"/>
    <p:restoredTop sz="94610"/>
  </p:normalViewPr>
  <p:slideViewPr>
    <p:cSldViewPr snapToGrid="0">
      <p:cViewPr varScale="1">
        <p:scale>
          <a:sx n="59" d="100"/>
          <a:sy n="59" d="100"/>
        </p:scale>
        <p:origin x="10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1740045"/>
            <a:ext cx="10515600" cy="168895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002060"/>
                </a:solidFill>
                <a:latin typeface="Times New Roman" panose="02020603050405020304" pitchFamily="18" charset="0"/>
                <a:cs typeface="Times New Roman" panose="02020603050405020304" pitchFamily="18" charset="0"/>
              </a:rPr>
              <a:t>Does the type of femoral stem and/or femoral head influence the rate of adverse local tissue reactions (ALTR) after primary total hip arthroplasty? </a:t>
            </a:r>
          </a:p>
        </p:txBody>
      </p:sp>
      <p:sp>
        <p:nvSpPr>
          <p:cNvPr id="3" name="TextBox 2">
            <a:extLst>
              <a:ext uri="{FF2B5EF4-FFF2-40B4-BE49-F238E27FC236}">
                <a16:creationId xmlns:a16="http://schemas.microsoft.com/office/drawing/2014/main" id="{1A1A9AE8-3325-61F1-B200-4FCCE6C4F76B}"/>
              </a:ext>
            </a:extLst>
          </p:cNvPr>
          <p:cNvSpPr txBox="1"/>
          <p:nvPr/>
        </p:nvSpPr>
        <p:spPr>
          <a:xfrm>
            <a:off x="1209339" y="3763391"/>
            <a:ext cx="7775416" cy="3416320"/>
          </a:xfrm>
          <a:prstGeom prst="rect">
            <a:avLst/>
          </a:prstGeom>
          <a:noFill/>
        </p:spPr>
        <p:txBody>
          <a:bodyPr wrap="square">
            <a:spAutoFit/>
          </a:bodyPr>
          <a:lstStyle/>
          <a:p>
            <a:r>
              <a:rPr lang="en-US" b="1" dirty="0">
                <a:solidFill>
                  <a:srgbClr val="002060"/>
                </a:solidFill>
                <a:latin typeface="Times New Roman" panose="02020603050405020304" pitchFamily="18" charset="0"/>
                <a:cs typeface="Times New Roman" panose="02020603050405020304" pitchFamily="18" charset="0"/>
              </a:rPr>
              <a:t>Brian McGrory/Tufts University School of Medicine</a:t>
            </a:r>
          </a:p>
          <a:p>
            <a:r>
              <a:rPr lang="en-US" dirty="0">
                <a:solidFill>
                  <a:srgbClr val="002060"/>
                </a:solidFill>
                <a:latin typeface="Times New Roman" panose="02020603050405020304" pitchFamily="18" charset="0"/>
                <a:cs typeface="Times New Roman" panose="02020603050405020304" pitchFamily="18" charset="0"/>
              </a:rPr>
              <a:t>Joseph </a:t>
            </a:r>
            <a:r>
              <a:rPr lang="en-US" dirty="0" err="1">
                <a:solidFill>
                  <a:srgbClr val="002060"/>
                </a:solidFill>
                <a:latin typeface="Times New Roman" panose="02020603050405020304" pitchFamily="18" charset="0"/>
                <a:cs typeface="Times New Roman" panose="02020603050405020304" pitchFamily="18" charset="0"/>
              </a:rPr>
              <a:t>Moskal</a:t>
            </a:r>
            <a:r>
              <a:rPr lang="en-US" dirty="0">
                <a:solidFill>
                  <a:srgbClr val="002060"/>
                </a:solidFill>
                <a:latin typeface="Times New Roman" panose="02020603050405020304" pitchFamily="18" charset="0"/>
                <a:cs typeface="Times New Roman" panose="02020603050405020304" pitchFamily="18" charset="0"/>
              </a:rPr>
              <a:t>/Carilion Clinic</a:t>
            </a:r>
          </a:p>
          <a:p>
            <a:r>
              <a:rPr lang="en-US" dirty="0">
                <a:solidFill>
                  <a:srgbClr val="002060"/>
                </a:solidFill>
                <a:latin typeface="Times New Roman" panose="02020603050405020304" pitchFamily="18" charset="0"/>
                <a:cs typeface="Times New Roman" panose="02020603050405020304" pitchFamily="18" charset="0"/>
              </a:rPr>
              <a:t>Y</a:t>
            </a:r>
            <a:r>
              <a:rPr lang="en-TR">
                <a:solidFill>
                  <a:srgbClr val="002060"/>
                </a:solidFill>
                <a:latin typeface="Times New Roman" panose="02020603050405020304" pitchFamily="18" charset="0"/>
                <a:cs typeface="Times New Roman" panose="02020603050405020304" pitchFamily="18" charset="0"/>
              </a:rPr>
              <a:t>uan </a:t>
            </a:r>
            <a:r>
              <a:rPr lang="en-US" dirty="0">
                <a:solidFill>
                  <a:srgbClr val="002060"/>
                </a:solidFill>
                <a:latin typeface="Times New Roman" panose="02020603050405020304" pitchFamily="18" charset="0"/>
                <a:cs typeface="Times New Roman" panose="02020603050405020304" pitchFamily="18" charset="0"/>
              </a:rPr>
              <a:t>Z</a:t>
            </a:r>
            <a:r>
              <a:rPr lang="en-TR">
                <a:solidFill>
                  <a:srgbClr val="002060"/>
                </a:solidFill>
                <a:latin typeface="Times New Roman" panose="02020603050405020304" pitchFamily="18" charset="0"/>
                <a:cs typeface="Times New Roman" panose="02020603050405020304" pitchFamily="18" charset="0"/>
              </a:rPr>
              <a:t>hang</a:t>
            </a:r>
            <a:r>
              <a:rPr lang="en-US" dirty="0">
                <a:solidFill>
                  <a:srgbClr val="002060"/>
                </a:solidFill>
                <a:latin typeface="Times New Roman" panose="02020603050405020304" pitchFamily="18" charset="0"/>
                <a:cs typeface="Times New Roman" panose="02020603050405020304" pitchFamily="18" charset="0"/>
              </a:rPr>
              <a:t>/</a:t>
            </a:r>
            <a:r>
              <a:rPr lang="en-TR">
                <a:solidFill>
                  <a:srgbClr val="002060"/>
                </a:solidFill>
                <a:latin typeface="Times New Roman" panose="02020603050405020304" pitchFamily="18" charset="0"/>
                <a:cs typeface="Times New Roman" panose="02020603050405020304" pitchFamily="18" charset="0"/>
              </a:rPr>
              <a:t>Xinqiao Hospital, Army Medical University</a:t>
            </a:r>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Carlos A Higuera/Cleveland Clinic Florida</a:t>
            </a:r>
          </a:p>
          <a:p>
            <a:r>
              <a:rPr lang="en-US" dirty="0">
                <a:solidFill>
                  <a:srgbClr val="002060"/>
                </a:solidFill>
                <a:latin typeface="Times New Roman" panose="02020603050405020304" pitchFamily="18" charset="0"/>
                <a:cs typeface="Times New Roman" panose="02020603050405020304" pitchFamily="18" charset="0"/>
              </a:rPr>
              <a:t>Sameh </a:t>
            </a:r>
            <a:r>
              <a:rPr lang="en-US" dirty="0" err="1">
                <a:solidFill>
                  <a:srgbClr val="002060"/>
                </a:solidFill>
                <a:latin typeface="Times New Roman" panose="02020603050405020304" pitchFamily="18" charset="0"/>
                <a:cs typeface="Times New Roman" panose="02020603050405020304" pitchFamily="18" charset="0"/>
              </a:rPr>
              <a:t>Marei</a:t>
            </a:r>
            <a:r>
              <a:rPr lang="en-US" dirty="0">
                <a:solidFill>
                  <a:srgbClr val="002060"/>
                </a:solidFill>
                <a:latin typeface="Times New Roman" panose="02020603050405020304" pitchFamily="18" charset="0"/>
                <a:cs typeface="Times New Roman" panose="02020603050405020304" pitchFamily="18" charset="0"/>
              </a:rPr>
              <a:t>/Menoufia University </a:t>
            </a:r>
          </a:p>
          <a:p>
            <a:r>
              <a:rPr lang="en-US" dirty="0">
                <a:solidFill>
                  <a:srgbClr val="002060"/>
                </a:solidFill>
                <a:latin typeface="Times New Roman" panose="02020603050405020304" pitchFamily="18" charset="0"/>
                <a:cs typeface="Times New Roman" panose="02020603050405020304" pitchFamily="18" charset="0"/>
              </a:rPr>
              <a:t>Peter Sharkey/Rothman Orthopaedics</a:t>
            </a:r>
          </a:p>
          <a:p>
            <a:r>
              <a:rPr lang="en-US" dirty="0">
                <a:solidFill>
                  <a:srgbClr val="002060"/>
                </a:solidFill>
                <a:latin typeface="Times New Roman" panose="02020603050405020304" pitchFamily="18" charset="0"/>
                <a:cs typeface="Times New Roman" panose="02020603050405020304" pitchFamily="18" charset="0"/>
              </a:rPr>
              <a:t>Terry Clyburn/University of Texas at Houston</a:t>
            </a:r>
          </a:p>
          <a:p>
            <a:r>
              <a:rPr lang="en-US" dirty="0">
                <a:solidFill>
                  <a:srgbClr val="002060"/>
                </a:solidFill>
                <a:latin typeface="Times New Roman" panose="02020603050405020304" pitchFamily="18" charset="0"/>
                <a:cs typeface="Times New Roman" panose="02020603050405020304" pitchFamily="18" charset="0"/>
              </a:rPr>
              <a:t>Linda Suleiman/Northwestern University</a:t>
            </a: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dshot of Peter F. Sharkey, MD">
            <a:extLst>
              <a:ext uri="{FF2B5EF4-FFF2-40B4-BE49-F238E27FC236}">
                <a16:creationId xmlns:a16="http://schemas.microsoft.com/office/drawing/2014/main" id="{E6E52625-AB29-4AC0-B363-F2AE009C9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674" y="1630105"/>
            <a:ext cx="1868677" cy="2258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rry A. Clyburn, MD">
            <a:extLst>
              <a:ext uri="{FF2B5EF4-FFF2-40B4-BE49-F238E27FC236}">
                <a16:creationId xmlns:a16="http://schemas.microsoft.com/office/drawing/2014/main" id="{B91855A5-DF5F-074B-2521-824945765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351" y="1630107"/>
            <a:ext cx="2042896" cy="22588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da I Suleiman">
            <a:extLst>
              <a:ext uri="{FF2B5EF4-FFF2-40B4-BE49-F238E27FC236}">
                <a16:creationId xmlns:a16="http://schemas.microsoft.com/office/drawing/2014/main" id="{2FD046BD-7BF7-AF11-7E76-6D4BBECF2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247" y="1630107"/>
            <a:ext cx="2042896" cy="22588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ditorial board - Arthroplasty Today | ScienceDirect.com by Elsevier">
            <a:extLst>
              <a:ext uri="{FF2B5EF4-FFF2-40B4-BE49-F238E27FC236}">
                <a16:creationId xmlns:a16="http://schemas.microsoft.com/office/drawing/2014/main" id="{5E907739-F03B-0E8F-0071-F4F0C3281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143" y="1630107"/>
            <a:ext cx="2242666" cy="22588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r. Carlos Higuera Rueda, MD – Weston, FL | Orthopaedic Surgery">
            <a:extLst>
              <a:ext uri="{FF2B5EF4-FFF2-40B4-BE49-F238E27FC236}">
                <a16:creationId xmlns:a16="http://schemas.microsoft.com/office/drawing/2014/main" id="{28337C53-A95A-F40D-09D1-D94B4E8DD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6674" y="3888953"/>
            <a:ext cx="1868677" cy="22588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hoto of Joseph T. Moskal M.D.">
            <a:extLst>
              <a:ext uri="{FF2B5EF4-FFF2-40B4-BE49-F238E27FC236}">
                <a16:creationId xmlns:a16="http://schemas.microsoft.com/office/drawing/2014/main" id="{EDF76F33-C766-3B86-9ACD-6DB8576A4D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45" t="5609" r="845" b="8679"/>
          <a:stretch/>
        </p:blipFill>
        <p:spPr bwMode="auto">
          <a:xfrm>
            <a:off x="5648247" y="3888954"/>
            <a:ext cx="2042896" cy="225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Yuan ZHANG | Deputy Director | Professor | Orthopedics | Research profile">
            <a:extLst>
              <a:ext uri="{FF2B5EF4-FFF2-40B4-BE49-F238E27FC236}">
                <a16:creationId xmlns:a16="http://schemas.microsoft.com/office/drawing/2014/main" id="{B5BBB0FE-5B5E-275D-5932-75C67CDEAD4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53" r="9042"/>
          <a:stretch/>
        </p:blipFill>
        <p:spPr bwMode="auto">
          <a:xfrm>
            <a:off x="7691143" y="3888954"/>
            <a:ext cx="2242666" cy="22588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F6AEF9B-FA54-A5FC-324E-6A0DBAB857B9}"/>
              </a:ext>
            </a:extLst>
          </p:cNvPr>
          <p:cNvPicPr>
            <a:picLocks noChangeAspect="1"/>
          </p:cNvPicPr>
          <p:nvPr/>
        </p:nvPicPr>
        <p:blipFill>
          <a:blip r:embed="rId9"/>
          <a:stretch>
            <a:fillRect/>
          </a:stretch>
        </p:blipFill>
        <p:spPr>
          <a:xfrm>
            <a:off x="3605351" y="3888952"/>
            <a:ext cx="2042896" cy="2258847"/>
          </a:xfrm>
          <a:prstGeom prst="rect">
            <a:avLst/>
          </a:prstGeom>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3130476"/>
            <a:ext cx="9401298" cy="3233307"/>
          </a:xfrm>
        </p:spPr>
        <p:txBody>
          <a:bodyPr>
            <a:normAutofit/>
          </a:bodyPr>
          <a:lstStyle/>
          <a:p>
            <a:pPr marL="342900" indent="-342900" algn="just">
              <a:buFont typeface="Wingdings" pitchFamily="2" charset="2"/>
              <a:buChar char="v"/>
            </a:pPr>
            <a:r>
              <a:rPr lang="en-US" sz="2000" dirty="0">
                <a:solidFill>
                  <a:srgbClr val="002060"/>
                </a:solidFill>
                <a:effectLst/>
                <a:latin typeface="Times New Roman" panose="02020603050405020304" pitchFamily="18" charset="0"/>
                <a:ea typeface="MS Mincho" panose="02020609040205080304" pitchFamily="49" charset="-128"/>
              </a:rPr>
              <a:t>Adverse reaction to metal debris (ARMD), also known as adverse local tissue reaction (ALTR), is a potential complication after primary total hip arthroplasty (THA). Different implant designs hav</a:t>
            </a:r>
            <a:r>
              <a:rPr lang="en-US" sz="2000" dirty="0">
                <a:solidFill>
                  <a:srgbClr val="002060"/>
                </a:solidFill>
                <a:latin typeface="Times New Roman" panose="02020603050405020304" pitchFamily="18" charset="0"/>
                <a:ea typeface="MS Mincho" panose="02020609040205080304" pitchFamily="49" charset="-128"/>
              </a:rPr>
              <a:t>e been linked with the pathogenesis of this complication. Therefore, it is important to establish what specific femoral implant characteristics put patients at risk of developing ALTR</a:t>
            </a:r>
            <a:r>
              <a:rPr lang="en-US" sz="1800" dirty="0">
                <a:solidFill>
                  <a:srgbClr val="002060"/>
                </a:solidFill>
                <a:latin typeface="Times New Roman" panose="02020603050405020304" pitchFamily="18" charset="0"/>
                <a:ea typeface="MS Mincho" panose="02020609040205080304" pitchFamily="49" charset="-128"/>
              </a:rPr>
              <a:t>. </a:t>
            </a:r>
            <a:endParaRPr lang="en-TR" sz="4800">
              <a:solidFill>
                <a:srgbClr val="002060"/>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207046" y="1636054"/>
            <a:ext cx="10515600" cy="1325563"/>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228560" y="15092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809012" y="4189964"/>
            <a:ext cx="6096000" cy="1015663"/>
          </a:xfrm>
          <a:prstGeom prst="rect">
            <a:avLst/>
          </a:prstGeom>
          <a:noFill/>
        </p:spPr>
        <p:txBody>
          <a:bodyPr wrap="square">
            <a:spAutoFit/>
          </a:bodyPr>
          <a:lstStyle/>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Number of articles retrieved: 872 articles </a:t>
            </a: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Screening: 307 articles</a:t>
            </a: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The final number of publications: 48 articles </a:t>
            </a:r>
            <a:endParaRPr lang="en-TR" sz="2000">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C534244-208D-FA60-28F5-DEA0B8986348}"/>
              </a:ext>
            </a:extLst>
          </p:cNvPr>
          <p:cNvSpPr txBox="1"/>
          <p:nvPr/>
        </p:nvSpPr>
        <p:spPr>
          <a:xfrm>
            <a:off x="809012" y="2730828"/>
            <a:ext cx="10935148" cy="1396344"/>
          </a:xfrm>
          <a:prstGeom prst="rect">
            <a:avLst/>
          </a:prstGeom>
          <a:noFill/>
        </p:spPr>
        <p:txBody>
          <a:bodyPr wrap="square" rtlCol="0">
            <a:spAutoFit/>
          </a:bodyPr>
          <a:lstStyle/>
          <a:p>
            <a:pPr marL="0" marR="0">
              <a:lnSpc>
                <a:spcPct val="107000"/>
              </a:lnSpc>
              <a:spcBef>
                <a:spcPts val="0"/>
              </a:spcBef>
              <a:spcAft>
                <a:spcPts val="800"/>
              </a:spcAft>
            </a:pP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(("Hip replacement" OR "Total hip arthroplasty" OR "Arthroplasty, Replacement, Hip" [Mesh] OR "Artificial hip") AND ("Femoral stem" OR "Femoral head" OR "metal-on-metal joint prostheses" [Mesh] OR "prosthesis design") AND ("Adverse local tissue reaction" OR "ALTR" OR "Adverse soft tissue reaction" OR "Periprosthetic tissue reaction" OR "Pseudotumor" OR "Metallosis" OR "Metal ions" OR "</a:t>
            </a:r>
            <a:r>
              <a:rPr lang="en-US" sz="1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Trunnionosis</a:t>
            </a: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OR </a:t>
            </a: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a:t>
            </a:r>
            <a:r>
              <a:rPr lang="en-US" sz="1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Tribocorrosion</a:t>
            </a: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NOT (review [publication type] OR meta-analysis [publication type] OR systematic review [publication type])</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7BBECD0-B6C2-F9F6-568D-E31BED6234EB}"/>
              </a:ext>
            </a:extLst>
          </p:cNvPr>
          <p:cNvSpPr txBox="1"/>
          <p:nvPr/>
        </p:nvSpPr>
        <p:spPr>
          <a:xfrm>
            <a:off x="809012" y="2360878"/>
            <a:ext cx="2764715" cy="677108"/>
          </a:xfrm>
          <a:prstGeom prst="rect">
            <a:avLst/>
          </a:prstGeom>
          <a:noFill/>
        </p:spPr>
        <p:txBody>
          <a:bodyPr wrap="square" rtlCol="0">
            <a:spAutoFit/>
          </a:bodyPr>
          <a:lstStyle/>
          <a:p>
            <a:pPr marL="342900" indent="-342900">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Mesh terms used</a:t>
            </a:r>
          </a:p>
          <a:p>
            <a:endParaRPr lang="en-US" dirty="0"/>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297141" y="18022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1947F9A-2873-8C3D-B2E7-C2A6086006DD}"/>
              </a:ext>
            </a:extLst>
          </p:cNvPr>
          <p:cNvSpPr txBox="1"/>
          <p:nvPr/>
        </p:nvSpPr>
        <p:spPr>
          <a:xfrm>
            <a:off x="191723" y="2943120"/>
            <a:ext cx="11621018" cy="2585323"/>
          </a:xfrm>
          <a:prstGeom prst="rect">
            <a:avLst/>
          </a:prstGeom>
          <a:noFill/>
        </p:spPr>
        <p:txBody>
          <a:bodyPr wrap="square" rtlCol="0">
            <a:spAutoFit/>
          </a:bodyPr>
          <a:lstStyle/>
          <a:p>
            <a:r>
              <a:rPr lang="en-US" dirty="0">
                <a:solidFill>
                  <a:srgbClr val="002060"/>
                </a:solidFill>
              </a:rPr>
              <a:t>We found that the risk of ALTR after THA surgery could be impacted by different characteristics of the femoral implant</a:t>
            </a:r>
          </a:p>
          <a:p>
            <a:r>
              <a:rPr lang="en-US" dirty="0">
                <a:solidFill>
                  <a:srgbClr val="002060"/>
                </a:solidFill>
              </a:rPr>
              <a:t> and therefore, surgeons should: </a:t>
            </a:r>
          </a:p>
          <a:p>
            <a:endParaRPr lang="en-US" dirty="0">
              <a:solidFill>
                <a:srgbClr val="002060"/>
              </a:solidFill>
            </a:endParaRPr>
          </a:p>
          <a:p>
            <a:pPr marL="342900" indent="-342900">
              <a:buAutoNum type="arabicPeriod"/>
            </a:pPr>
            <a:r>
              <a:rPr lang="en-US" sz="1800" dirty="0">
                <a:solidFill>
                  <a:srgbClr val="002060"/>
                </a:solidFill>
                <a:effectLst/>
                <a:latin typeface="Times New Roman" panose="02020603050405020304" pitchFamily="18" charset="0"/>
                <a:ea typeface="MS Mincho" panose="02020609040205080304" pitchFamily="49" charset="-128"/>
              </a:rPr>
              <a:t>Strongly consider a non-cobalt alloy femoral head (ceramic or </a:t>
            </a:r>
            <a:r>
              <a:rPr lang="en-US" sz="1800" dirty="0" err="1">
                <a:solidFill>
                  <a:srgbClr val="002060"/>
                </a:solidFill>
                <a:effectLst/>
                <a:latin typeface="Times New Roman" panose="02020603050405020304" pitchFamily="18" charset="0"/>
                <a:ea typeface="MS Mincho" panose="02020609040205080304" pitchFamily="49" charset="-128"/>
              </a:rPr>
              <a:t>oxinium</a:t>
            </a:r>
            <a:r>
              <a:rPr lang="en-US" sz="1800" dirty="0">
                <a:solidFill>
                  <a:srgbClr val="002060"/>
                </a:solidFill>
                <a:effectLst/>
                <a:latin typeface="Times New Roman" panose="02020603050405020304" pitchFamily="18" charset="0"/>
                <a:ea typeface="MS Mincho" panose="02020609040205080304" pitchFamily="49" charset="-128"/>
              </a:rPr>
              <a:t>) in any metal on polyethylene (MOP) THA with a larger head (36mm or greater), high offset, or in a higher risk stem or taper</a:t>
            </a:r>
            <a:r>
              <a:rPr lang="en-US" sz="1800" dirty="0">
                <a:solidFill>
                  <a:srgbClr val="002060"/>
                </a:solidFill>
                <a:latin typeface="Times New Roman" panose="02020603050405020304" pitchFamily="18" charset="0"/>
                <a:ea typeface="MS Mincho" panose="02020609040205080304" pitchFamily="49" charset="-128"/>
              </a:rPr>
              <a:t>.</a:t>
            </a:r>
          </a:p>
          <a:p>
            <a:pPr marL="342900" indent="-342900">
              <a:buFontTx/>
              <a:buAutoNum type="arabicPeriod"/>
            </a:pPr>
            <a:r>
              <a:rPr lang="en-US" sz="180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Avoid cobalt alloy modular necks. </a:t>
            </a:r>
            <a:endParaRPr lang="en-US" sz="1800" kern="1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indent="-342900">
              <a:buFontTx/>
              <a:buAutoNum type="arabicPeriod"/>
            </a:pPr>
            <a:r>
              <a:rPr lang="en-US" sz="180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Maintain a high level of suspicion for ALTR in patients with a high-risk implant that has been previously placed (cobalt alloy modular neck, implants recalled or discontinued because of ALTR concerns, implants shown in the literature to be at risk)</a:t>
            </a:r>
            <a:endParaRPr lang="en-US" sz="1800" kern="1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441064" y="1925800"/>
            <a:ext cx="10382526" cy="4470255"/>
          </a:xfrm>
        </p:spPr>
        <p:txBody>
          <a:bodyPr>
            <a:normAutofit/>
          </a:bodyPr>
          <a:lstStyle/>
          <a:p>
            <a:pPr algn="l"/>
            <a:r>
              <a:rPr lang="en-US" sz="4000" dirty="0">
                <a:solidFill>
                  <a:schemeClr val="bg1"/>
                </a:solidFill>
                <a:latin typeface="Times New Roman" panose="02020603050405020304" pitchFamily="18" charset="0"/>
                <a:cs typeface="Times New Roman" panose="02020603050405020304" pitchFamily="18" charset="0"/>
              </a:rPr>
              <a:t> </a:t>
            </a:r>
            <a:r>
              <a:rPr lang="en-US" sz="4000" b="1" dirty="0">
                <a:highlight>
                  <a:srgbClr val="FF0000"/>
                </a:highlight>
                <a:latin typeface="Times New Roman" panose="02020603050405020304" pitchFamily="18" charset="0"/>
                <a:cs typeface="Times New Roman" panose="02020603050405020304" pitchFamily="18" charset="0"/>
              </a:rPr>
              <a:t>Question:</a:t>
            </a:r>
          </a:p>
          <a:p>
            <a:pPr algn="l"/>
            <a:r>
              <a:rPr lang="en-US" sz="3600" b="1" dirty="0">
                <a:solidFill>
                  <a:srgbClr val="002060"/>
                </a:solidFill>
                <a:latin typeface="Times New Roman" panose="02020603050405020304" pitchFamily="18" charset="0"/>
                <a:cs typeface="Times New Roman" panose="02020603050405020304" pitchFamily="18" charset="0"/>
              </a:rPr>
              <a:t>Does the type of femoral stem and/or femoral head influence the rate of adverse local tissue reactions (ALTR) after primary total hip arthroplasty?</a:t>
            </a:r>
            <a:endParaRPr lang="en-TR"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4470255"/>
          </a:xfrm>
        </p:spPr>
        <p:txBody>
          <a:bodyPr>
            <a:normAutofit/>
          </a:bodyPr>
          <a:lstStyle/>
          <a:p>
            <a:pPr algn="l"/>
            <a:r>
              <a:rPr lang="en-US" sz="4800" b="1" dirty="0">
                <a:solidFill>
                  <a:schemeClr val="bg1"/>
                </a:solidFill>
                <a:highlight>
                  <a:srgbClr val="FFFF00"/>
                </a:highlight>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400">
              <a:highlight>
                <a:srgbClr val="FF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1673927" y="2369821"/>
            <a:ext cx="9401297" cy="3416320"/>
          </a:xfrm>
          <a:prstGeom prst="rect">
            <a:avLst/>
          </a:prstGeom>
          <a:noFill/>
        </p:spPr>
        <p:txBody>
          <a:bodyPr wrap="square">
            <a:spAutoFit/>
          </a:bodyPr>
          <a:lstStyle/>
          <a:p>
            <a:pPr marL="0" indent="0">
              <a:buNone/>
            </a:pPr>
            <a:r>
              <a:rPr lang="en-US" sz="1800" b="1" dirty="0">
                <a:solidFill>
                  <a:srgbClr val="002060"/>
                </a:solidFill>
                <a:latin typeface="Times New Roman" panose="02020603050405020304" pitchFamily="18" charset="0"/>
                <a:cs typeface="Times New Roman" panose="02020603050405020304" pitchFamily="18" charset="0"/>
              </a:rPr>
              <a:t>W</a:t>
            </a:r>
            <a:r>
              <a:rPr lang="en-US" b="1" dirty="0">
                <a:solidFill>
                  <a:srgbClr val="002060"/>
                </a:solidFill>
                <a:latin typeface="Times New Roman" panose="02020603050405020304" pitchFamily="18" charset="0"/>
                <a:cs typeface="Times New Roman" panose="02020603050405020304" pitchFamily="18" charset="0"/>
              </a:rPr>
              <a:t>e performed a systematic review of the literature and identified 48 studies discussing the impact of different femoral stem and head characteristics on the incidence of symptomatic and asymptomatic ALTR. Among different factors influencing the rates of ALTR after primary THA are:</a:t>
            </a:r>
          </a:p>
          <a:p>
            <a:pPr marL="285750" indent="-285750">
              <a:buFontTx/>
              <a:buChar char="-"/>
            </a:pPr>
            <a:r>
              <a:rPr lang="en-US" b="1" dirty="0">
                <a:solidFill>
                  <a:srgbClr val="002060"/>
                </a:solidFill>
                <a:latin typeface="Times New Roman" panose="02020603050405020304" pitchFamily="18" charset="0"/>
                <a:cs typeface="Times New Roman" panose="02020603050405020304" pitchFamily="18" charset="0"/>
              </a:rPr>
              <a:t>Cobalt-chromium femoral heads have a higher incidence of ALTR, especially with an increased head diameter.</a:t>
            </a:r>
          </a:p>
          <a:p>
            <a:pPr marL="285750" indent="-285750">
              <a:buFontTx/>
              <a:buChar char="-"/>
            </a:pPr>
            <a:r>
              <a:rPr lang="en-US" b="1" dirty="0">
                <a:solidFill>
                  <a:srgbClr val="002060"/>
                </a:solidFill>
                <a:latin typeface="Times New Roman" panose="02020603050405020304" pitchFamily="18" charset="0"/>
                <a:cs typeface="Times New Roman" panose="02020603050405020304" pitchFamily="18" charset="0"/>
              </a:rPr>
              <a:t>Neck-stem junction modularity increases the risk of ALTR. Cobalt-alloy modular necks are prone to corroding at the neck-stem junction. </a:t>
            </a:r>
          </a:p>
          <a:p>
            <a:pPr marL="285750" indent="-285750">
              <a:buFontTx/>
              <a:buChar char="-"/>
            </a:pPr>
            <a:r>
              <a:rPr lang="en-US" b="1" dirty="0">
                <a:solidFill>
                  <a:srgbClr val="002060"/>
                </a:solidFill>
                <a:latin typeface="Times New Roman" panose="02020603050405020304" pitchFamily="18" charset="0"/>
                <a:cs typeface="Times New Roman" panose="02020603050405020304" pitchFamily="18" charset="0"/>
              </a:rPr>
              <a:t>Different stem (TMZF material, ABG II, M/L, and V40 taper) and head (Low-friction ion treatment) designs have been recalled or identified at high risk for ALTR. Patients with these THA systems should be closely monitored. </a:t>
            </a:r>
          </a:p>
          <a:p>
            <a:pPr marL="285750" indent="-285750">
              <a:buFontTx/>
              <a:buChar char="-"/>
            </a:pPr>
            <a:r>
              <a:rPr lang="en-US" b="1" dirty="0">
                <a:solidFill>
                  <a:srgbClr val="002060"/>
                </a:solidFill>
                <a:latin typeface="Times New Roman" panose="02020603050405020304" pitchFamily="18" charset="0"/>
                <a:cs typeface="Times New Roman" panose="02020603050405020304" pitchFamily="18" charset="0"/>
              </a:rPr>
              <a:t>A greater femoral neck offset has also been linked with higher ALTR rates. </a:t>
            </a:r>
          </a:p>
        </p:txBody>
      </p:sp>
    </p:spTree>
    <p:extLst>
      <p:ext uri="{BB962C8B-B14F-4D97-AF65-F5344CB8AC3E}">
        <p14:creationId xmlns:p14="http://schemas.microsoft.com/office/powerpoint/2010/main" val="324054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41514" y="1663390"/>
            <a:ext cx="11908971" cy="4835381"/>
          </a:xfrm>
        </p:spPr>
        <p:txBody>
          <a:bodyPr>
            <a:normAutofit fontScale="70000" lnSpcReduction="20000"/>
          </a:bodyPr>
          <a:lstStyle/>
          <a:p>
            <a:r>
              <a:rPr lang="en-US" sz="5400" dirty="0">
                <a:solidFill>
                  <a:schemeClr val="bg1"/>
                </a:solidFill>
                <a:latin typeface="Times New Roman" panose="02020603050405020304" pitchFamily="18" charset="0"/>
                <a:cs typeface="Times New Roman" panose="02020603050405020304" pitchFamily="18" charset="0"/>
              </a:rPr>
              <a:t> </a:t>
            </a:r>
            <a:r>
              <a:rPr lang="en-US" sz="5400" b="1" dirty="0">
                <a:highlight>
                  <a:srgbClr val="FF0000"/>
                </a:highlight>
                <a:latin typeface="Times New Roman" panose="02020603050405020304" pitchFamily="18" charset="0"/>
                <a:cs typeface="Times New Roman" panose="02020603050405020304" pitchFamily="18" charset="0"/>
              </a:rPr>
              <a:t>Question:</a:t>
            </a:r>
          </a:p>
          <a:p>
            <a:r>
              <a:rPr lang="en-US" sz="4800" b="1" dirty="0">
                <a:solidFill>
                  <a:srgbClr val="002060"/>
                </a:solidFill>
                <a:latin typeface="Times New Roman" panose="02020603050405020304" pitchFamily="18" charset="0"/>
                <a:cs typeface="Times New Roman" panose="02020603050405020304" pitchFamily="18" charset="0"/>
              </a:rPr>
              <a:t>Does the type of femoral stem and/or femoral head influence the rate of adverse local tissue reactions (ALTR) after primary total hip arthroplasty?</a:t>
            </a:r>
            <a:endParaRPr lang="en-TR" sz="4800" dirty="0">
              <a:solidFill>
                <a:schemeClr val="bg1"/>
              </a:solidFill>
              <a:latin typeface="Times New Roman" panose="02020603050405020304" pitchFamily="18" charset="0"/>
              <a:cs typeface="Times New Roman" panose="02020603050405020304" pitchFamily="18" charset="0"/>
            </a:endParaRPr>
          </a:p>
          <a:p>
            <a:endParaRPr lang="tr-TR" sz="4800" b="1" dirty="0">
              <a:highlight>
                <a:srgbClr val="00FF00"/>
              </a:highlight>
              <a:latin typeface="Times New Roman" panose="02020603050405020304" pitchFamily="18" charset="0"/>
              <a:cs typeface="Times New Roman" panose="02020603050405020304" pitchFamily="18" charset="0"/>
            </a:endParaRPr>
          </a:p>
          <a:p>
            <a:r>
              <a:rPr lang="en-US" sz="4800" b="1" dirty="0">
                <a:highlight>
                  <a:srgbClr val="00FF00"/>
                </a:highlight>
                <a:latin typeface="Times New Roman" panose="02020603050405020304" pitchFamily="18" charset="0"/>
                <a:cs typeface="Times New Roman" panose="02020603050405020304" pitchFamily="18" charset="0"/>
              </a:rPr>
              <a:t>Response:</a:t>
            </a:r>
          </a:p>
          <a:p>
            <a:pPr algn="l"/>
            <a:r>
              <a:rPr lang="en-US" sz="4400" b="1" dirty="0">
                <a:solidFill>
                  <a:srgbClr val="002060"/>
                </a:solidFill>
                <a:latin typeface="Times New Roman" panose="02020603050405020304" pitchFamily="18" charset="0"/>
                <a:cs typeface="Times New Roman" panose="02020603050405020304" pitchFamily="18" charset="0"/>
              </a:rPr>
              <a:t>Yes. The incidence of adverse local tissue reactions (ALTR) is higher with the use of cobalt chromium femoral head compared to ceramic femoral head. It is important to note that other factors also affect the rate of ALTR that includes metal-on-metal bearing surface, modularity of femoral stem, femoral head size and the type of femoral stem. </a:t>
            </a:r>
          </a:p>
          <a:p>
            <a:pPr algn="l"/>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2.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customXml/itemProps3.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1518</TotalTime>
  <Words>685</Words>
  <Application>Microsoft Office PowerPoint</Application>
  <PresentationFormat>Geniş ekran</PresentationFormat>
  <Paragraphs>38</Paragraphs>
  <Slides>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8</vt:i4>
      </vt:variant>
    </vt:vector>
  </HeadingPairs>
  <TitlesOfParts>
    <vt:vector size="16" baseType="lpstr">
      <vt:lpstr>Aptos</vt:lpstr>
      <vt:lpstr>Aptos Display</vt:lpstr>
      <vt:lpstr>Arial</vt:lpstr>
      <vt:lpstr>Calibri</vt:lpstr>
      <vt:lpstr>Segoe UI</vt:lpstr>
      <vt:lpstr>Times New Roman</vt:lpstr>
      <vt:lpstr>Wingdings</vt:lpstr>
      <vt:lpstr>Office Teması</vt:lpstr>
      <vt:lpstr>PowerPoint Sunusu</vt:lpstr>
      <vt:lpstr>PowerPoint Sunusu</vt:lpstr>
      <vt:lpstr>Why is this topic Important</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Deniz Demirkıran</dc:creator>
  <cp:lastModifiedBy>kayhan karaytug</cp:lastModifiedBy>
  <cp:revision>16</cp:revision>
  <dcterms:created xsi:type="dcterms:W3CDTF">2024-06-13T13:25:39Z</dcterms:created>
  <dcterms:modified xsi:type="dcterms:W3CDTF">2024-08-26T04:57:51Z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