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67" r:id="rId6"/>
    <p:sldId id="258" r:id="rId7"/>
    <p:sldId id="257" r:id="rId8"/>
    <p:sldId id="259" r:id="rId9"/>
    <p:sldId id="264" r:id="rId10"/>
    <p:sldId id="265" r:id="rId11"/>
    <p:sldId id="266"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94"/>
    <p:restoredTop sz="93557" autoAdjust="0"/>
  </p:normalViewPr>
  <p:slideViewPr>
    <p:cSldViewPr snapToGrid="0">
      <p:cViewPr varScale="1">
        <p:scale>
          <a:sx n="63" d="100"/>
          <a:sy n="63" d="100"/>
        </p:scale>
        <p:origin x="59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086C72-7F4D-B048-9749-DF85C17AC017}" type="datetimeFigureOut">
              <a:rPr lang="en-US" smtClean="0"/>
              <a:t>8/26/2024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3D3A1B-8308-9945-9D7A-93FEA5F70F41}" type="slidenum">
              <a:rPr lang="en-US" smtClean="0"/>
              <a:t>‹#›</a:t>
            </a:fld>
            <a:endParaRPr lang="en-US"/>
          </a:p>
        </p:txBody>
      </p:sp>
    </p:spTree>
    <p:extLst>
      <p:ext uri="{BB962C8B-B14F-4D97-AF65-F5344CB8AC3E}">
        <p14:creationId xmlns:p14="http://schemas.microsoft.com/office/powerpoint/2010/main" val="1751484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3D3A1B-8308-9945-9D7A-93FEA5F70F41}" type="slidenum">
              <a:rPr lang="en-US" smtClean="0"/>
              <a:t>2</a:t>
            </a:fld>
            <a:endParaRPr lang="en-US"/>
          </a:p>
        </p:txBody>
      </p:sp>
    </p:spTree>
    <p:extLst>
      <p:ext uri="{BB962C8B-B14F-4D97-AF65-F5344CB8AC3E}">
        <p14:creationId xmlns:p14="http://schemas.microsoft.com/office/powerpoint/2010/main" val="2566619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Cemented implants developed in the 60s, cementless in the 80s, and have gained popularity all over the world, in some parts of the world like the US it is currently the most common choice.</a:t>
            </a:r>
          </a:p>
        </p:txBody>
      </p:sp>
      <p:sp>
        <p:nvSpPr>
          <p:cNvPr id="4" name="Slide Number Placeholder 3"/>
          <p:cNvSpPr>
            <a:spLocks noGrp="1"/>
          </p:cNvSpPr>
          <p:nvPr>
            <p:ph type="sldNum" sz="quarter" idx="5"/>
          </p:nvPr>
        </p:nvSpPr>
        <p:spPr/>
        <p:txBody>
          <a:bodyPr/>
          <a:lstStyle/>
          <a:p>
            <a:fld id="{513D3A1B-8308-9945-9D7A-93FEA5F70F41}" type="slidenum">
              <a:rPr lang="en-US" smtClean="0"/>
              <a:t>3</a:t>
            </a:fld>
            <a:endParaRPr lang="en-US"/>
          </a:p>
        </p:txBody>
      </p:sp>
    </p:spTree>
    <p:extLst>
      <p:ext uri="{BB962C8B-B14F-4D97-AF65-F5344CB8AC3E}">
        <p14:creationId xmlns:p14="http://schemas.microsoft.com/office/powerpoint/2010/main" val="2564448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3D3A1B-8308-9945-9D7A-93FEA5F70F41}" type="slidenum">
              <a:rPr lang="en-US" smtClean="0"/>
              <a:t>5</a:t>
            </a:fld>
            <a:endParaRPr lang="en-US"/>
          </a:p>
        </p:txBody>
      </p:sp>
    </p:spTree>
    <p:extLst>
      <p:ext uri="{BB962C8B-B14F-4D97-AF65-F5344CB8AC3E}">
        <p14:creationId xmlns:p14="http://schemas.microsoft.com/office/powerpoint/2010/main" val="2091133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10348E-5705-70CC-7DE0-CD463721256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28E8972A-C597-D29C-FC71-8A696D8B7E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888E0CE7-45E1-729E-EDAE-BB7471093DBA}"/>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A9C2BA04-9106-34CE-D7E0-DB451EA19B4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DF8CA68-ABD8-1F34-A6C3-C43041BDC388}"/>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789799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A830BB-7CD5-37C0-E99D-4DA5959E1FE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D357A575-DA6A-758B-71DA-E01D2C7FF0B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3EAC089-4E5F-1DD3-BFE3-AA3894E16C35}"/>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24BD8715-99A2-3427-79EE-AB722DA08F4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01FBF0D-97B5-DC51-CE20-3780AD6E7A23}"/>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426959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039A3B4-DACA-E9A5-390B-66FF3DE9293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564B7AAE-4BC0-2953-D5AA-0984DDDCE76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90D0897-AD34-9EA5-D676-CE84375BE046}"/>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6B31BB52-2894-C830-414D-B71067147B9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8A5E96-B483-0423-ACB7-214668478A47}"/>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809476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2A6AF08-0421-09D3-8DE9-617729C92E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R"/>
          </a:p>
        </p:txBody>
      </p:sp>
      <p:sp>
        <p:nvSpPr>
          <p:cNvPr id="7" name="Title 6">
            <a:extLst>
              <a:ext uri="{FF2B5EF4-FFF2-40B4-BE49-F238E27FC236}">
                <a16:creationId xmlns:a16="http://schemas.microsoft.com/office/drawing/2014/main" id="{3A6C518A-4934-5BD2-97B0-912E4DA265D4}"/>
              </a:ext>
            </a:extLst>
          </p:cNvPr>
          <p:cNvSpPr>
            <a:spLocks noGrp="1"/>
          </p:cNvSpPr>
          <p:nvPr>
            <p:ph type="title"/>
          </p:nvPr>
        </p:nvSpPr>
        <p:spPr/>
        <p:txBody>
          <a:bodyPr/>
          <a:lstStyle/>
          <a:p>
            <a:r>
              <a:rPr lang="en-US"/>
              <a:t>Click to edit Master title style</a:t>
            </a:r>
            <a:endParaRPr lang="en-TR"/>
          </a:p>
        </p:txBody>
      </p:sp>
    </p:spTree>
    <p:extLst>
      <p:ext uri="{BB962C8B-B14F-4D97-AF65-F5344CB8AC3E}">
        <p14:creationId xmlns:p14="http://schemas.microsoft.com/office/powerpoint/2010/main" val="3261282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1E1028-E088-8134-B346-06CAAFEDA35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DCEFF01-9BC3-3B87-697C-8AED770EA78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9AE0975-8EB5-AB1F-4056-3418A93267DD}"/>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8310F209-9AB5-795F-6353-10953522A59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362AE78-9469-A674-68B1-0C6AC98380EE}"/>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489344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EA4B7F-19A7-64B1-A3EF-6CBFF588EA6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532AC138-E2D1-4072-0221-03E64E75B8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A19BBEFA-4F66-B68D-0609-DF590BDB97BB}"/>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9675623F-2B01-9887-5684-8312B85F480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D828E54-2CF6-C285-0214-03824C0E64D1}"/>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447463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798460-88F1-7DA5-EF1A-A765DEF350E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4F3D8D2-1CCE-AD7A-25E5-1FBD9A301C4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FCE3575-8353-68BA-B6FC-77DBCC13613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D5FBE56-53E5-90DE-6678-E82B4CF65F0F}"/>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6" name="Alt Bilgi Yer Tutucusu 5">
            <a:extLst>
              <a:ext uri="{FF2B5EF4-FFF2-40B4-BE49-F238E27FC236}">
                <a16:creationId xmlns:a16="http://schemas.microsoft.com/office/drawing/2014/main" id="{D4B9D7A8-6FD3-DA3A-6F32-8A0D9B87B1C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C318010-70EB-D035-D9F9-B6C86685C729}"/>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03137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139D06-6740-C202-33DF-E1149010B19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1628258-4747-38FB-91CD-10CFFCC878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5FF73BF5-F032-FF9F-263C-1941A5395710}"/>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5CA20834-3FA7-63E3-8BC9-880CFBABF2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CE5FBF3B-E573-DE2D-D006-94F08199E616}"/>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6D35F49-AC82-677A-C585-FFEA3E5AADB1}"/>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8" name="Alt Bilgi Yer Tutucusu 7">
            <a:extLst>
              <a:ext uri="{FF2B5EF4-FFF2-40B4-BE49-F238E27FC236}">
                <a16:creationId xmlns:a16="http://schemas.microsoft.com/office/drawing/2014/main" id="{1E4AB0C5-DCE3-99E3-FA8F-702689BE9AA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3BA8757-2238-F541-ADCC-053629D89FC9}"/>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4554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77E9CD-C895-3593-7C2A-95BB80DCBE3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D1924B6C-B628-762F-5E58-48B3C4937A23}"/>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4" name="Alt Bilgi Yer Tutucusu 3">
            <a:extLst>
              <a:ext uri="{FF2B5EF4-FFF2-40B4-BE49-F238E27FC236}">
                <a16:creationId xmlns:a16="http://schemas.microsoft.com/office/drawing/2014/main" id="{F57A6905-E990-BC42-AC09-B164541780F0}"/>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531747A6-BCC5-ACD3-768E-9BEBF918D6D5}"/>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344818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1251629-A31D-AE24-3BB1-54E74ED2A2B1}"/>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3" name="Alt Bilgi Yer Tutucusu 2">
            <a:extLst>
              <a:ext uri="{FF2B5EF4-FFF2-40B4-BE49-F238E27FC236}">
                <a16:creationId xmlns:a16="http://schemas.microsoft.com/office/drawing/2014/main" id="{E58E4CE9-101A-CBC3-F705-3811534FF07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41944F0-25C1-671C-0E4D-868A67029CA2}"/>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6102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E0D9E6-8BC0-FEEC-D19A-CD1A78ADB35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B68FD1B-8160-6974-7470-1B8406A7D8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34D633C1-93FA-9762-6D5A-DF61948052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BE0F140-AF74-1660-76D2-68495B95C4C0}"/>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6" name="Alt Bilgi Yer Tutucusu 5">
            <a:extLst>
              <a:ext uri="{FF2B5EF4-FFF2-40B4-BE49-F238E27FC236}">
                <a16:creationId xmlns:a16="http://schemas.microsoft.com/office/drawing/2014/main" id="{5A10344F-FB56-28B8-8E84-A3DF84E9980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C43AE5E-7C56-5F64-E99A-780AF9E2DE7D}"/>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89464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D73E8D-57A4-A438-A59C-E22648B77CB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DE85AEA-10C2-A22E-F62E-0AD5593FBE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ECFC951F-7E5B-D42E-A0C6-AEEA77ED98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9B7FD75-4FF5-376E-2112-6CB10077EAF7}"/>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6" name="Alt Bilgi Yer Tutucusu 5">
            <a:extLst>
              <a:ext uri="{FF2B5EF4-FFF2-40B4-BE49-F238E27FC236}">
                <a16:creationId xmlns:a16="http://schemas.microsoft.com/office/drawing/2014/main" id="{A353AD91-1108-2493-0985-1F28F6A0239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333027F-C033-1FC2-2FA1-59875B4CD904}"/>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600918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F97E2E3-9D27-71F1-7ECC-C65A8EEC75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2F6494A-515A-6040-320A-BC308F1D34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178060F-A820-8782-7417-2A7E52BE57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970ED59B-586D-4BF9-5511-C6EFB540E7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936659F6-D3D0-C2EC-5832-ACA3D72420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0503C0-BB46-4D93-B90F-6E0A04AF3665}" type="slidenum">
              <a:rPr lang="tr-TR" smtClean="0"/>
              <a:t>‹#›</a:t>
            </a:fld>
            <a:endParaRPr lang="tr-TR"/>
          </a:p>
        </p:txBody>
      </p:sp>
      <p:pic>
        <p:nvPicPr>
          <p:cNvPr id="8" name="Resim 7" descr="metin, ekran görüntüsü içeren bir resim&#10;&#10;Açıklama otomatik olarak oluşturuldu">
            <a:extLst>
              <a:ext uri="{FF2B5EF4-FFF2-40B4-BE49-F238E27FC236}">
                <a16:creationId xmlns:a16="http://schemas.microsoft.com/office/drawing/2014/main" id="{2BA767CB-B04D-3A64-DFF3-9BB3D1D2F6A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21949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B0D34168-14C1-BA1E-4FC0-47ADA7C0B655}"/>
              </a:ext>
            </a:extLst>
          </p:cNvPr>
          <p:cNvSpPr txBox="1">
            <a:spLocks/>
          </p:cNvSpPr>
          <p:nvPr/>
        </p:nvSpPr>
        <p:spPr>
          <a:xfrm>
            <a:off x="838200" y="1740044"/>
            <a:ext cx="10515600" cy="3831023"/>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rgbClr val="002060"/>
                </a:solidFill>
                <a:latin typeface="Times New Roman" panose="02020603050405020304" pitchFamily="18" charset="0"/>
                <a:cs typeface="Times New Roman" panose="02020603050405020304" pitchFamily="18" charset="0"/>
              </a:rPr>
              <a:t>In which patients should cemented femoral components be used during primary total hip arthroplasty?</a:t>
            </a:r>
          </a:p>
          <a:p>
            <a:endParaRPr lang="en-US" dirty="0">
              <a:solidFill>
                <a:srgbClr val="002060"/>
              </a:solidFill>
              <a:latin typeface="Times New Roman" panose="02020603050405020304" pitchFamily="18" charset="0"/>
              <a:cs typeface="Times New Roman" panose="02020603050405020304" pitchFamily="18" charset="0"/>
            </a:endParaRPr>
          </a:p>
          <a:p>
            <a:endParaRPr lang="en-US" dirty="0">
              <a:solidFill>
                <a:srgbClr val="002060"/>
              </a:solidFill>
              <a:latin typeface="Times New Roman" panose="02020603050405020304" pitchFamily="18" charset="0"/>
              <a:cs typeface="Times New Roman" panose="02020603050405020304" pitchFamily="18" charset="0"/>
            </a:endParaRPr>
          </a:p>
          <a:p>
            <a:r>
              <a:rPr lang="en-US" sz="5100" dirty="0">
                <a:solidFill>
                  <a:srgbClr val="002060"/>
                </a:solidFill>
                <a:latin typeface="Times New Roman" panose="02020603050405020304" pitchFamily="18" charset="0"/>
                <a:cs typeface="Times New Roman" panose="02020603050405020304" pitchFamily="18" charset="0"/>
              </a:rPr>
              <a:t>Michael M. </a:t>
            </a:r>
            <a:r>
              <a:rPr lang="en-US" sz="5100" dirty="0" err="1">
                <a:solidFill>
                  <a:srgbClr val="002060"/>
                </a:solidFill>
                <a:latin typeface="Times New Roman" panose="02020603050405020304" pitchFamily="18" charset="0"/>
                <a:cs typeface="Times New Roman" panose="02020603050405020304" pitchFamily="18" charset="0"/>
              </a:rPr>
              <a:t>Kheir</a:t>
            </a:r>
            <a:r>
              <a:rPr lang="en-US" sz="5100" dirty="0">
                <a:solidFill>
                  <a:srgbClr val="002060"/>
                </a:solidFill>
                <a:latin typeface="Times New Roman" panose="02020603050405020304" pitchFamily="18" charset="0"/>
                <a:cs typeface="Times New Roman" panose="02020603050405020304" pitchFamily="18" charset="0"/>
              </a:rPr>
              <a:t> MD</a:t>
            </a:r>
          </a:p>
          <a:p>
            <a:r>
              <a:rPr lang="en-US" sz="5100" dirty="0">
                <a:solidFill>
                  <a:srgbClr val="002060"/>
                </a:solidFill>
                <a:latin typeface="Times New Roman" panose="02020603050405020304" pitchFamily="18" charset="0"/>
                <a:cs typeface="Times New Roman" panose="02020603050405020304" pitchFamily="18" charset="0"/>
              </a:rPr>
              <a:t>Assistant Professor of </a:t>
            </a:r>
            <a:r>
              <a:rPr lang="en-US" sz="5100" dirty="0" err="1">
                <a:solidFill>
                  <a:srgbClr val="002060"/>
                </a:solidFill>
                <a:latin typeface="Times New Roman" panose="02020603050405020304" pitchFamily="18" charset="0"/>
                <a:cs typeface="Times New Roman" panose="02020603050405020304" pitchFamily="18" charset="0"/>
              </a:rPr>
              <a:t>Orthopaedic</a:t>
            </a:r>
            <a:r>
              <a:rPr lang="en-US" sz="5100" dirty="0">
                <a:solidFill>
                  <a:srgbClr val="002060"/>
                </a:solidFill>
                <a:latin typeface="Times New Roman" panose="02020603050405020304" pitchFamily="18" charset="0"/>
                <a:cs typeface="Times New Roman" panose="02020603050405020304" pitchFamily="18" charset="0"/>
              </a:rPr>
              <a:t> Surgery, </a:t>
            </a:r>
          </a:p>
          <a:p>
            <a:r>
              <a:rPr lang="en-US" sz="5100" dirty="0">
                <a:solidFill>
                  <a:srgbClr val="002060"/>
                </a:solidFill>
                <a:latin typeface="Times New Roman" panose="02020603050405020304" pitchFamily="18" charset="0"/>
                <a:cs typeface="Times New Roman" panose="02020603050405020304" pitchFamily="18" charset="0"/>
              </a:rPr>
              <a:t>University of Michigan</a:t>
            </a:r>
            <a:endParaRPr lang="en-TR" sz="51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120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3C9C86-91F0-3933-2C34-40BABEBDF568}"/>
              </a:ext>
            </a:extLst>
          </p:cNvPr>
          <p:cNvPicPr>
            <a:picLocks noChangeAspect="1"/>
          </p:cNvPicPr>
          <p:nvPr/>
        </p:nvPicPr>
        <p:blipFill rotWithShape="1">
          <a:blip r:embed="rId3"/>
          <a:srcRect t="8233" r="3235" b="16473"/>
          <a:stretch/>
        </p:blipFill>
        <p:spPr>
          <a:xfrm>
            <a:off x="369756" y="1643402"/>
            <a:ext cx="1920214" cy="2241219"/>
          </a:xfrm>
          <a:prstGeom prst="rect">
            <a:avLst/>
          </a:prstGeom>
        </p:spPr>
      </p:pic>
      <p:pic>
        <p:nvPicPr>
          <p:cNvPr id="3" name="図 3">
            <a:extLst>
              <a:ext uri="{FF2B5EF4-FFF2-40B4-BE49-F238E27FC236}">
                <a16:creationId xmlns:a16="http://schemas.microsoft.com/office/drawing/2014/main" id="{4ABA523B-958F-338A-69D6-BC7270D4E1DB}"/>
              </a:ext>
            </a:extLst>
          </p:cNvPr>
          <p:cNvPicPr>
            <a:picLocks noChangeAspect="1"/>
          </p:cNvPicPr>
          <p:nvPr/>
        </p:nvPicPr>
        <p:blipFill>
          <a:blip r:embed="rId4"/>
          <a:stretch>
            <a:fillRect/>
          </a:stretch>
        </p:blipFill>
        <p:spPr>
          <a:xfrm>
            <a:off x="3291419" y="4580446"/>
            <a:ext cx="1924109" cy="2227916"/>
          </a:xfrm>
          <a:prstGeom prst="rect">
            <a:avLst/>
          </a:prstGeom>
        </p:spPr>
      </p:pic>
      <p:sp>
        <p:nvSpPr>
          <p:cNvPr id="4" name="TextBox 3">
            <a:extLst>
              <a:ext uri="{FF2B5EF4-FFF2-40B4-BE49-F238E27FC236}">
                <a16:creationId xmlns:a16="http://schemas.microsoft.com/office/drawing/2014/main" id="{F9CA8A11-14BD-D8B2-F0AF-0BE171EE6FB4}"/>
              </a:ext>
            </a:extLst>
          </p:cNvPr>
          <p:cNvSpPr txBox="1"/>
          <p:nvPr/>
        </p:nvSpPr>
        <p:spPr>
          <a:xfrm>
            <a:off x="519238" y="1335698"/>
            <a:ext cx="1678898" cy="369332"/>
          </a:xfrm>
          <a:prstGeom prst="rect">
            <a:avLst/>
          </a:prstGeom>
          <a:noFill/>
        </p:spPr>
        <p:txBody>
          <a:bodyPr wrap="square" rtlCol="0">
            <a:spAutoFit/>
          </a:bodyPr>
          <a:lstStyle/>
          <a:p>
            <a:r>
              <a:rPr lang="en-US" dirty="0" err="1"/>
              <a:t>Zhaorui</a:t>
            </a:r>
            <a:r>
              <a:rPr lang="en-US" dirty="0"/>
              <a:t> Wang</a:t>
            </a:r>
          </a:p>
        </p:txBody>
      </p:sp>
      <p:sp>
        <p:nvSpPr>
          <p:cNvPr id="5" name="TextBox 4">
            <a:extLst>
              <a:ext uri="{FF2B5EF4-FFF2-40B4-BE49-F238E27FC236}">
                <a16:creationId xmlns:a16="http://schemas.microsoft.com/office/drawing/2014/main" id="{202065EA-0197-E06B-7F01-1FA334B68AEE}"/>
              </a:ext>
            </a:extLst>
          </p:cNvPr>
          <p:cNvSpPr txBox="1"/>
          <p:nvPr/>
        </p:nvSpPr>
        <p:spPr>
          <a:xfrm>
            <a:off x="3536630" y="4220967"/>
            <a:ext cx="1678898" cy="369332"/>
          </a:xfrm>
          <a:prstGeom prst="rect">
            <a:avLst/>
          </a:prstGeom>
          <a:noFill/>
        </p:spPr>
        <p:txBody>
          <a:bodyPr wrap="square" rtlCol="0">
            <a:spAutoFit/>
          </a:bodyPr>
          <a:lstStyle/>
          <a:p>
            <a:r>
              <a:rPr lang="en-US" dirty="0"/>
              <a:t>Kenichi </a:t>
            </a:r>
            <a:r>
              <a:rPr lang="en-US" dirty="0" err="1"/>
              <a:t>Oe</a:t>
            </a:r>
            <a:endParaRPr lang="en-US" dirty="0"/>
          </a:p>
        </p:txBody>
      </p:sp>
      <p:sp>
        <p:nvSpPr>
          <p:cNvPr id="6" name="TextBox 5">
            <a:extLst>
              <a:ext uri="{FF2B5EF4-FFF2-40B4-BE49-F238E27FC236}">
                <a16:creationId xmlns:a16="http://schemas.microsoft.com/office/drawing/2014/main" id="{C3A9C863-4458-36B2-6778-D4795557CA7D}"/>
              </a:ext>
            </a:extLst>
          </p:cNvPr>
          <p:cNvSpPr txBox="1"/>
          <p:nvPr/>
        </p:nvSpPr>
        <p:spPr>
          <a:xfrm>
            <a:off x="3274072" y="1367298"/>
            <a:ext cx="1678898" cy="369332"/>
          </a:xfrm>
          <a:prstGeom prst="rect">
            <a:avLst/>
          </a:prstGeom>
          <a:noFill/>
        </p:spPr>
        <p:txBody>
          <a:bodyPr wrap="square" rtlCol="0">
            <a:spAutoFit/>
          </a:bodyPr>
          <a:lstStyle/>
          <a:p>
            <a:r>
              <a:rPr lang="en-US" dirty="0" err="1"/>
              <a:t>Abdelhak</a:t>
            </a:r>
            <a:r>
              <a:rPr lang="en-US" dirty="0"/>
              <a:t> </a:t>
            </a:r>
            <a:r>
              <a:rPr lang="en-US" dirty="0" err="1"/>
              <a:t>Adjel</a:t>
            </a:r>
            <a:endParaRPr lang="en-US" dirty="0"/>
          </a:p>
        </p:txBody>
      </p:sp>
      <p:sp>
        <p:nvSpPr>
          <p:cNvPr id="7" name="TextBox 6">
            <a:extLst>
              <a:ext uri="{FF2B5EF4-FFF2-40B4-BE49-F238E27FC236}">
                <a16:creationId xmlns:a16="http://schemas.microsoft.com/office/drawing/2014/main" id="{02474AA2-4048-8322-703F-49DFE9EE52A5}"/>
              </a:ext>
            </a:extLst>
          </p:cNvPr>
          <p:cNvSpPr txBox="1"/>
          <p:nvPr/>
        </p:nvSpPr>
        <p:spPr>
          <a:xfrm>
            <a:off x="6496405" y="1367298"/>
            <a:ext cx="1904600" cy="369332"/>
          </a:xfrm>
          <a:prstGeom prst="rect">
            <a:avLst/>
          </a:prstGeom>
          <a:noFill/>
        </p:spPr>
        <p:txBody>
          <a:bodyPr wrap="square" rtlCol="0">
            <a:spAutoFit/>
          </a:bodyPr>
          <a:lstStyle/>
          <a:p>
            <a:r>
              <a:rPr lang="en-US" dirty="0" err="1"/>
              <a:t>Frederico</a:t>
            </a:r>
            <a:r>
              <a:rPr lang="en-US" dirty="0"/>
              <a:t> </a:t>
            </a:r>
            <a:r>
              <a:rPr lang="en-US" dirty="0" err="1"/>
              <a:t>Burga</a:t>
            </a:r>
            <a:endParaRPr lang="en-US" dirty="0"/>
          </a:p>
        </p:txBody>
      </p:sp>
      <p:sp>
        <p:nvSpPr>
          <p:cNvPr id="8" name="TextBox 7">
            <a:extLst>
              <a:ext uri="{FF2B5EF4-FFF2-40B4-BE49-F238E27FC236}">
                <a16:creationId xmlns:a16="http://schemas.microsoft.com/office/drawing/2014/main" id="{E919BC85-7C90-F826-3279-2B56636C86A1}"/>
              </a:ext>
            </a:extLst>
          </p:cNvPr>
          <p:cNvSpPr txBox="1"/>
          <p:nvPr/>
        </p:nvSpPr>
        <p:spPr>
          <a:xfrm>
            <a:off x="9234306" y="1363279"/>
            <a:ext cx="2994096" cy="369332"/>
          </a:xfrm>
          <a:prstGeom prst="rect">
            <a:avLst/>
          </a:prstGeom>
          <a:noFill/>
        </p:spPr>
        <p:txBody>
          <a:bodyPr wrap="square" rtlCol="0">
            <a:spAutoFit/>
          </a:bodyPr>
          <a:lstStyle/>
          <a:p>
            <a:r>
              <a:rPr lang="en-US" dirty="0"/>
              <a:t>Muhammad Amin </a:t>
            </a:r>
            <a:r>
              <a:rPr lang="en-US" dirty="0" err="1"/>
              <a:t>Chinoy</a:t>
            </a:r>
            <a:endParaRPr lang="en-US" dirty="0"/>
          </a:p>
        </p:txBody>
      </p:sp>
      <p:sp>
        <p:nvSpPr>
          <p:cNvPr id="10" name="TextBox 9">
            <a:extLst>
              <a:ext uri="{FF2B5EF4-FFF2-40B4-BE49-F238E27FC236}">
                <a16:creationId xmlns:a16="http://schemas.microsoft.com/office/drawing/2014/main" id="{E183F0C6-926D-1880-119C-0213333F2972}"/>
              </a:ext>
            </a:extLst>
          </p:cNvPr>
          <p:cNvSpPr txBox="1"/>
          <p:nvPr/>
        </p:nvSpPr>
        <p:spPr>
          <a:xfrm>
            <a:off x="452083" y="4230820"/>
            <a:ext cx="2170521" cy="369332"/>
          </a:xfrm>
          <a:prstGeom prst="rect">
            <a:avLst/>
          </a:prstGeom>
          <a:noFill/>
        </p:spPr>
        <p:txBody>
          <a:bodyPr wrap="square" rtlCol="0">
            <a:spAutoFit/>
          </a:bodyPr>
          <a:lstStyle/>
          <a:p>
            <a:r>
              <a:rPr lang="en-US" dirty="0"/>
              <a:t>Dirk J.F. </a:t>
            </a:r>
            <a:r>
              <a:rPr lang="en-US" dirty="0" err="1"/>
              <a:t>Moojen</a:t>
            </a:r>
            <a:endParaRPr lang="en-US" dirty="0"/>
          </a:p>
        </p:txBody>
      </p:sp>
      <p:sp>
        <p:nvSpPr>
          <p:cNvPr id="11" name="TextBox 10">
            <a:extLst>
              <a:ext uri="{FF2B5EF4-FFF2-40B4-BE49-F238E27FC236}">
                <a16:creationId xmlns:a16="http://schemas.microsoft.com/office/drawing/2014/main" id="{84D77895-C995-090D-65B4-B7C09B462B02}"/>
              </a:ext>
            </a:extLst>
          </p:cNvPr>
          <p:cNvSpPr txBox="1"/>
          <p:nvPr/>
        </p:nvSpPr>
        <p:spPr>
          <a:xfrm>
            <a:off x="6609256" y="4253052"/>
            <a:ext cx="1678898" cy="369332"/>
          </a:xfrm>
          <a:prstGeom prst="rect">
            <a:avLst/>
          </a:prstGeom>
          <a:noFill/>
        </p:spPr>
        <p:txBody>
          <a:bodyPr wrap="square" rtlCol="0">
            <a:spAutoFit/>
          </a:bodyPr>
          <a:lstStyle/>
          <a:p>
            <a:r>
              <a:rPr lang="en-US" dirty="0"/>
              <a:t>Michael Reed</a:t>
            </a:r>
          </a:p>
        </p:txBody>
      </p:sp>
      <p:sp>
        <p:nvSpPr>
          <p:cNvPr id="12" name="TextBox 11">
            <a:extLst>
              <a:ext uri="{FF2B5EF4-FFF2-40B4-BE49-F238E27FC236}">
                <a16:creationId xmlns:a16="http://schemas.microsoft.com/office/drawing/2014/main" id="{6255519F-7527-C754-74EE-46F0F4917DE6}"/>
              </a:ext>
            </a:extLst>
          </p:cNvPr>
          <p:cNvSpPr txBox="1"/>
          <p:nvPr/>
        </p:nvSpPr>
        <p:spPr>
          <a:xfrm>
            <a:off x="9870136" y="4230820"/>
            <a:ext cx="1678898" cy="369332"/>
          </a:xfrm>
          <a:prstGeom prst="rect">
            <a:avLst/>
          </a:prstGeom>
          <a:noFill/>
        </p:spPr>
        <p:txBody>
          <a:bodyPr wrap="square" rtlCol="0">
            <a:spAutoFit/>
          </a:bodyPr>
          <a:lstStyle/>
          <a:p>
            <a:r>
              <a:rPr lang="en-US" dirty="0"/>
              <a:t>Marco </a:t>
            </a:r>
            <a:r>
              <a:rPr lang="en-US" dirty="0" err="1"/>
              <a:t>Teloken</a:t>
            </a:r>
            <a:endParaRPr lang="en-US" dirty="0"/>
          </a:p>
        </p:txBody>
      </p:sp>
      <p:pic>
        <p:nvPicPr>
          <p:cNvPr id="13" name="Picture 12">
            <a:extLst>
              <a:ext uri="{FF2B5EF4-FFF2-40B4-BE49-F238E27FC236}">
                <a16:creationId xmlns:a16="http://schemas.microsoft.com/office/drawing/2014/main" id="{3C3CB031-B71E-7123-BC4F-1CB5CA0BB26D}"/>
              </a:ext>
            </a:extLst>
          </p:cNvPr>
          <p:cNvPicPr>
            <a:picLocks noChangeAspect="1"/>
          </p:cNvPicPr>
          <p:nvPr/>
        </p:nvPicPr>
        <p:blipFill rotWithShape="1">
          <a:blip r:embed="rId5"/>
          <a:srcRect b="25320"/>
          <a:stretch/>
        </p:blipFill>
        <p:spPr>
          <a:xfrm>
            <a:off x="6300516" y="1705030"/>
            <a:ext cx="2147959" cy="2227916"/>
          </a:xfrm>
          <a:prstGeom prst="rect">
            <a:avLst/>
          </a:prstGeom>
        </p:spPr>
      </p:pic>
      <p:pic>
        <p:nvPicPr>
          <p:cNvPr id="15" name="Picture 14" descr="A person in a pink shirt&#10;&#10;Description automatically generated">
            <a:extLst>
              <a:ext uri="{FF2B5EF4-FFF2-40B4-BE49-F238E27FC236}">
                <a16:creationId xmlns:a16="http://schemas.microsoft.com/office/drawing/2014/main" id="{E3A700AF-EAB4-7E25-9AEF-722403712BC3}"/>
              </a:ext>
            </a:extLst>
          </p:cNvPr>
          <p:cNvPicPr>
            <a:picLocks noChangeAspect="1"/>
          </p:cNvPicPr>
          <p:nvPr/>
        </p:nvPicPr>
        <p:blipFill rotWithShape="1">
          <a:blip r:embed="rId6">
            <a:extLst>
              <a:ext uri="{28A0092B-C50C-407E-A947-70E740481C1C}">
                <a14:useLocalDpi xmlns:a14="http://schemas.microsoft.com/office/drawing/2010/main" val="0"/>
              </a:ext>
            </a:extLst>
          </a:blip>
          <a:srcRect l="6054"/>
          <a:stretch/>
        </p:blipFill>
        <p:spPr>
          <a:xfrm>
            <a:off x="6300516" y="4594460"/>
            <a:ext cx="2147959" cy="2258439"/>
          </a:xfrm>
          <a:prstGeom prst="rect">
            <a:avLst/>
          </a:prstGeom>
        </p:spPr>
      </p:pic>
      <p:pic>
        <p:nvPicPr>
          <p:cNvPr id="16" name="Picture 15">
            <a:extLst>
              <a:ext uri="{FF2B5EF4-FFF2-40B4-BE49-F238E27FC236}">
                <a16:creationId xmlns:a16="http://schemas.microsoft.com/office/drawing/2014/main" id="{F27BB5B7-66E4-76D9-12E4-5822CB1D023F}"/>
              </a:ext>
            </a:extLst>
          </p:cNvPr>
          <p:cNvPicPr>
            <a:picLocks noChangeAspect="1"/>
          </p:cNvPicPr>
          <p:nvPr/>
        </p:nvPicPr>
        <p:blipFill>
          <a:blip r:embed="rId7"/>
          <a:stretch>
            <a:fillRect/>
          </a:stretch>
        </p:blipFill>
        <p:spPr>
          <a:xfrm>
            <a:off x="369756" y="4548111"/>
            <a:ext cx="1920214" cy="2260251"/>
          </a:xfrm>
          <a:prstGeom prst="rect">
            <a:avLst/>
          </a:prstGeom>
        </p:spPr>
      </p:pic>
      <p:pic>
        <p:nvPicPr>
          <p:cNvPr id="17" name="Picture 16">
            <a:extLst>
              <a:ext uri="{FF2B5EF4-FFF2-40B4-BE49-F238E27FC236}">
                <a16:creationId xmlns:a16="http://schemas.microsoft.com/office/drawing/2014/main" id="{78E03860-5F5C-8F81-A083-4BA49E49FCDF}"/>
              </a:ext>
            </a:extLst>
          </p:cNvPr>
          <p:cNvPicPr>
            <a:picLocks noChangeAspect="1"/>
          </p:cNvPicPr>
          <p:nvPr/>
        </p:nvPicPr>
        <p:blipFill>
          <a:blip r:embed="rId8"/>
          <a:stretch>
            <a:fillRect/>
          </a:stretch>
        </p:blipFill>
        <p:spPr>
          <a:xfrm>
            <a:off x="3151284" y="1688138"/>
            <a:ext cx="2088011" cy="2227915"/>
          </a:xfrm>
          <a:prstGeom prst="rect">
            <a:avLst/>
          </a:prstGeom>
        </p:spPr>
      </p:pic>
      <p:pic>
        <p:nvPicPr>
          <p:cNvPr id="1026" name="Picture 2" descr="Dr. Muhammad Amin Chinoy – Indus Hospital &amp; Health Network">
            <a:extLst>
              <a:ext uri="{FF2B5EF4-FFF2-40B4-BE49-F238E27FC236}">
                <a16:creationId xmlns:a16="http://schemas.microsoft.com/office/drawing/2014/main" id="{6872AEE3-1393-4A08-8643-68AA4257783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33713" y="1705030"/>
            <a:ext cx="2151744" cy="21517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rco Aurelio Teloken, Ortopedista - Traumatologista Porto Alegre">
            <a:extLst>
              <a:ext uri="{FF2B5EF4-FFF2-40B4-BE49-F238E27FC236}">
                <a16:creationId xmlns:a16="http://schemas.microsoft.com/office/drawing/2014/main" id="{CAF4C5AE-EBBA-158E-1F62-AF290E928CF4}"/>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1192" r="10818" b="21722"/>
          <a:stretch/>
        </p:blipFill>
        <p:spPr bwMode="auto">
          <a:xfrm>
            <a:off x="9758030" y="4622384"/>
            <a:ext cx="1946647" cy="2241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571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557151" y="2387745"/>
            <a:ext cx="9401298" cy="4470255"/>
          </a:xfrm>
        </p:spPr>
        <p:txBody>
          <a:bodyPr>
            <a:normAutofit/>
          </a:bodyPr>
          <a:lstStyle/>
          <a:p>
            <a:pPr marL="342900" indent="-342900" algn="l">
              <a:buFont typeface="Wingdings" pitchFamily="2" charset="2"/>
              <a:buChar char="v"/>
            </a:pPr>
            <a:r>
              <a:rPr lang="en-US" sz="4800" dirty="0">
                <a:latin typeface="Times New Roman" panose="02020603050405020304" pitchFamily="18" charset="0"/>
                <a:cs typeface="Times New Roman" panose="02020603050405020304" pitchFamily="18" charset="0"/>
              </a:rPr>
              <a:t>There is continued debate as to whether cemented or cementless femoral fixation should be used in particular cases.</a:t>
            </a:r>
            <a:endParaRPr lang="en-TR" sz="4800">
              <a:solidFill>
                <a:schemeClr val="bg1"/>
              </a:solidFill>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C55FD2DD-8111-8A96-4DEE-1641F5A6ED92}"/>
              </a:ext>
            </a:extLst>
          </p:cNvPr>
          <p:cNvSpPr>
            <a:spLocks noGrp="1"/>
          </p:cNvSpPr>
          <p:nvPr>
            <p:ph type="title"/>
          </p:nvPr>
        </p:nvSpPr>
        <p:spPr>
          <a:xfrm>
            <a:off x="557151" y="1113127"/>
            <a:ext cx="10515600" cy="1325563"/>
          </a:xfrm>
        </p:spPr>
        <p:txBody>
          <a:bodyPr/>
          <a:lstStyle/>
          <a:p>
            <a:r>
              <a:rPr lang="en-US" u="sng" dirty="0">
                <a:solidFill>
                  <a:srgbClr val="002060"/>
                </a:solidFill>
                <a:latin typeface="Times New Roman" panose="02020603050405020304" pitchFamily="18" charset="0"/>
                <a:cs typeface="Times New Roman" panose="02020603050405020304" pitchFamily="18" charset="0"/>
              </a:rPr>
              <a:t>Why is this topic Important?</a:t>
            </a:r>
            <a:endParaRPr lang="en-TR" u="sng">
              <a:solidFill>
                <a:srgbClr val="002060"/>
              </a:solidFill>
              <a:latin typeface="Times New Roman" panose="02020603050405020304" pitchFamily="18" charset="0"/>
              <a:cs typeface="Times New Roman" panose="02020603050405020304" pitchFamily="18" charset="0"/>
            </a:endParaRPr>
          </a:p>
        </p:txBody>
      </p:sp>
      <p:pic>
        <p:nvPicPr>
          <p:cNvPr id="4" name="Picture 2" descr="CDC COVID-19 Global Response | CDC">
            <a:extLst>
              <a:ext uri="{FF2B5EF4-FFF2-40B4-BE49-F238E27FC236}">
                <a16:creationId xmlns:a16="http://schemas.microsoft.com/office/drawing/2014/main" id="{E0AB15BC-EFA6-66A7-9A7D-F93172BB02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8725" y="4704075"/>
            <a:ext cx="3894347" cy="20834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rimary Total Hip Arthroplasty - ppt video online download">
            <a:extLst>
              <a:ext uri="{FF2B5EF4-FFF2-40B4-BE49-F238E27FC236}">
                <a16:creationId xmlns:a16="http://schemas.microsoft.com/office/drawing/2014/main" id="{8FB4072C-4436-E71E-E39B-8394A5DB23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501" b="16562"/>
          <a:stretch/>
        </p:blipFill>
        <p:spPr bwMode="auto">
          <a:xfrm>
            <a:off x="3634530" y="5165001"/>
            <a:ext cx="3246540" cy="1605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938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BEF380BA-2F2E-C9C1-E313-CDB7B1D2B2D3}"/>
              </a:ext>
            </a:extLst>
          </p:cNvPr>
          <p:cNvSpPr txBox="1">
            <a:spLocks/>
          </p:cNvSpPr>
          <p:nvPr/>
        </p:nvSpPr>
        <p:spPr>
          <a:xfrm>
            <a:off x="434142" y="140167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002060"/>
                </a:solidFill>
                <a:latin typeface="Times New Roman" panose="02020603050405020304" pitchFamily="18" charset="0"/>
                <a:cs typeface="Times New Roman" panose="02020603050405020304" pitchFamily="18" charset="0"/>
              </a:rPr>
              <a:t>Literature Review/Process</a:t>
            </a:r>
          </a:p>
          <a:p>
            <a:endParaRPr lang="en-TR">
              <a:solidFill>
                <a:srgbClr val="00206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FB2CA443-D42A-C2A7-C5DE-A3AF800729AA}"/>
              </a:ext>
            </a:extLst>
          </p:cNvPr>
          <p:cNvSpPr txBox="1"/>
          <p:nvPr/>
        </p:nvSpPr>
        <p:spPr>
          <a:xfrm>
            <a:off x="434142" y="2321005"/>
            <a:ext cx="11323716" cy="3416320"/>
          </a:xfrm>
          <a:prstGeom prst="rect">
            <a:avLst/>
          </a:prstGeom>
          <a:noFill/>
        </p:spPr>
        <p:txBody>
          <a:bodyPr wrap="square">
            <a:spAutoFit/>
          </a:bodyPr>
          <a:lstStyle/>
          <a:p>
            <a:pPr marL="342900" indent="-342900" algn="l">
              <a:buFont typeface="Wingdings" pitchFamily="2" charset="2"/>
              <a:buChar char="v"/>
            </a:pPr>
            <a:r>
              <a:rPr lang="en-US" sz="3600" dirty="0">
                <a:latin typeface="Times New Roman" panose="02020603050405020304" pitchFamily="18" charset="0"/>
                <a:cs typeface="Times New Roman" panose="02020603050405020304" pitchFamily="18" charset="0"/>
              </a:rPr>
              <a:t>Mesh terms used: </a:t>
            </a:r>
          </a:p>
          <a:p>
            <a:pPr marL="800100" lvl="1" indent="-342900">
              <a:buFont typeface="Wingdings" pitchFamily="2" charset="2"/>
              <a:buChar char="v"/>
            </a:pPr>
            <a:r>
              <a:rPr lang="en-US" b="0" i="0" u="none" strike="noStrike" dirty="0">
                <a:solidFill>
                  <a:srgbClr val="000000"/>
                </a:solidFill>
                <a:effectLst/>
                <a:latin typeface="Times New Roman" panose="02020603050405020304" pitchFamily="18" charset="0"/>
                <a:cs typeface="Times New Roman" panose="02020603050405020304" pitchFamily="18" charset="0"/>
              </a:rPr>
              <a:t>((arthroplasty, replacement, hip[</a:t>
            </a:r>
            <a:r>
              <a:rPr lang="en-US" b="0" i="0" u="none" strike="noStrike" dirty="0" err="1">
                <a:solidFill>
                  <a:srgbClr val="000000"/>
                </a:solidFill>
                <a:effectLst/>
                <a:latin typeface="Times New Roman" panose="02020603050405020304" pitchFamily="18" charset="0"/>
                <a:cs typeface="Times New Roman" panose="02020603050405020304" pitchFamily="18" charset="0"/>
              </a:rPr>
              <a:t>mj</a:t>
            </a:r>
            <a:r>
              <a:rPr lang="en-US" b="0" i="0" u="none" strike="noStrike" dirty="0">
                <a:solidFill>
                  <a:srgbClr val="000000"/>
                </a:solidFill>
                <a:effectLst/>
                <a:latin typeface="Times New Roman" panose="02020603050405020304" pitchFamily="18" charset="0"/>
                <a:cs typeface="Times New Roman" panose="02020603050405020304" pitchFamily="18" charset="0"/>
              </a:rPr>
              <a:t>] AND ("hip arthroplasties"[</a:t>
            </a:r>
            <a:r>
              <a:rPr lang="en-US" b="0" i="0" u="none" strike="noStrike" dirty="0" err="1">
                <a:solidFill>
                  <a:srgbClr val="000000"/>
                </a:solidFill>
                <a:effectLst/>
                <a:latin typeface="Times New Roman" panose="02020603050405020304" pitchFamily="18" charset="0"/>
                <a:cs typeface="Times New Roman" panose="02020603050405020304" pitchFamily="18" charset="0"/>
              </a:rPr>
              <a:t>tiab</a:t>
            </a:r>
            <a:r>
              <a:rPr lang="en-US" b="0" i="0" u="none" strike="noStrike" dirty="0">
                <a:solidFill>
                  <a:srgbClr val="000000"/>
                </a:solidFill>
                <a:effectLst/>
                <a:latin typeface="Times New Roman" panose="02020603050405020304" pitchFamily="18" charset="0"/>
                <a:cs typeface="Times New Roman" panose="02020603050405020304" pitchFamily="18" charset="0"/>
              </a:rPr>
              <a:t>:~3] OR "hip arthroplasty"[</a:t>
            </a:r>
            <a:r>
              <a:rPr lang="en-US" b="0" i="0" u="none" strike="noStrike" dirty="0" err="1">
                <a:solidFill>
                  <a:srgbClr val="000000"/>
                </a:solidFill>
                <a:effectLst/>
                <a:latin typeface="Times New Roman" panose="02020603050405020304" pitchFamily="18" charset="0"/>
                <a:cs typeface="Times New Roman" panose="02020603050405020304" pitchFamily="18" charset="0"/>
              </a:rPr>
              <a:t>tiab</a:t>
            </a:r>
            <a:r>
              <a:rPr lang="en-US" b="0" i="0" u="none" strike="noStrike" dirty="0">
                <a:solidFill>
                  <a:srgbClr val="000000"/>
                </a:solidFill>
                <a:effectLst/>
                <a:latin typeface="Times New Roman" panose="02020603050405020304" pitchFamily="18" charset="0"/>
                <a:cs typeface="Times New Roman" panose="02020603050405020304" pitchFamily="18" charset="0"/>
              </a:rPr>
              <a:t>:~3] OR "total hip"[</a:t>
            </a:r>
            <a:r>
              <a:rPr lang="en-US" b="0" i="0" u="none" strike="noStrike" dirty="0" err="1">
                <a:solidFill>
                  <a:srgbClr val="000000"/>
                </a:solidFill>
                <a:effectLst/>
                <a:latin typeface="Times New Roman" panose="02020603050405020304" pitchFamily="18" charset="0"/>
                <a:cs typeface="Times New Roman" panose="02020603050405020304" pitchFamily="18" charset="0"/>
              </a:rPr>
              <a:t>tiab</a:t>
            </a:r>
            <a:r>
              <a:rPr lang="en-US" b="0" i="0" u="none" strike="noStrike" dirty="0">
                <a:solidFill>
                  <a:srgbClr val="000000"/>
                </a:solidFill>
                <a:effectLst/>
                <a:latin typeface="Times New Roman" panose="02020603050405020304" pitchFamily="18" charset="0"/>
                <a:cs typeface="Times New Roman" panose="02020603050405020304" pitchFamily="18" charset="0"/>
              </a:rPr>
              <a:t>:~3])) OR ("total hip"[</a:t>
            </a:r>
            <a:r>
              <a:rPr lang="en-US" b="0" i="0" u="none" strike="noStrike" dirty="0" err="1">
                <a:solidFill>
                  <a:srgbClr val="000000"/>
                </a:solidFill>
                <a:effectLst/>
                <a:latin typeface="Times New Roman" panose="02020603050405020304" pitchFamily="18" charset="0"/>
                <a:cs typeface="Times New Roman" panose="02020603050405020304" pitchFamily="18" charset="0"/>
              </a:rPr>
              <a:t>tiab</a:t>
            </a:r>
            <a:r>
              <a:rPr lang="en-US" b="0" i="0" u="none" strike="noStrike" dirty="0">
                <a:solidFill>
                  <a:srgbClr val="000000"/>
                </a:solidFill>
                <a:effectLst/>
                <a:latin typeface="Times New Roman" panose="02020603050405020304" pitchFamily="18" charset="0"/>
                <a:cs typeface="Times New Roman" panose="02020603050405020304" pitchFamily="18" charset="0"/>
              </a:rPr>
              <a:t>] AND </a:t>
            </a:r>
            <a:r>
              <a:rPr lang="en-US" b="0" i="0" u="none" strike="noStrike" dirty="0" err="1">
                <a:solidFill>
                  <a:srgbClr val="000000"/>
                </a:solidFill>
                <a:effectLst/>
                <a:latin typeface="Times New Roman" panose="02020603050405020304" pitchFamily="18" charset="0"/>
                <a:cs typeface="Times New Roman" panose="02020603050405020304" pitchFamily="18" charset="0"/>
              </a:rPr>
              <a:t>arthroplast</a:t>
            </a:r>
            <a:r>
              <a:rPr lang="en-US" b="0" i="0" u="none" strike="noStrike" dirty="0">
                <a:solidFill>
                  <a:srgbClr val="000000"/>
                </a:solidFill>
                <a:effectLst/>
                <a:latin typeface="Times New Roman" panose="02020603050405020304" pitchFamily="18" charset="0"/>
                <a:cs typeface="Times New Roman" panose="02020603050405020304" pitchFamily="18" charset="0"/>
              </a:rPr>
              <a:t>*[</a:t>
            </a:r>
            <a:r>
              <a:rPr lang="en-US" b="0" i="0" u="none" strike="noStrike" dirty="0" err="1">
                <a:solidFill>
                  <a:srgbClr val="000000"/>
                </a:solidFill>
                <a:effectLst/>
                <a:latin typeface="Times New Roman" panose="02020603050405020304" pitchFamily="18" charset="0"/>
                <a:cs typeface="Times New Roman" panose="02020603050405020304" pitchFamily="18" charset="0"/>
              </a:rPr>
              <a:t>tiab</a:t>
            </a:r>
            <a:r>
              <a:rPr lang="en-US" b="0" i="0" u="none" strike="noStrike" dirty="0">
                <a:solidFill>
                  <a:srgbClr val="000000"/>
                </a:solidFill>
                <a:effectLst/>
                <a:latin typeface="Times New Roman" panose="02020603050405020304" pitchFamily="18" charset="0"/>
                <a:cs typeface="Times New Roman" panose="02020603050405020304" pitchFamily="18" charset="0"/>
              </a:rPr>
              <a:t>])) AND (bone cements[</a:t>
            </a:r>
            <a:r>
              <a:rPr lang="en-US" b="0" i="0" u="none" strike="noStrike" dirty="0" err="1">
                <a:solidFill>
                  <a:srgbClr val="000000"/>
                </a:solidFill>
                <a:effectLst/>
                <a:latin typeface="Times New Roman" panose="02020603050405020304" pitchFamily="18" charset="0"/>
                <a:cs typeface="Times New Roman" panose="02020603050405020304" pitchFamily="18" charset="0"/>
              </a:rPr>
              <a:t>mh</a:t>
            </a:r>
            <a:r>
              <a:rPr lang="en-US" b="0" i="0" u="none" strike="noStrike" dirty="0">
                <a:solidFill>
                  <a:srgbClr val="000000"/>
                </a:solidFill>
                <a:effectLst/>
                <a:latin typeface="Times New Roman" panose="02020603050405020304" pitchFamily="18" charset="0"/>
                <a:cs typeface="Times New Roman" panose="02020603050405020304" pitchFamily="18" charset="0"/>
              </a:rPr>
              <a:t>] OR cement[</a:t>
            </a:r>
            <a:r>
              <a:rPr lang="en-US" b="0" i="0" u="none" strike="noStrike" dirty="0" err="1">
                <a:solidFill>
                  <a:srgbClr val="000000"/>
                </a:solidFill>
                <a:effectLst/>
                <a:latin typeface="Times New Roman" panose="02020603050405020304" pitchFamily="18" charset="0"/>
                <a:cs typeface="Times New Roman" panose="02020603050405020304" pitchFamily="18" charset="0"/>
              </a:rPr>
              <a:t>tiab</a:t>
            </a:r>
            <a:r>
              <a:rPr lang="en-US" b="0" i="0" u="none" strike="noStrike" dirty="0">
                <a:solidFill>
                  <a:srgbClr val="000000"/>
                </a:solidFill>
                <a:effectLst/>
                <a:latin typeface="Times New Roman" panose="02020603050405020304" pitchFamily="18" charset="0"/>
                <a:cs typeface="Times New Roman" panose="02020603050405020304" pitchFamily="18" charset="0"/>
              </a:rPr>
              <a:t>] OR cemented[</a:t>
            </a:r>
            <a:r>
              <a:rPr lang="en-US" b="0" i="0" u="none" strike="noStrike" dirty="0" err="1">
                <a:solidFill>
                  <a:srgbClr val="000000"/>
                </a:solidFill>
                <a:effectLst/>
                <a:latin typeface="Times New Roman" panose="02020603050405020304" pitchFamily="18" charset="0"/>
                <a:cs typeface="Times New Roman" panose="02020603050405020304" pitchFamily="18" charset="0"/>
              </a:rPr>
              <a:t>tiab</a:t>
            </a:r>
            <a:r>
              <a:rPr lang="en-US" b="0" i="0" u="none" strike="noStrike" dirty="0">
                <a:solidFill>
                  <a:srgbClr val="000000"/>
                </a:solidFill>
                <a:effectLst/>
                <a:latin typeface="Times New Roman" panose="02020603050405020304" pitchFamily="18" charset="0"/>
                <a:cs typeface="Times New Roman" panose="02020603050405020304" pitchFamily="18" charset="0"/>
              </a:rPr>
              <a:t>] OR cements[</a:t>
            </a:r>
            <a:r>
              <a:rPr lang="en-US" b="0" i="0" u="none" strike="noStrike" dirty="0" err="1">
                <a:solidFill>
                  <a:srgbClr val="000000"/>
                </a:solidFill>
                <a:effectLst/>
                <a:latin typeface="Times New Roman" panose="02020603050405020304" pitchFamily="18" charset="0"/>
                <a:cs typeface="Times New Roman" panose="02020603050405020304" pitchFamily="18" charset="0"/>
              </a:rPr>
              <a:t>tiab</a:t>
            </a:r>
            <a:r>
              <a:rPr lang="en-US" b="0" i="0" u="none" strike="noStrike" dirty="0">
                <a:solidFill>
                  <a:srgbClr val="000000"/>
                </a:solidFill>
                <a:effectLst/>
                <a:latin typeface="Times New Roman" panose="02020603050405020304" pitchFamily="18" charset="0"/>
                <a:cs typeface="Times New Roman" panose="02020603050405020304" pitchFamily="18" charset="0"/>
              </a:rPr>
              <a:t>]) AND </a:t>
            </a:r>
            <a:r>
              <a:rPr lang="en-US" b="0" i="0" u="none" strike="noStrike" dirty="0" err="1">
                <a:solidFill>
                  <a:srgbClr val="000000"/>
                </a:solidFill>
                <a:effectLst/>
                <a:latin typeface="Times New Roman" panose="02020603050405020304" pitchFamily="18" charset="0"/>
                <a:cs typeface="Times New Roman" panose="02020603050405020304" pitchFamily="18" charset="0"/>
              </a:rPr>
              <a:t>english</a:t>
            </a:r>
            <a:r>
              <a:rPr lang="en-US" b="0" i="0" u="none" strike="noStrike" dirty="0">
                <a:solidFill>
                  <a:srgbClr val="000000"/>
                </a:solidFill>
                <a:effectLst/>
                <a:latin typeface="Times New Roman" panose="02020603050405020304" pitchFamily="18" charset="0"/>
                <a:cs typeface="Times New Roman" panose="02020603050405020304" pitchFamily="18" charset="0"/>
              </a:rPr>
              <a:t>[la] AND 2014:2024[</a:t>
            </a:r>
            <a:r>
              <a:rPr lang="en-US" b="0" i="0" u="none" strike="noStrike" dirty="0" err="1">
                <a:solidFill>
                  <a:srgbClr val="000000"/>
                </a:solidFill>
                <a:effectLst/>
                <a:latin typeface="Times New Roman" panose="02020603050405020304" pitchFamily="18" charset="0"/>
                <a:cs typeface="Times New Roman" panose="02020603050405020304" pitchFamily="18" charset="0"/>
              </a:rPr>
              <a:t>dp</a:t>
            </a:r>
            <a:r>
              <a:rPr lang="en-US" b="0" i="0" u="none" strike="noStrike" dirty="0">
                <a:solidFill>
                  <a:srgbClr val="000000"/>
                </a:solidFill>
                <a:effectLst/>
                <a:latin typeface="Times New Roman" panose="02020603050405020304" pitchFamily="18" charset="0"/>
                <a:cs typeface="Times New Roman" panose="02020603050405020304" pitchFamily="18" charset="0"/>
              </a:rPr>
              <a:t>] NOT (case reports[</a:t>
            </a:r>
            <a:r>
              <a:rPr lang="en-US" b="0" i="0" u="none" strike="noStrike" dirty="0" err="1">
                <a:solidFill>
                  <a:srgbClr val="000000"/>
                </a:solidFill>
                <a:effectLst/>
                <a:latin typeface="Times New Roman" panose="02020603050405020304" pitchFamily="18" charset="0"/>
                <a:cs typeface="Times New Roman" panose="02020603050405020304" pitchFamily="18" charset="0"/>
              </a:rPr>
              <a:t>pt</a:t>
            </a:r>
            <a:r>
              <a:rPr lang="en-US" b="0" i="0" u="none" strike="noStrike" dirty="0">
                <a:solidFill>
                  <a:srgbClr val="000000"/>
                </a:solidFill>
                <a:effectLst/>
                <a:latin typeface="Times New Roman" panose="02020603050405020304" pitchFamily="18" charset="0"/>
                <a:cs typeface="Times New Roman" panose="02020603050405020304" pitchFamily="18" charset="0"/>
              </a:rPr>
              <a:t>] OR comment[</a:t>
            </a:r>
            <a:r>
              <a:rPr lang="en-US" b="0" i="0" u="none" strike="noStrike" dirty="0" err="1">
                <a:solidFill>
                  <a:srgbClr val="000000"/>
                </a:solidFill>
                <a:effectLst/>
                <a:latin typeface="Times New Roman" panose="02020603050405020304" pitchFamily="18" charset="0"/>
                <a:cs typeface="Times New Roman" panose="02020603050405020304" pitchFamily="18" charset="0"/>
              </a:rPr>
              <a:t>pt</a:t>
            </a:r>
            <a:r>
              <a:rPr lang="en-US" b="0" i="0" u="none" strike="noStrike" dirty="0">
                <a:solidFill>
                  <a:srgbClr val="000000"/>
                </a:solidFill>
                <a:effectLst/>
                <a:latin typeface="Times New Roman" panose="02020603050405020304" pitchFamily="18" charset="0"/>
                <a:cs typeface="Times New Roman" panose="02020603050405020304" pitchFamily="18" charset="0"/>
              </a:rPr>
              <a:t>] OR editorial[</a:t>
            </a:r>
            <a:r>
              <a:rPr lang="en-US" b="0" i="0" u="none" strike="noStrike" dirty="0" err="1">
                <a:solidFill>
                  <a:srgbClr val="000000"/>
                </a:solidFill>
                <a:effectLst/>
                <a:latin typeface="Times New Roman" panose="02020603050405020304" pitchFamily="18" charset="0"/>
                <a:cs typeface="Times New Roman" panose="02020603050405020304" pitchFamily="18" charset="0"/>
              </a:rPr>
              <a:t>pt</a:t>
            </a:r>
            <a:r>
              <a:rPr lang="en-US" b="0" i="0" u="none" strike="noStrike" dirty="0">
                <a:solidFill>
                  <a:srgbClr val="000000"/>
                </a:solidFill>
                <a:effectLst/>
                <a:latin typeface="Times New Roman" panose="02020603050405020304" pitchFamily="18" charset="0"/>
                <a:cs typeface="Times New Roman" panose="02020603050405020304" pitchFamily="18" charset="0"/>
              </a:rPr>
              <a:t>] OR letter[</a:t>
            </a:r>
            <a:r>
              <a:rPr lang="en-US" b="0" i="0" u="none" strike="noStrike" dirty="0" err="1">
                <a:solidFill>
                  <a:srgbClr val="000000"/>
                </a:solidFill>
                <a:effectLst/>
                <a:latin typeface="Times New Roman" panose="02020603050405020304" pitchFamily="18" charset="0"/>
                <a:cs typeface="Times New Roman" panose="02020603050405020304" pitchFamily="18" charset="0"/>
              </a:rPr>
              <a:t>pt</a:t>
            </a:r>
            <a:r>
              <a:rPr lang="en-US" b="0" i="0" u="none" strike="noStrike" dirty="0">
                <a:solidFill>
                  <a:srgbClr val="000000"/>
                </a:solidFill>
                <a:effectLst/>
                <a:latin typeface="Times New Roman" panose="02020603050405020304" pitchFamily="18" charset="0"/>
                <a:cs typeface="Times New Roman" panose="02020603050405020304" pitchFamily="18" charset="0"/>
              </a:rPr>
              <a:t>]) NOT (animals[</a:t>
            </a:r>
            <a:r>
              <a:rPr lang="en-US" b="0" i="0" u="none" strike="noStrike" dirty="0" err="1">
                <a:solidFill>
                  <a:srgbClr val="000000"/>
                </a:solidFill>
                <a:effectLst/>
                <a:latin typeface="Times New Roman" panose="02020603050405020304" pitchFamily="18" charset="0"/>
                <a:cs typeface="Times New Roman" panose="02020603050405020304" pitchFamily="18" charset="0"/>
              </a:rPr>
              <a:t>mh</a:t>
            </a:r>
            <a:r>
              <a:rPr lang="en-US" b="0" i="0" u="none" strike="noStrike" dirty="0">
                <a:solidFill>
                  <a:srgbClr val="000000"/>
                </a:solidFill>
                <a:effectLst/>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342900" indent="-342900" algn="l">
              <a:buFont typeface="Wingdings" pitchFamily="2" charset="2"/>
              <a:buChar char="v"/>
            </a:pPr>
            <a:r>
              <a:rPr lang="en-US" sz="3600" dirty="0">
                <a:latin typeface="Times New Roman" panose="02020603050405020304" pitchFamily="18" charset="0"/>
                <a:cs typeface="Times New Roman" panose="02020603050405020304" pitchFamily="18" charset="0"/>
              </a:rPr>
              <a:t>Number of articles retrieved: 1379</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p>
            <a:pPr marL="342900" indent="-342900" algn="l">
              <a:buFont typeface="Wingdings" pitchFamily="2" charset="2"/>
              <a:buChar char="v"/>
            </a:pPr>
            <a:r>
              <a:rPr lang="en-US" sz="3600" dirty="0">
                <a:latin typeface="Times New Roman" panose="02020603050405020304" pitchFamily="18" charset="0"/>
                <a:cs typeface="Times New Roman" panose="02020603050405020304" pitchFamily="18" charset="0"/>
              </a:rPr>
              <a:t>Screening: </a:t>
            </a:r>
            <a:r>
              <a:rPr lang="en-US" sz="3600" b="0" i="0" u="none" strike="noStrike" dirty="0">
                <a:solidFill>
                  <a:srgbClr val="000000"/>
                </a:solidFill>
                <a:effectLst/>
                <a:latin typeface="Times New Roman" panose="02020603050405020304" pitchFamily="18" charset="0"/>
                <a:cs typeface="Times New Roman" panose="02020603050405020304" pitchFamily="18" charset="0"/>
              </a:rPr>
              <a:t>96 full text review; 70 data extraction</a:t>
            </a:r>
          </a:p>
          <a:p>
            <a:pPr marL="342900" indent="-342900" algn="l">
              <a:buFont typeface="Wingdings" pitchFamily="2" charset="2"/>
              <a:buChar char="v"/>
            </a:pPr>
            <a:r>
              <a:rPr lang="en-US" sz="3600" dirty="0">
                <a:latin typeface="Times New Roman" panose="02020603050405020304" pitchFamily="18" charset="0"/>
                <a:cs typeface="Times New Roman" panose="02020603050405020304" pitchFamily="18" charset="0"/>
              </a:rPr>
              <a:t>Final number of publications: 49</a:t>
            </a:r>
            <a:endParaRPr lang="en-TR"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1683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8AA4814-0B3A-1384-52BF-BB5242F154BF}"/>
              </a:ext>
            </a:extLst>
          </p:cNvPr>
          <p:cNvSpPr txBox="1">
            <a:spLocks/>
          </p:cNvSpPr>
          <p:nvPr/>
        </p:nvSpPr>
        <p:spPr>
          <a:xfrm>
            <a:off x="453656" y="13668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002060"/>
                </a:solidFill>
                <a:latin typeface="Times New Roman" panose="02020603050405020304" pitchFamily="18" charset="0"/>
                <a:cs typeface="Times New Roman" panose="02020603050405020304" pitchFamily="18" charset="0"/>
              </a:rPr>
              <a:t>Findings from Literature</a:t>
            </a:r>
          </a:p>
          <a:p>
            <a:endParaRPr lang="en-TR">
              <a:solidFill>
                <a:srgbClr val="002060"/>
              </a:solidFill>
              <a:latin typeface="Times New Roman" panose="02020603050405020304" pitchFamily="18" charset="0"/>
              <a:cs typeface="Times New Roman" panose="02020603050405020304" pitchFamily="18" charset="0"/>
            </a:endParaRPr>
          </a:p>
        </p:txBody>
      </p:sp>
      <p:sp>
        <p:nvSpPr>
          <p:cNvPr id="9" name="Subtitle 1">
            <a:extLst>
              <a:ext uri="{FF2B5EF4-FFF2-40B4-BE49-F238E27FC236}">
                <a16:creationId xmlns:a16="http://schemas.microsoft.com/office/drawing/2014/main" id="{32B55A9B-1B02-09FB-8C9F-C9F0885ABA06}"/>
              </a:ext>
            </a:extLst>
          </p:cNvPr>
          <p:cNvSpPr>
            <a:spLocks noGrp="1"/>
          </p:cNvSpPr>
          <p:nvPr>
            <p:ph type="subTitle" idx="1"/>
          </p:nvPr>
        </p:nvSpPr>
        <p:spPr>
          <a:xfrm>
            <a:off x="780262" y="2281420"/>
            <a:ext cx="10958082" cy="4470255"/>
          </a:xfrm>
        </p:spPr>
        <p:txBody>
          <a:bodyPr>
            <a:normAutofit/>
          </a:bodyPr>
          <a:lstStyle/>
          <a:p>
            <a:pPr marL="342900" indent="-342900" algn="l">
              <a:buFont typeface="Wingdings" pitchFamily="2" charset="2"/>
              <a:buChar char="v"/>
            </a:pPr>
            <a:r>
              <a:rPr lang="en-US" sz="3200" kern="100" dirty="0">
                <a:latin typeface="Times New Roman" panose="02020603050405020304" pitchFamily="18" charset="0"/>
                <a:ea typeface="DengXian" panose="02010600030101010101" pitchFamily="2" charset="-122"/>
                <a:cs typeface="Times New Roman" panose="02020603050405020304" pitchFamily="18" charset="0"/>
              </a:rPr>
              <a:t>Benefits: ↓ </a:t>
            </a:r>
            <a:r>
              <a:rPr lang="en-US" sz="3200" kern="100" dirty="0" err="1">
                <a:latin typeface="Times New Roman" panose="02020603050405020304" pitchFamily="18" charset="0"/>
                <a:ea typeface="DengXian" panose="02010600030101010101" pitchFamily="2" charset="-122"/>
                <a:cs typeface="Times New Roman" panose="02020603050405020304" pitchFamily="18" charset="0"/>
              </a:rPr>
              <a:t>ppx</a:t>
            </a:r>
            <a:r>
              <a:rPr lang="en-US" sz="3200" kern="100" dirty="0">
                <a:latin typeface="Times New Roman" panose="02020603050405020304" pitchFamily="18" charset="0"/>
                <a:ea typeface="DengXian" panose="02010600030101010101" pitchFamily="2" charset="-122"/>
                <a:cs typeface="Times New Roman" panose="02020603050405020304" pitchFamily="18" charset="0"/>
              </a:rPr>
              <a:t> </a:t>
            </a:r>
            <a:r>
              <a:rPr lang="en-US" sz="3200" kern="100" dirty="0" err="1">
                <a:latin typeface="Times New Roman" panose="02020603050405020304" pitchFamily="18" charset="0"/>
                <a:ea typeface="DengXian" panose="02010600030101010101" pitchFamily="2" charset="-122"/>
                <a:cs typeface="Times New Roman" panose="02020603050405020304" pitchFamily="18" charset="0"/>
              </a:rPr>
              <a:t>fxs</a:t>
            </a:r>
            <a:r>
              <a:rPr lang="en-US" sz="3200" kern="100" dirty="0">
                <a:latin typeface="Times New Roman" panose="02020603050405020304" pitchFamily="18" charset="0"/>
                <a:ea typeface="DengXian" panose="02010600030101010101" pitchFamily="2" charset="-122"/>
                <a:cs typeface="Times New Roman" panose="02020603050405020304" pitchFamily="18" charset="0"/>
              </a:rPr>
              <a:t> (</a:t>
            </a:r>
            <a:r>
              <a:rPr lang="en-US" sz="3200" kern="100" dirty="0" err="1">
                <a:latin typeface="Times New Roman" panose="02020603050405020304" pitchFamily="18" charset="0"/>
                <a:ea typeface="DengXian" panose="02010600030101010101" pitchFamily="2" charset="-122"/>
                <a:cs typeface="Times New Roman" panose="02020603050405020304" pitchFamily="18" charset="0"/>
              </a:rPr>
              <a:t>intraop</a:t>
            </a:r>
            <a:r>
              <a:rPr lang="en-US" sz="3200" kern="100" dirty="0">
                <a:latin typeface="Times New Roman" panose="02020603050405020304" pitchFamily="18" charset="0"/>
                <a:ea typeface="DengXian" panose="02010600030101010101" pitchFamily="2" charset="-122"/>
                <a:cs typeface="Times New Roman" panose="02020603050405020304" pitchFamily="18" charset="0"/>
              </a:rPr>
              <a:t> and postop)</a:t>
            </a:r>
          </a:p>
          <a:p>
            <a:pPr marL="342900" indent="-342900" algn="l">
              <a:buFont typeface="Wingdings" pitchFamily="2" charset="2"/>
              <a:buChar char="v"/>
            </a:pPr>
            <a:r>
              <a:rPr lang="en-US" sz="3200" kern="100" dirty="0">
                <a:latin typeface="Times New Roman" panose="02020603050405020304" pitchFamily="18" charset="0"/>
                <a:ea typeface="DengXian" panose="02010600030101010101" pitchFamily="2" charset="-122"/>
                <a:cs typeface="Times New Roman" panose="02020603050405020304" pitchFamily="18" charset="0"/>
              </a:rPr>
              <a:t>Risks: aseptic loosening, PE, cement technique, op time</a:t>
            </a:r>
          </a:p>
          <a:p>
            <a:pPr marL="342900" indent="-342900" algn="l">
              <a:buFont typeface="Wingdings" pitchFamily="2" charset="2"/>
              <a:buChar char="v"/>
            </a:pPr>
            <a:r>
              <a:rPr lang="en-US" sz="3200" kern="100" dirty="0">
                <a:latin typeface="Times New Roman" panose="02020603050405020304" pitchFamily="18" charset="0"/>
                <a:ea typeface="DengXian" panose="02010600030101010101" pitchFamily="2" charset="-122"/>
                <a:cs typeface="Times New Roman" panose="02020603050405020304" pitchFamily="18" charset="0"/>
              </a:rPr>
              <a:t>Who to cement:</a:t>
            </a:r>
          </a:p>
          <a:p>
            <a:pPr marL="1257300" lvl="2" indent="-342900" algn="l">
              <a:buFont typeface="Wingdings" pitchFamily="2" charset="2"/>
              <a:buChar char="v"/>
            </a:pPr>
            <a:r>
              <a:rPr lang="en-US" sz="3000" kern="100" dirty="0">
                <a:latin typeface="Times New Roman" panose="02020603050405020304" pitchFamily="18" charset="0"/>
                <a:ea typeface="DengXian" panose="02010600030101010101" pitchFamily="2" charset="-122"/>
                <a:cs typeface="Times New Roman" panose="02020603050405020304" pitchFamily="18" charset="0"/>
              </a:rPr>
              <a:t>Age: “Elderly” (65-75yrs), no sig benefit when younger</a:t>
            </a:r>
          </a:p>
          <a:p>
            <a:pPr marL="1257300" lvl="2" indent="-342900" algn="l">
              <a:buFont typeface="Wingdings" pitchFamily="2" charset="2"/>
              <a:buChar char="v"/>
            </a:pPr>
            <a:r>
              <a:rPr lang="en-US" sz="3000" kern="100" dirty="0">
                <a:latin typeface="Times New Roman" panose="02020603050405020304" pitchFamily="18" charset="0"/>
                <a:ea typeface="DengXian" panose="02010600030101010101" pitchFamily="2" charset="-122"/>
                <a:cs typeface="Times New Roman" panose="02020603050405020304" pitchFamily="18" charset="0"/>
              </a:rPr>
              <a:t>Sex: Females (risk reduction is less significant in males)</a:t>
            </a:r>
            <a:endParaRPr lang="en-US" sz="2600" kern="100" dirty="0">
              <a:latin typeface="Times New Roman" panose="02020603050405020304" pitchFamily="18" charset="0"/>
              <a:ea typeface="DengXian" panose="02010600030101010101" pitchFamily="2" charset="-122"/>
              <a:cs typeface="Times New Roman" panose="02020603050405020304" pitchFamily="18" charset="0"/>
            </a:endParaRPr>
          </a:p>
          <a:p>
            <a:pPr marL="1257300" lvl="2" indent="-342900" algn="l">
              <a:buFont typeface="Wingdings" pitchFamily="2" charset="2"/>
              <a:buChar char="v"/>
            </a:pPr>
            <a:r>
              <a:rPr lang="en-US" sz="3000" kern="100" dirty="0">
                <a:latin typeface="Times New Roman" panose="02020603050405020304" pitchFamily="18" charset="0"/>
                <a:ea typeface="DengXian" panose="02010600030101010101" pitchFamily="2" charset="-122"/>
                <a:cs typeface="Times New Roman" panose="02020603050405020304" pitchFamily="18" charset="0"/>
              </a:rPr>
              <a:t>Femoral neck fractures</a:t>
            </a:r>
          </a:p>
          <a:p>
            <a:pPr marL="1257300" lvl="2" indent="-342900" algn="l">
              <a:buFont typeface="Wingdings" pitchFamily="2" charset="2"/>
              <a:buChar char="v"/>
            </a:pPr>
            <a:r>
              <a:rPr lang="en-US" sz="3000" kern="100" dirty="0">
                <a:latin typeface="Times New Roman" panose="02020603050405020304" pitchFamily="18" charset="0"/>
                <a:ea typeface="DengXian" panose="02010600030101010101" pitchFamily="2" charset="-122"/>
                <a:cs typeface="Times New Roman" panose="02020603050405020304" pitchFamily="18" charset="0"/>
              </a:rPr>
              <a:t>Osteoporosis / Dorr C bone</a:t>
            </a:r>
          </a:p>
          <a:p>
            <a:pPr marL="1257300" lvl="2" indent="-342900" algn="l">
              <a:buFont typeface="Wingdings" pitchFamily="2" charset="2"/>
              <a:buChar char="v"/>
            </a:pPr>
            <a:r>
              <a:rPr lang="en-US" sz="3000" kern="100" dirty="0">
                <a:latin typeface="Times New Roman" panose="02020603050405020304" pitchFamily="18" charset="0"/>
                <a:ea typeface="DengXian" panose="02010600030101010101" pitchFamily="2" charset="-122"/>
                <a:cs typeface="Times New Roman" panose="02020603050405020304" pitchFamily="18" charset="0"/>
              </a:rPr>
              <a:t>Consider in hip dysplasia for deformity correction</a:t>
            </a:r>
          </a:p>
        </p:txBody>
      </p:sp>
    </p:spTree>
    <p:extLst>
      <p:ext uri="{BB962C8B-B14F-4D97-AF65-F5344CB8AC3E}">
        <p14:creationId xmlns:p14="http://schemas.microsoft.com/office/powerpoint/2010/main" val="3105735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1357746" y="2022619"/>
            <a:ext cx="9401298" cy="4470255"/>
          </a:xfrm>
        </p:spPr>
        <p:txBody>
          <a:bodyPr>
            <a:normAutofit/>
          </a:bodyPr>
          <a:lstStyle/>
          <a:p>
            <a:pPr marL="342900" indent="-342900" algn="l">
              <a:buFont typeface="Wingdings" pitchFamily="2" charset="2"/>
              <a:buChar char="v"/>
            </a:pPr>
            <a:r>
              <a:rPr lang="en-US" sz="4800" dirty="0">
                <a:solidFill>
                  <a:schemeClr val="bg1"/>
                </a:solidFill>
                <a:latin typeface="Times New Roman" panose="02020603050405020304" pitchFamily="18" charset="0"/>
                <a:cs typeface="Times New Roman" panose="02020603050405020304" pitchFamily="18" charset="0"/>
              </a:rPr>
              <a:t> </a:t>
            </a:r>
            <a:r>
              <a:rPr lang="en-US" sz="4800" b="1" dirty="0">
                <a:highlight>
                  <a:srgbClr val="FF0000"/>
                </a:highlight>
                <a:latin typeface="Times New Roman" panose="02020603050405020304" pitchFamily="18" charset="0"/>
                <a:cs typeface="Times New Roman" panose="02020603050405020304" pitchFamily="18" charset="0"/>
              </a:rPr>
              <a:t>Question:</a:t>
            </a:r>
          </a:p>
          <a:p>
            <a:pPr algn="l"/>
            <a:r>
              <a:rPr lang="en-US" sz="4400" b="1" dirty="0">
                <a:solidFill>
                  <a:srgbClr val="002060"/>
                </a:solidFill>
                <a:latin typeface="Times New Roman" panose="02020603050405020304" pitchFamily="18" charset="0"/>
                <a:cs typeface="Times New Roman" panose="02020603050405020304" pitchFamily="18" charset="0"/>
              </a:rPr>
              <a:t>In which patients should cemented femoral components be used during primary total hip arthroplasty?</a:t>
            </a:r>
            <a:endParaRPr lang="en-TR"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1202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1395351" y="1529324"/>
            <a:ext cx="9401298" cy="840497"/>
          </a:xfrm>
        </p:spPr>
        <p:txBody>
          <a:bodyPr>
            <a:normAutofit/>
          </a:bodyPr>
          <a:lstStyle/>
          <a:p>
            <a:pPr marL="342900" indent="-342900" algn="l">
              <a:buFont typeface="Wingdings" pitchFamily="2" charset="2"/>
              <a:buChar char="v"/>
            </a:pPr>
            <a:r>
              <a:rPr lang="en-US" sz="4800" dirty="0">
                <a:solidFill>
                  <a:schemeClr val="bg1"/>
                </a:solidFill>
                <a:latin typeface="Times New Roman" panose="02020603050405020304" pitchFamily="18" charset="0"/>
                <a:cs typeface="Times New Roman" panose="02020603050405020304" pitchFamily="18" charset="0"/>
              </a:rPr>
              <a:t> </a:t>
            </a:r>
            <a:r>
              <a:rPr lang="en-US" sz="4800" b="1" dirty="0">
                <a:highlight>
                  <a:srgbClr val="FFFF00"/>
                </a:highlight>
                <a:latin typeface="Times New Roman" panose="02020603050405020304" pitchFamily="18" charset="0"/>
                <a:cs typeface="Times New Roman" panose="02020603050405020304" pitchFamily="18" charset="0"/>
              </a:rPr>
              <a:t>Rationale: </a:t>
            </a:r>
            <a:endParaRPr lang="en-TR" sz="4400">
              <a:highlight>
                <a:srgbClr val="FFFF00"/>
              </a:highligh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B66803D-0C0C-4CD5-AC23-5B871DE6E61E}"/>
              </a:ext>
            </a:extLst>
          </p:cNvPr>
          <p:cNvSpPr txBox="1"/>
          <p:nvPr/>
        </p:nvSpPr>
        <p:spPr>
          <a:xfrm>
            <a:off x="838200" y="2369821"/>
            <a:ext cx="10751287" cy="3693319"/>
          </a:xfrm>
          <a:prstGeom prst="rect">
            <a:avLst/>
          </a:prstGeom>
          <a:noFill/>
        </p:spPr>
        <p:txBody>
          <a:bodyPr wrap="square">
            <a:spAutoFit/>
          </a:bodyPr>
          <a:lstStyle/>
          <a:p>
            <a:pPr marL="0" indent="0">
              <a:buNone/>
            </a:pPr>
            <a:r>
              <a:rPr lang="en-US" b="1" dirty="0">
                <a:solidFill>
                  <a:srgbClr val="002060"/>
                </a:solidFill>
                <a:latin typeface="Times New Roman" panose="02020603050405020304" pitchFamily="18" charset="0"/>
                <a:cs typeface="Times New Roman" panose="02020603050405020304" pitchFamily="18" charset="0"/>
              </a:rPr>
              <a:t>We reviewed 49 studies on this question, including large database / registry studies, retrospective reviews, meta-analyses, and randomized controlled trials. The most studied factors are age and sex, which have the clearest evidence for cement use. There is strong evidence in the literature suggesting a cemented femoral component should be used in elderly female patients. A clear cutoff for “elderly” was difficult to define, but the majority of evidence supports &gt;75 years, and consideration in patients older than 65 years in the presence of poor bone stock. In the setting of femoral neck fractures, the evidence in the THA literature mimics the hemi data, with overwhelming support for cemented femoral components, including two RCTs with early discontinuation of both trials due to preliminary results demonstrating increased complications (periprosthetic fractures, revisions, dislocations) in the cementless group. Regarding patients with radiographic osteoporosis or Dorr type C anatomy, a prospective study and a multi-center retrospective study demonstrated increased risk of periprosthetic fracture with cementless implants. Lastly, in the setting of hip dysplasia, cemented stems have been associated with lower fracture rates and provide a viable alternative to diaphyseal-engaging stems to correct difficult deformities.</a:t>
            </a:r>
          </a:p>
        </p:txBody>
      </p:sp>
    </p:spTree>
    <p:extLst>
      <p:ext uri="{BB962C8B-B14F-4D97-AF65-F5344CB8AC3E}">
        <p14:creationId xmlns:p14="http://schemas.microsoft.com/office/powerpoint/2010/main" val="3240545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497840" y="1605281"/>
            <a:ext cx="10342484" cy="4826634"/>
          </a:xfrm>
        </p:spPr>
        <p:txBody>
          <a:bodyPr>
            <a:normAutofit fontScale="55000" lnSpcReduction="20000"/>
          </a:bodyPr>
          <a:lstStyle/>
          <a:p>
            <a:r>
              <a:rPr lang="en-US" sz="5400" dirty="0">
                <a:solidFill>
                  <a:schemeClr val="bg1"/>
                </a:solidFill>
                <a:latin typeface="Times New Roman" panose="02020603050405020304" pitchFamily="18" charset="0"/>
                <a:cs typeface="Times New Roman" panose="02020603050405020304" pitchFamily="18" charset="0"/>
              </a:rPr>
              <a:t> </a:t>
            </a:r>
            <a:r>
              <a:rPr lang="en-US" sz="5400" b="1" dirty="0">
                <a:highlight>
                  <a:srgbClr val="FF0000"/>
                </a:highlight>
                <a:latin typeface="Times New Roman" panose="02020603050405020304" pitchFamily="18" charset="0"/>
                <a:cs typeface="Times New Roman" panose="02020603050405020304" pitchFamily="18" charset="0"/>
              </a:rPr>
              <a:t>Question:</a:t>
            </a:r>
          </a:p>
          <a:p>
            <a:pPr>
              <a:lnSpc>
                <a:spcPct val="170000"/>
              </a:lnSpc>
            </a:pPr>
            <a:r>
              <a:rPr lang="en-US" sz="4800" b="1" dirty="0">
                <a:solidFill>
                  <a:srgbClr val="002060"/>
                </a:solidFill>
                <a:latin typeface="Times New Roman" panose="02020603050405020304" pitchFamily="18" charset="0"/>
                <a:cs typeface="Times New Roman" panose="02020603050405020304" pitchFamily="18" charset="0"/>
              </a:rPr>
              <a:t>In which patients should cemented femoral components be used during primary total hip arthroplasty?</a:t>
            </a:r>
            <a:endParaRPr lang="en-TR" sz="4800" dirty="0">
              <a:solidFill>
                <a:schemeClr val="bg1"/>
              </a:solidFill>
              <a:latin typeface="Times New Roman" panose="02020603050405020304" pitchFamily="18" charset="0"/>
              <a:cs typeface="Times New Roman" panose="02020603050405020304" pitchFamily="18" charset="0"/>
            </a:endParaRPr>
          </a:p>
          <a:p>
            <a:endParaRPr lang="tr-TR" sz="4800" b="1" dirty="0">
              <a:highlight>
                <a:srgbClr val="00FF00"/>
              </a:highlight>
              <a:latin typeface="Times New Roman" panose="02020603050405020304" pitchFamily="18" charset="0"/>
              <a:cs typeface="Times New Roman" panose="02020603050405020304" pitchFamily="18" charset="0"/>
            </a:endParaRPr>
          </a:p>
          <a:p>
            <a:r>
              <a:rPr lang="en-US" sz="4800" b="1" dirty="0">
                <a:highlight>
                  <a:srgbClr val="00FF00"/>
                </a:highlight>
                <a:latin typeface="Times New Roman" panose="02020603050405020304" pitchFamily="18" charset="0"/>
                <a:cs typeface="Times New Roman" panose="02020603050405020304" pitchFamily="18" charset="0"/>
              </a:rPr>
              <a:t>Response:</a:t>
            </a:r>
          </a:p>
          <a:p>
            <a:pPr algn="l">
              <a:lnSpc>
                <a:spcPct val="170000"/>
              </a:lnSpc>
            </a:pPr>
            <a:r>
              <a:rPr lang="en-US" sz="4400" b="1" dirty="0">
                <a:effectLst/>
                <a:latin typeface="Times New Roman" panose="02020603050405020304" pitchFamily="18" charset="0"/>
                <a:ea typeface="DengXian" panose="02010600030101010101" pitchFamily="2" charset="-122"/>
              </a:rPr>
              <a:t>The literature supports the use of a cemented femoral component in: female patients older than 70 years of age, in patients with femoral neck fractures, in patients with a Dorr type C femur, and in patients with severe osteoporosis. </a:t>
            </a:r>
            <a:endParaRPr lang="en-TR" sz="4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572181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2B840B92403B6E46AC9F9DC6E234F7AC" ma:contentTypeVersion="16" ma:contentTypeDescription="Yeni belge oluşturun." ma:contentTypeScope="" ma:versionID="7514b18c6098b7855efbf3d658a0b053">
  <xsd:schema xmlns:xsd="http://www.w3.org/2001/XMLSchema" xmlns:xs="http://www.w3.org/2001/XMLSchema" xmlns:p="http://schemas.microsoft.com/office/2006/metadata/properties" xmlns:ns2="6b2cb18b-1808-4a12-b3e4-0026674f10ec" xmlns:ns3="5e998ea4-89a7-4b33-a9ed-5044a4d65497" targetNamespace="http://schemas.microsoft.com/office/2006/metadata/properties" ma:root="true" ma:fieldsID="9f0748201c77966b270ec4d6aa41c4b7" ns2:_="" ns3:_="">
    <xsd:import namespace="6b2cb18b-1808-4a12-b3e4-0026674f10ec"/>
    <xsd:import namespace="5e998ea4-89a7-4b33-a9ed-5044a4d6549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Tarih"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cb18b-1808-4a12-b3e4-0026674f10ec" elementFormDefault="qualified">
    <xsd:import namespace="http://schemas.microsoft.com/office/2006/documentManagement/types"/>
    <xsd:import namespace="http://schemas.microsoft.com/office/infopath/2007/PartnerControls"/>
    <xsd:element name="SharedWithUsers" ma:index="8"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Ayrıntıları ile Paylaşıldı" ma:internalName="SharedWithDetails" ma:readOnly="true">
      <xsd:simpleType>
        <xsd:restriction base="dms:Note">
          <xsd:maxLength value="255"/>
        </xsd:restriction>
      </xsd:simpleType>
    </xsd:element>
    <xsd:element name="TaxCatchAll" ma:index="14" nillable="true" ma:displayName="Taxonomy Catch All Column" ma:hidden="true" ma:list="{e838da6f-f4e1-4ccf-b804-d5d5cd3133fd}" ma:internalName="TaxCatchAll" ma:showField="CatchAllData" ma:web="6b2cb18b-1808-4a12-b3e4-0026674f10e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e998ea4-89a7-4b33-a9ed-5044a4d6549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Resim Etiketleri" ma:readOnly="false" ma:fieldId="{5cf76f15-5ced-4ddc-b409-7134ff3c332f}" ma:taxonomyMulti="true" ma:sspId="e58c957c-ee55-4f6f-9beb-d227bd4327b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Tarih" ma:index="21" nillable="true" ma:displayName="Tarih" ma:format="DateOnly" ma:internalName="Tarih">
      <xsd:simpleType>
        <xsd:restriction base="dms:DateTim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b2cb18b-1808-4a12-b3e4-0026674f10ec" xsi:nil="true"/>
    <Tarih xmlns="5e998ea4-89a7-4b33-a9ed-5044a4d65497" xsi:nil="true"/>
    <lcf76f155ced4ddcb4097134ff3c332f xmlns="5e998ea4-89a7-4b33-a9ed-5044a4d6549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4EC9C4-5697-4725-8CDC-8BB81BD538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2cb18b-1808-4a12-b3e4-0026674f10ec"/>
    <ds:schemaRef ds:uri="5e998ea4-89a7-4b33-a9ed-5044a4d654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265FE3-6229-4FAD-9775-69AC66D14E5A}">
  <ds:schemaRefs>
    <ds:schemaRef ds:uri="6b2cb18b-1808-4a12-b3e4-0026674f10ec"/>
    <ds:schemaRef ds:uri="5e998ea4-89a7-4b33-a9ed-5044a4d65497"/>
    <ds:schemaRef ds:uri="http://schemas.openxmlformats.org/package/2006/metadata/core-properties"/>
    <ds:schemaRef ds:uri="http://www.w3.org/XML/1998/namespace"/>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purl.org/dc/dcmitype/"/>
    <ds:schemaRef ds:uri="http://purl.org/dc/terms/"/>
  </ds:schemaRefs>
</ds:datastoreItem>
</file>

<file path=customXml/itemProps3.xml><?xml version="1.0" encoding="utf-8"?>
<ds:datastoreItem xmlns:ds="http://schemas.openxmlformats.org/officeDocument/2006/customXml" ds:itemID="{D32D4354-B25A-448A-B9A3-A5FBB3131E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9731</TotalTime>
  <Words>625</Words>
  <Application>Microsoft Office PowerPoint</Application>
  <PresentationFormat>Geniş ekran</PresentationFormat>
  <Paragraphs>44</Paragraphs>
  <Slides>8</Slides>
  <Notes>3</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8</vt:i4>
      </vt:variant>
    </vt:vector>
  </HeadingPairs>
  <TitlesOfParts>
    <vt:vector size="15" baseType="lpstr">
      <vt:lpstr>Aptos</vt:lpstr>
      <vt:lpstr>Aptos Display</vt:lpstr>
      <vt:lpstr>Arial</vt:lpstr>
      <vt:lpstr>Calibri</vt:lpstr>
      <vt:lpstr>Times New Roman</vt:lpstr>
      <vt:lpstr>Wingdings</vt:lpstr>
      <vt:lpstr>Office Teması</vt:lpstr>
      <vt:lpstr>PowerPoint Sunusu</vt:lpstr>
      <vt:lpstr>PowerPoint Sunusu</vt:lpstr>
      <vt:lpstr>Why is this topic Important?</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Deniz Demirkıran</dc:creator>
  <cp:lastModifiedBy>kayhan karaytug</cp:lastModifiedBy>
  <cp:revision>36</cp:revision>
  <dcterms:created xsi:type="dcterms:W3CDTF">2024-06-13T13:25:39Z</dcterms:created>
  <dcterms:modified xsi:type="dcterms:W3CDTF">2024-08-26T04:51:13Z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0x0101002B840B92403B6E46AC9F9DC6E234F7AC</vt:lpwstr>
  </property>
  <property fmtid="{D5CDD505-2E9C-101B-9397-08002B2CF9AE}" pid="3" name="MediaServiceImageTags">
    <vt:lpwstr/>
  </property>
</Properties>
</file>