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58" r:id="rId7"/>
    <p:sldId id="257" r:id="rId8"/>
    <p:sldId id="268" r:id="rId9"/>
    <p:sldId id="259" r:id="rId10"/>
    <p:sldId id="26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26"/>
  </p:normalViewPr>
  <p:slideViewPr>
    <p:cSldViewPr snapToGrid="0">
      <p:cViewPr varScale="1">
        <p:scale>
          <a:sx n="59" d="100"/>
          <a:sy n="59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52B4B-4FFD-414E-9AB5-4535C6DDA7B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94DB-6B71-BB40-8E07-C6223BBC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94DB-6B71-BB40-8E07-C6223BBCC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in/mohammadreza-razzaghof-9771b9b2/overlay/about-this-profile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hyperlink" Target="https://www.linkedin.com/in/pooya-hosseini-monfared-719531197/overlay/about-this-profil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1039500" y="18406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Metal Allergy to Total Knee Arthroplasty Components Exist?</a:t>
            </a:r>
          </a:p>
        </p:txBody>
      </p:sp>
      <p:pic>
        <p:nvPicPr>
          <p:cNvPr id="3" name="Picture 6" descr="Brown University - Prototypes for Humanity">
            <a:extLst>
              <a:ext uri="{FF2B5EF4-FFF2-40B4-BE49-F238E27FC236}">
                <a16:creationId xmlns:a16="http://schemas.microsoft.com/office/drawing/2014/main" id="{8B8F0D93-6FCD-41B3-A8C9-DCA5CFBE5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4"/>
          <a:stretch/>
        </p:blipFill>
        <p:spPr bwMode="auto">
          <a:xfrm>
            <a:off x="73891" y="4706387"/>
            <a:ext cx="3043081" cy="15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1E044-22CD-73CD-F9BA-13997607C071}"/>
              </a:ext>
            </a:extLst>
          </p:cNvPr>
          <p:cNvSpPr txBox="1"/>
          <p:nvPr/>
        </p:nvSpPr>
        <p:spPr>
          <a:xfrm>
            <a:off x="1039500" y="6028579"/>
            <a:ext cx="268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HEALTH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5EEAA1-103A-890B-D92A-934FCE6AE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/>
          <a:stretch/>
        </p:blipFill>
        <p:spPr bwMode="auto">
          <a:xfrm>
            <a:off x="8025880" y="3691769"/>
            <a:ext cx="392170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8A0E1-BD16-710F-213A-B7E658C19923}"/>
              </a:ext>
            </a:extLst>
          </p:cNvPr>
          <p:cNvSpPr txBox="1"/>
          <p:nvPr/>
        </p:nvSpPr>
        <p:spPr>
          <a:xfrm>
            <a:off x="1561867" y="3691769"/>
            <a:ext cx="6144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Valentin Antoci Jr. MD PhD</a:t>
            </a:r>
          </a:p>
          <a:p>
            <a:pPr algn="ctr"/>
            <a:r>
              <a:rPr lang="en-US" sz="2800" dirty="0"/>
              <a:t>Chief, Division of Adult Reconstruction</a:t>
            </a:r>
          </a:p>
          <a:p>
            <a:pPr algn="ctr"/>
            <a:r>
              <a:rPr lang="en-US" sz="2800" dirty="0"/>
              <a:t>Brown University, Providence, USA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BE5FB59-676D-24DD-7483-7C1423E20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0" b="98842" l="12016" r="89535">
                        <a14:foregroundMark x1="49225" y1="95367" x2="49225" y2="95367"/>
                        <a14:foregroundMark x1="47674" y1="91506" x2="47674" y2="91506"/>
                        <a14:foregroundMark x1="50775" y1="91506" x2="71705" y2="94595"/>
                        <a14:foregroundMark x1="71705" y1="94595" x2="49225" y2="98456"/>
                        <a14:foregroundMark x1="49225" y1="98456" x2="31395" y2="88031"/>
                        <a14:foregroundMark x1="31395" y1="88031" x2="51938" y2="89961"/>
                        <a14:foregroundMark x1="51938" y1="89961" x2="71318" y2="97297"/>
                        <a14:foregroundMark x1="71318" y1="97297" x2="72481" y2="91506"/>
                        <a14:foregroundMark x1="59690" y1="87259" x2="62791" y2="87259"/>
                        <a14:foregroundMark x1="32946" y1="84556" x2="12403" y2="95367"/>
                        <a14:foregroundMark x1="12403" y1="95367" x2="34109" y2="94208"/>
                        <a14:foregroundMark x1="34109" y1="94208" x2="77907" y2="96525"/>
                        <a14:foregroundMark x1="77907" y1="96525" x2="71705" y2="76448"/>
                        <a14:foregroundMark x1="71705" y1="76448" x2="49225" y2="91120"/>
                        <a14:foregroundMark x1="49225" y1="91120" x2="27132" y2="84942"/>
                        <a14:foregroundMark x1="30620" y1="97297" x2="55426" y2="96139"/>
                        <a14:foregroundMark x1="55426" y1="96139" x2="76744" y2="96139"/>
                        <a14:foregroundMark x1="76744" y1="96139" x2="55814" y2="99614"/>
                        <a14:foregroundMark x1="55814" y1="99614" x2="89922" y2="98842"/>
                        <a14:foregroundMark x1="89922" y1="98842" x2="86822" y2="84556"/>
                        <a14:foregroundMark x1="48837" y1="6950" x2="56202" y2="9266"/>
                        <a14:foregroundMark x1="58527" y1="10425" x2="60078" y2="11197"/>
                      </a14:backgroundRemoval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0232"/>
          <a:stretch/>
        </p:blipFill>
        <p:spPr bwMode="auto">
          <a:xfrm>
            <a:off x="3175528" y="1303157"/>
            <a:ext cx="1887626" cy="24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1264DF2-2248-0A75-B611-F9E0AF76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 bwMode="auto">
          <a:xfrm>
            <a:off x="7741770" y="1435213"/>
            <a:ext cx="1937582" cy="23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4731DD74-8C26-0590-0A38-770EE08F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3892" b="15472"/>
          <a:stretch/>
        </p:blipFill>
        <p:spPr bwMode="auto">
          <a:xfrm>
            <a:off x="5248332" y="4211314"/>
            <a:ext cx="1881508" cy="22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thopaedics">
            <a:extLst>
              <a:ext uri="{FF2B5EF4-FFF2-40B4-BE49-F238E27FC236}">
                <a16:creationId xmlns:a16="http://schemas.microsoft.com/office/drawing/2014/main" id="{7AB69DA5-83FB-9413-1379-985E55C16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t="2559" r="26453" b="51438"/>
          <a:stretch/>
        </p:blipFill>
        <p:spPr bwMode="auto">
          <a:xfrm>
            <a:off x="632281" y="4202610"/>
            <a:ext cx="1841889" cy="22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D5171-D406-1A1C-5B2C-077900E970C2}"/>
              </a:ext>
            </a:extLst>
          </p:cNvPr>
          <p:cNvSpPr txBox="1"/>
          <p:nvPr/>
        </p:nvSpPr>
        <p:spPr>
          <a:xfrm>
            <a:off x="544138" y="3733840"/>
            <a:ext cx="2073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t"/>
            <a:r>
              <a:rPr lang="en-US" sz="1600" b="1" i="0" u="none" strike="noStrike" dirty="0">
                <a:effectLst/>
                <a:latin typeface="Roboto" panose="02000000000000000000" pitchFamily="2" charset="0"/>
              </a:rPr>
              <a:t>SM Javad Mortazavi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38BE8-5CDB-112D-09AF-8B3AB584938F}"/>
              </a:ext>
            </a:extLst>
          </p:cNvPr>
          <p:cNvSpPr txBox="1"/>
          <p:nvPr/>
        </p:nvSpPr>
        <p:spPr>
          <a:xfrm>
            <a:off x="3335353" y="3733840"/>
            <a:ext cx="2068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1400" b="1" dirty="0" err="1">
                <a:latin typeface="Roboto" panose="02000000000000000000" pitchFamily="2" charset="0"/>
              </a:rPr>
              <a:t>Eleftherios</a:t>
            </a:r>
            <a:r>
              <a:rPr lang="en-US" sz="1400" b="1" dirty="0">
                <a:latin typeface="Roboto" panose="02000000000000000000" pitchFamily="2" charset="0"/>
              </a:rPr>
              <a:t> </a:t>
            </a:r>
            <a:r>
              <a:rPr lang="en-US" sz="1400" b="1" dirty="0" err="1">
                <a:latin typeface="Roboto" panose="02000000000000000000" pitchFamily="2" charset="0"/>
              </a:rPr>
              <a:t>Tsiridis</a:t>
            </a:r>
            <a:r>
              <a:rPr lang="en-US" sz="1400" b="1" dirty="0"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292A5-8BB7-E79B-2E2F-548A9DAE6709}"/>
              </a:ext>
            </a:extLst>
          </p:cNvPr>
          <p:cNvSpPr txBox="1"/>
          <p:nvPr/>
        </p:nvSpPr>
        <p:spPr>
          <a:xfrm>
            <a:off x="7595937" y="3715257"/>
            <a:ext cx="26885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1400" b="1" dirty="0">
                <a:latin typeface="Roboto" panose="02000000000000000000" pitchFamily="2" charset="0"/>
              </a:rPr>
              <a:t>Ismet </a:t>
            </a:r>
            <a:r>
              <a:rPr lang="en-US" sz="1400" b="1" dirty="0" err="1">
                <a:latin typeface="Roboto" panose="02000000000000000000" pitchFamily="2" charset="0"/>
              </a:rPr>
              <a:t>Gavrankapetanović</a:t>
            </a:r>
            <a:endParaRPr lang="en-US" sz="1400" b="1" dirty="0">
              <a:latin typeface="Roboto" panose="02000000000000000000" pitchFamily="2" charset="0"/>
            </a:endParaRPr>
          </a:p>
        </p:txBody>
      </p:sp>
      <p:pic>
        <p:nvPicPr>
          <p:cNvPr id="2066" name="Picture 18" descr="Samih TARABICHI | Head of Department | Research profile">
            <a:extLst>
              <a:ext uri="{FF2B5EF4-FFF2-40B4-BE49-F238E27FC236}">
                <a16:creationId xmlns:a16="http://schemas.microsoft.com/office/drawing/2014/main" id="{0771D4F1-55A4-27E1-5F01-8D327C35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3" y="1397440"/>
            <a:ext cx="2324960" cy="23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AE4AB0-B580-FEB9-3DC2-F00A18C87C96}"/>
              </a:ext>
            </a:extLst>
          </p:cNvPr>
          <p:cNvSpPr txBox="1"/>
          <p:nvPr/>
        </p:nvSpPr>
        <p:spPr>
          <a:xfrm>
            <a:off x="10256501" y="3696277"/>
            <a:ext cx="1993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1400" b="1" dirty="0">
                <a:latin typeface="Roboto" panose="02000000000000000000" pitchFamily="2" charset="0"/>
              </a:rPr>
              <a:t>Sam </a:t>
            </a:r>
            <a:r>
              <a:rPr lang="en-US" sz="1400" b="1" dirty="0" err="1">
                <a:latin typeface="Roboto" panose="02000000000000000000" pitchFamily="2" charset="0"/>
              </a:rPr>
              <a:t>Tarabichi</a:t>
            </a:r>
            <a:endParaRPr lang="en-US" sz="1400" b="1" dirty="0"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BDFB2-8718-7907-4586-D8C88B71E9D5}"/>
              </a:ext>
            </a:extLst>
          </p:cNvPr>
          <p:cNvSpPr txBox="1"/>
          <p:nvPr/>
        </p:nvSpPr>
        <p:spPr>
          <a:xfrm>
            <a:off x="7480161" y="6541799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just" fontAlgn="t">
              <a:defRPr sz="1400" b="1" i="0" u="none" strike="noStrike">
                <a:effectLst/>
                <a:latin typeface="Roboto" panose="02000000000000000000" pitchFamily="2" charset="0"/>
              </a:defRPr>
            </a:lvl1pPr>
          </a:lstStyle>
          <a:p>
            <a:r>
              <a:rPr lang="en-US" dirty="0"/>
              <a:t>Mohammadreza </a:t>
            </a:r>
            <a:r>
              <a:rPr lang="en-US" dirty="0" err="1"/>
              <a:t>Razzaghof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F86C1-D4C7-0B7C-2835-535C1DB86A06}"/>
              </a:ext>
            </a:extLst>
          </p:cNvPr>
          <p:cNvSpPr txBox="1"/>
          <p:nvPr/>
        </p:nvSpPr>
        <p:spPr>
          <a:xfrm>
            <a:off x="5447855" y="6498633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just" fontAlgn="t">
              <a:defRPr sz="1400" b="1" i="0" u="none" strike="noStrike">
                <a:effectLst/>
                <a:latin typeface="Roboto" panose="02000000000000000000" pitchFamily="2" charset="0"/>
              </a:defRPr>
            </a:lvl1pPr>
          </a:lstStyle>
          <a:p>
            <a:r>
              <a:rPr lang="en-US" dirty="0"/>
              <a:t>Shang Wen Tsai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D3665-B767-074B-E80C-005E0CF3AA22}"/>
              </a:ext>
            </a:extLst>
          </p:cNvPr>
          <p:cNvSpPr txBox="1"/>
          <p:nvPr/>
        </p:nvSpPr>
        <p:spPr>
          <a:xfrm>
            <a:off x="771639" y="6462716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just" fontAlgn="t">
              <a:defRPr sz="1400" b="1" i="0" u="none" strike="noStrike">
                <a:effectLst/>
                <a:latin typeface="Roboto" panose="02000000000000000000" pitchFamily="2" charset="0"/>
              </a:defRPr>
            </a:lvl1pPr>
          </a:lstStyle>
          <a:p>
            <a:r>
              <a:rPr lang="en-US" dirty="0" err="1"/>
              <a:t>Alfredas</a:t>
            </a:r>
            <a:r>
              <a:rPr lang="en-US" dirty="0"/>
              <a:t> </a:t>
            </a:r>
            <a:r>
              <a:rPr lang="en-US" dirty="0" err="1"/>
              <a:t>Smailys</a:t>
            </a:r>
            <a:r>
              <a:rPr lang="en-US" dirty="0"/>
              <a:t> </a:t>
            </a:r>
          </a:p>
        </p:txBody>
      </p:sp>
      <p:pic>
        <p:nvPicPr>
          <p:cNvPr id="2068" name="Picture 20" descr="Pooya Hosseini-Monfared - Clinical Research Fellow - Bone, Joint and  Related Tissue Research Center (BJRTrc) | LinkedIn">
            <a:extLst>
              <a:ext uri="{FF2B5EF4-FFF2-40B4-BE49-F238E27FC236}">
                <a16:creationId xmlns:a16="http://schemas.microsoft.com/office/drawing/2014/main" id="{3EBA6DC5-1CF8-B7BE-0C0D-E22272E9C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7500" l="3500" r="97500">
                        <a14:foregroundMark x1="43500" y1="10500" x2="62000" y2="11000"/>
                        <a14:foregroundMark x1="62000" y1="11000" x2="69000" y2="17500"/>
                        <a14:foregroundMark x1="34000" y1="61500" x2="16000" y2="66500"/>
                        <a14:foregroundMark x1="16000" y1="66500" x2="3500" y2="79000"/>
                        <a14:foregroundMark x1="5000" y1="78500" x2="22500" y2="70500"/>
                        <a14:foregroundMark x1="22500" y1="70500" x2="10000" y2="87500"/>
                        <a14:foregroundMark x1="10000" y1="87500" x2="25000" y2="75500"/>
                        <a14:foregroundMark x1="25000" y1="75500" x2="10500" y2="94500"/>
                        <a14:foregroundMark x1="10500" y1="94500" x2="32000" y2="88500"/>
                        <a14:foregroundMark x1="32000" y1="88500" x2="52500" y2="92500"/>
                        <a14:foregroundMark x1="52500" y1="92500" x2="65000" y2="78500"/>
                        <a14:foregroundMark x1="65000" y1="78500" x2="91500" y2="81500"/>
                        <a14:foregroundMark x1="91500" y1="81500" x2="73500" y2="90500"/>
                        <a14:foregroundMark x1="73500" y1="90500" x2="94000" y2="83000"/>
                        <a14:foregroundMark x1="94000" y1="83000" x2="80000" y2="70000"/>
                        <a14:foregroundMark x1="80000" y1="70000" x2="89500" y2="88500"/>
                        <a14:foregroundMark x1="89500" y1="88500" x2="52500" y2="97500"/>
                        <a14:foregroundMark x1="52500" y1="97500" x2="33500" y2="97500"/>
                        <a14:foregroundMark x1="33500" y1="97500" x2="53000" y2="85500"/>
                        <a14:foregroundMark x1="53000" y1="85500" x2="30000" y2="99000"/>
                        <a14:foregroundMark x1="30000" y1="99000" x2="10000" y2="97500"/>
                        <a14:foregroundMark x1="10000" y1="97500" x2="29000" y2="95000"/>
                        <a14:foregroundMark x1="29000" y1="95000" x2="75500" y2="99000"/>
                        <a14:foregroundMark x1="75500" y1="99000" x2="95500" y2="97500"/>
                        <a14:foregroundMark x1="95500" y1="97500" x2="975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8" r="6684" b="9736"/>
          <a:stretch/>
        </p:blipFill>
        <p:spPr bwMode="auto">
          <a:xfrm>
            <a:off x="2744398" y="4041617"/>
            <a:ext cx="2131391" cy="24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3E9154-BB55-5191-E2DD-294FDE9194C4}"/>
              </a:ext>
            </a:extLst>
          </p:cNvPr>
          <p:cNvSpPr txBox="1"/>
          <p:nvPr/>
        </p:nvSpPr>
        <p:spPr>
          <a:xfrm>
            <a:off x="2744398" y="6489929"/>
            <a:ext cx="2401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just" fontAlgn="t">
              <a:defRPr sz="1400" b="1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Pooya Hosseini-Monfared</a:t>
            </a:r>
            <a:endParaRPr lang="en-US" dirty="0">
              <a:hlinkClick r:id="rId1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AF9C1B-BC2D-1855-B504-50EE354F9CA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b="21276"/>
          <a:stretch/>
        </p:blipFill>
        <p:spPr>
          <a:xfrm>
            <a:off x="5331486" y="1479488"/>
            <a:ext cx="2119926" cy="22806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21418A-4F69-11AB-8B5C-1423A5EDB033}"/>
              </a:ext>
            </a:extLst>
          </p:cNvPr>
          <p:cNvSpPr txBox="1"/>
          <p:nvPr/>
        </p:nvSpPr>
        <p:spPr>
          <a:xfrm>
            <a:off x="5682040" y="3733840"/>
            <a:ext cx="2401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just" fontAlgn="t">
              <a:defRPr sz="1400" b="1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Valentin Antoci</a:t>
            </a:r>
            <a:endParaRPr lang="en-US" dirty="0">
              <a:hlinkClick r:id="rId1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A8DDC-814F-E550-B7DE-3C450BF32DD5}"/>
              </a:ext>
            </a:extLst>
          </p:cNvPr>
          <p:cNvSpPr txBox="1"/>
          <p:nvPr/>
        </p:nvSpPr>
        <p:spPr>
          <a:xfrm>
            <a:off x="10426178" y="6538834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just" fontAlgn="t">
              <a:defRPr sz="1400" b="1" i="0" u="none" strike="noStrike">
                <a:effectLst/>
                <a:latin typeface="Roboto" panose="02000000000000000000" pitchFamily="2" charset="0"/>
              </a:defRPr>
            </a:lvl1pPr>
          </a:lstStyle>
          <a:p>
            <a:r>
              <a:rPr lang="en-US" dirty="0"/>
              <a:t>Socorro N</a:t>
            </a:r>
            <a:endParaRPr lang="en-US" dirty="0"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072" name="Picture 24" descr="Iron Man - portrait by artlon on DeviantArt">
            <a:extLst>
              <a:ext uri="{FF2B5EF4-FFF2-40B4-BE49-F238E27FC236}">
                <a16:creationId xmlns:a16="http://schemas.microsoft.com/office/drawing/2014/main" id="{28DBD2F8-79FF-A888-2FCE-834933D9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47" y="4403833"/>
            <a:ext cx="1769761" cy="20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aptain America: The Winter Soldier ...">
            <a:extLst>
              <a:ext uri="{FF2B5EF4-FFF2-40B4-BE49-F238E27FC236}">
                <a16:creationId xmlns:a16="http://schemas.microsoft.com/office/drawing/2014/main" id="{3E0097A8-83EB-0431-52F6-9862CCAB5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7" b="10970"/>
          <a:stretch/>
        </p:blipFill>
        <p:spPr bwMode="auto">
          <a:xfrm>
            <a:off x="10069370" y="4394599"/>
            <a:ext cx="1769762" cy="21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1AAB3-BBCE-D415-B924-89C50CF63CE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291" r="15890" b="26498"/>
          <a:stretch/>
        </p:blipFill>
        <p:spPr>
          <a:xfrm>
            <a:off x="454396" y="863993"/>
            <a:ext cx="2290002" cy="28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7E0E17-A03B-43CB-73F4-3E03939CBF9D}"/>
              </a:ext>
            </a:extLst>
          </p:cNvPr>
          <p:cNvSpPr txBox="1"/>
          <p:nvPr/>
        </p:nvSpPr>
        <p:spPr>
          <a:xfrm>
            <a:off x="443345" y="2231722"/>
            <a:ext cx="68256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15-25% of total knee patients are not satisfied with their outcome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the incidence of metal allergy was reported to be around 10 to 20% in general population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prevalence of positive skin patch tests (SPT) demonstrated a pooled prevalence of 25 % among the patients who underwent total joint arthroplasty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Type IV or delayed type hypersensitivity is considered to be T-lymphocyte mediated which could lead to complications such as osteolysis and </a:t>
            </a:r>
            <a:r>
              <a:rPr lang="en-US" dirty="0" err="1">
                <a:latin typeface="Times New Roman" panose="02020603050405020304" pitchFamily="18" charset="0"/>
              </a:rPr>
              <a:t>endoprosthetic</a:t>
            </a:r>
            <a:r>
              <a:rPr lang="en-US" dirty="0">
                <a:latin typeface="Times New Roman" panose="02020603050405020304" pitchFamily="18" charset="0"/>
              </a:rPr>
              <a:t> loosening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Is it real? Do we know? … and what should we do with the patients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8" name="Picture 6" descr="Patch Test - What It Is, Cost ...">
            <a:extLst>
              <a:ext uri="{FF2B5EF4-FFF2-40B4-BE49-F238E27FC236}">
                <a16:creationId xmlns:a16="http://schemas.microsoft.com/office/drawing/2014/main" id="{DB46F457-36E3-C87A-5D24-A864C98B6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/>
          <a:stretch/>
        </p:blipFill>
        <p:spPr bwMode="auto">
          <a:xfrm>
            <a:off x="7269018" y="2610412"/>
            <a:ext cx="4922982" cy="37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835B4-078D-9E7D-8960-60193E4AAD43}"/>
              </a:ext>
            </a:extLst>
          </p:cNvPr>
          <p:cNvSpPr txBox="1"/>
          <p:nvPr/>
        </p:nvSpPr>
        <p:spPr>
          <a:xfrm>
            <a:off x="443345" y="1483807"/>
            <a:ext cx="1046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METAL ALLERGY – WHY IS IT IMPORTANT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“SHOULD I REVISE THIS IMPLANT?”</a:t>
            </a:r>
          </a:p>
          <a:p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952665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81275-14BE-77E5-21A6-8EF691148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04" y="2402205"/>
            <a:ext cx="8849845" cy="3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9EA64-93C2-9B5A-ADB9-CC435E1E461C}"/>
              </a:ext>
            </a:extLst>
          </p:cNvPr>
          <p:cNvSpPr txBox="1"/>
          <p:nvPr/>
        </p:nvSpPr>
        <p:spPr>
          <a:xfrm>
            <a:off x="1116303" y="5966692"/>
            <a:ext cx="995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 studies, 15-54% metal hypersensitivity, high heterogeneity, </a:t>
            </a:r>
            <a:r>
              <a:rPr lang="en-US" sz="2000" b="1" dirty="0">
                <a:solidFill>
                  <a:srgbClr val="FF0000"/>
                </a:solidFill>
              </a:rPr>
              <a:t>25% pooled prevalence</a:t>
            </a: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952665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9EA64-93C2-9B5A-ADB9-CC435E1E461C}"/>
              </a:ext>
            </a:extLst>
          </p:cNvPr>
          <p:cNvSpPr txBox="1"/>
          <p:nvPr/>
        </p:nvSpPr>
        <p:spPr>
          <a:xfrm>
            <a:off x="1772134" y="5698838"/>
            <a:ext cx="887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 studies with symptomatic TKA, 28% metal sensitivity, </a:t>
            </a:r>
            <a:r>
              <a:rPr lang="en-US" sz="2000" b="1" dirty="0">
                <a:solidFill>
                  <a:srgbClr val="FF0000"/>
                </a:solidFill>
              </a:rPr>
              <a:t>0.6-1% revision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43DC-0B07-FD4C-372E-2F0E5797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 b="16858"/>
          <a:stretch/>
        </p:blipFill>
        <p:spPr bwMode="auto">
          <a:xfrm>
            <a:off x="1347614" y="2472340"/>
            <a:ext cx="9496772" cy="2952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78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JERPH | Free Full-Text | Immunological Mechanisms of Metal Allergies and  the Nickel-Specific TCR-pMHC Interface">
            <a:extLst>
              <a:ext uri="{FF2B5EF4-FFF2-40B4-BE49-F238E27FC236}">
                <a16:creationId xmlns:a16="http://schemas.microsoft.com/office/drawing/2014/main" id="{1053F5A2-9EE2-7B9C-EF40-B93A9BE2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7" y="4294909"/>
            <a:ext cx="8331200" cy="24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730992" y="148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992" y="2387745"/>
            <a:ext cx="10592790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Although the incidence rate of metal hypersensitivity is higher among the patients who underwent total joint arthroplasties, these allergies are not necessarily associated with implant failure.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there are reports of patients who tolerated the metal implants regardless of the presence of metal hypersensitivity, a general metal allergy screening is not recommended </a:t>
            </a:r>
            <a:endParaRPr lang="en-TR" sz="6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15516D-5874-4865-866A-8FCFACD34159}"/>
              </a:ext>
            </a:extLst>
          </p:cNvPr>
          <p:cNvSpPr txBox="1"/>
          <p:nvPr/>
        </p:nvSpPr>
        <p:spPr>
          <a:xfrm>
            <a:off x="688273" y="1805415"/>
            <a:ext cx="1100485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err="1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2800" b="1" u="sng" dirty="0">
              <a:solidFill>
                <a:srgbClr val="00206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Metal Allergy to Total Knee Arthroplasty Components Exist?</a:t>
            </a:r>
            <a:endParaRPr lang="tr-T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b="1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sz="3200" b="1" dirty="0">
              <a:solidFill>
                <a:srgbClr val="00206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tr-TR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hile hypersensitivity-related complications after total joint arthroplasty likely exist, revision surgery for metal hypersensitivity alone is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recommended</a:t>
            </a:r>
            <a:r>
              <a:rPr lang="en-US" sz="2600" b="1" dirty="0">
                <a:effectLst/>
              </a:rPr>
              <a:t> </a:t>
            </a:r>
          </a:p>
          <a:p>
            <a:pPr lvl="1"/>
            <a:endParaRPr lang="en-US" sz="2400" dirty="0"/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</a:rPr>
              <a:t>Positive skin test </a:t>
            </a:r>
            <a:r>
              <a:rPr lang="en-US" sz="2400" dirty="0">
                <a:latin typeface="Times New Roman" panose="02020603050405020304" pitchFamily="18" charset="0"/>
              </a:rPr>
              <a:t>is not an indication for revision surgery</a:t>
            </a:r>
          </a:p>
          <a:p>
            <a:pPr lvl="1"/>
            <a:endParaRPr lang="en-US" sz="24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</a:rPr>
              <a:t>Routine testing </a:t>
            </a:r>
            <a:r>
              <a:rPr lang="en-US" sz="2400" dirty="0">
                <a:latin typeface="Times New Roman" panose="02020603050405020304" pitchFamily="18" charset="0"/>
              </a:rPr>
              <a:t>for metal allergy is not recommended 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73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298</Words>
  <Application>Microsoft Office PowerPoint</Application>
  <PresentationFormat>Geniş ekran</PresentationFormat>
  <Paragraphs>47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Roboto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14</cp:revision>
  <dcterms:created xsi:type="dcterms:W3CDTF">2024-06-13T13:25:39Z</dcterms:created>
  <dcterms:modified xsi:type="dcterms:W3CDTF">2024-08-26T19:13:12Z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</Properties>
</file>