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7" r:id="rId6"/>
    <p:sldId id="258" r:id="rId7"/>
    <p:sldId id="257" r:id="rId8"/>
    <p:sldId id="259" r:id="rId9"/>
    <p:sldId id="262" r:id="rId10"/>
    <p:sldId id="264" r:id="rId11"/>
    <p:sldId id="265" r:id="rId12"/>
    <p:sldId id="266"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48"/>
    <p:restoredTop sz="94556"/>
  </p:normalViewPr>
  <p:slideViewPr>
    <p:cSldViewPr snapToGrid="0">
      <p:cViewPr varScale="1">
        <p:scale>
          <a:sx n="59" d="100"/>
          <a:sy n="59" d="100"/>
        </p:scale>
        <p:origin x="716" y="5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10348E-5705-70CC-7DE0-CD463721256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28E8972A-C597-D29C-FC71-8A696D8B7E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888E0CE7-45E1-729E-EDAE-BB7471093DBA}"/>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A9C2BA04-9106-34CE-D7E0-DB451EA19B4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DF8CA68-ABD8-1F34-A6C3-C43041BDC388}"/>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789799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A830BB-7CD5-37C0-E99D-4DA5959E1FE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D357A575-DA6A-758B-71DA-E01D2C7FF0B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3EAC089-4E5F-1DD3-BFE3-AA3894E16C35}"/>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24BD8715-99A2-3427-79EE-AB722DA08F4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01FBF0D-97B5-DC51-CE20-3780AD6E7A23}"/>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426959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039A3B4-DACA-E9A5-390B-66FF3DE9293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564B7AAE-4BC0-2953-D5AA-0984DDDCE76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90D0897-AD34-9EA5-D676-CE84375BE046}"/>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6B31BB52-2894-C830-414D-B71067147B9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8A5E96-B483-0423-ACB7-214668478A47}"/>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809476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2A6AF08-0421-09D3-8DE9-617729C92E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R"/>
          </a:p>
        </p:txBody>
      </p:sp>
      <p:sp>
        <p:nvSpPr>
          <p:cNvPr id="7" name="Title 6">
            <a:extLst>
              <a:ext uri="{FF2B5EF4-FFF2-40B4-BE49-F238E27FC236}">
                <a16:creationId xmlns:a16="http://schemas.microsoft.com/office/drawing/2014/main" id="{3A6C518A-4934-5BD2-97B0-912E4DA265D4}"/>
              </a:ext>
            </a:extLst>
          </p:cNvPr>
          <p:cNvSpPr>
            <a:spLocks noGrp="1"/>
          </p:cNvSpPr>
          <p:nvPr>
            <p:ph type="title"/>
          </p:nvPr>
        </p:nvSpPr>
        <p:spPr/>
        <p:txBody>
          <a:bodyPr/>
          <a:lstStyle/>
          <a:p>
            <a:r>
              <a:rPr lang="en-US"/>
              <a:t>Click to edit Master title style</a:t>
            </a:r>
            <a:endParaRPr lang="en-TR"/>
          </a:p>
        </p:txBody>
      </p:sp>
    </p:spTree>
    <p:extLst>
      <p:ext uri="{BB962C8B-B14F-4D97-AF65-F5344CB8AC3E}">
        <p14:creationId xmlns:p14="http://schemas.microsoft.com/office/powerpoint/2010/main" val="3261282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1E1028-E088-8134-B346-06CAAFEDA35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DCEFF01-9BC3-3B87-697C-8AED770EA78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9AE0975-8EB5-AB1F-4056-3418A93267DD}"/>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8310F209-9AB5-795F-6353-10953522A59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362AE78-9469-A674-68B1-0C6AC98380EE}"/>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489344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EA4B7F-19A7-64B1-A3EF-6CBFF588EA6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532AC138-E2D1-4072-0221-03E64E75B8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A19BBEFA-4F66-B68D-0609-DF590BDB97BB}"/>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9675623F-2B01-9887-5684-8312B85F480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D828E54-2CF6-C285-0214-03824C0E64D1}"/>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447463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798460-88F1-7DA5-EF1A-A765DEF350E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4F3D8D2-1CCE-AD7A-25E5-1FBD9A301C4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FCE3575-8353-68BA-B6FC-77DBCC13613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D5FBE56-53E5-90DE-6678-E82B4CF65F0F}"/>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6" name="Alt Bilgi Yer Tutucusu 5">
            <a:extLst>
              <a:ext uri="{FF2B5EF4-FFF2-40B4-BE49-F238E27FC236}">
                <a16:creationId xmlns:a16="http://schemas.microsoft.com/office/drawing/2014/main" id="{D4B9D7A8-6FD3-DA3A-6F32-8A0D9B87B1C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C318010-70EB-D035-D9F9-B6C86685C729}"/>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03137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139D06-6740-C202-33DF-E1149010B19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1628258-4747-38FB-91CD-10CFFCC878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5FF73BF5-F032-FF9F-263C-1941A5395710}"/>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5CA20834-3FA7-63E3-8BC9-880CFBABF2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CE5FBF3B-E573-DE2D-D006-94F08199E616}"/>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6D35F49-AC82-677A-C585-FFEA3E5AADB1}"/>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8" name="Alt Bilgi Yer Tutucusu 7">
            <a:extLst>
              <a:ext uri="{FF2B5EF4-FFF2-40B4-BE49-F238E27FC236}">
                <a16:creationId xmlns:a16="http://schemas.microsoft.com/office/drawing/2014/main" id="{1E4AB0C5-DCE3-99E3-FA8F-702689BE9AA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3BA8757-2238-F541-ADCC-053629D89FC9}"/>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4554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77E9CD-C895-3593-7C2A-95BB80DCBE3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D1924B6C-B628-762F-5E58-48B3C4937A23}"/>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4" name="Alt Bilgi Yer Tutucusu 3">
            <a:extLst>
              <a:ext uri="{FF2B5EF4-FFF2-40B4-BE49-F238E27FC236}">
                <a16:creationId xmlns:a16="http://schemas.microsoft.com/office/drawing/2014/main" id="{F57A6905-E990-BC42-AC09-B164541780F0}"/>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531747A6-BCC5-ACD3-768E-9BEBF918D6D5}"/>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344818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1251629-A31D-AE24-3BB1-54E74ED2A2B1}"/>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3" name="Alt Bilgi Yer Tutucusu 2">
            <a:extLst>
              <a:ext uri="{FF2B5EF4-FFF2-40B4-BE49-F238E27FC236}">
                <a16:creationId xmlns:a16="http://schemas.microsoft.com/office/drawing/2014/main" id="{E58E4CE9-101A-CBC3-F705-3811534FF07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41944F0-25C1-671C-0E4D-868A67029CA2}"/>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6102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E0D9E6-8BC0-FEEC-D19A-CD1A78ADB35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B68FD1B-8160-6974-7470-1B8406A7D8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34D633C1-93FA-9762-6D5A-DF61948052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BE0F140-AF74-1660-76D2-68495B95C4C0}"/>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6" name="Alt Bilgi Yer Tutucusu 5">
            <a:extLst>
              <a:ext uri="{FF2B5EF4-FFF2-40B4-BE49-F238E27FC236}">
                <a16:creationId xmlns:a16="http://schemas.microsoft.com/office/drawing/2014/main" id="{5A10344F-FB56-28B8-8E84-A3DF84E9980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C43AE5E-7C56-5F64-E99A-780AF9E2DE7D}"/>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89464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D73E8D-57A4-A438-A59C-E22648B77CB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DE85AEA-10C2-A22E-F62E-0AD5593FBE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ECFC951F-7E5B-D42E-A0C6-AEEA77ED98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9B7FD75-4FF5-376E-2112-6CB10077EAF7}"/>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6" name="Alt Bilgi Yer Tutucusu 5">
            <a:extLst>
              <a:ext uri="{FF2B5EF4-FFF2-40B4-BE49-F238E27FC236}">
                <a16:creationId xmlns:a16="http://schemas.microsoft.com/office/drawing/2014/main" id="{A353AD91-1108-2493-0985-1F28F6A0239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333027F-C033-1FC2-2FA1-59875B4CD904}"/>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600918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F97E2E3-9D27-71F1-7ECC-C65A8EEC75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2F6494A-515A-6040-320A-BC308F1D34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178060F-A820-8782-7417-2A7E52BE57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970ED59B-586D-4BF9-5511-C6EFB540E7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936659F6-D3D0-C2EC-5832-ACA3D72420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0503C0-BB46-4D93-B90F-6E0A04AF3665}" type="slidenum">
              <a:rPr lang="tr-TR" smtClean="0"/>
              <a:t>‹#›</a:t>
            </a:fld>
            <a:endParaRPr lang="tr-TR"/>
          </a:p>
        </p:txBody>
      </p:sp>
      <p:pic>
        <p:nvPicPr>
          <p:cNvPr id="8" name="Resim 7" descr="metin, ekran görüntüsü içeren bir resim&#10;&#10;Açıklama otomatik olarak oluşturuldu">
            <a:extLst>
              <a:ext uri="{FF2B5EF4-FFF2-40B4-BE49-F238E27FC236}">
                <a16:creationId xmlns:a16="http://schemas.microsoft.com/office/drawing/2014/main" id="{2BA767CB-B04D-3A64-DFF3-9BB3D1D2F6A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21949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B0D34168-14C1-BA1E-4FC0-47ADA7C0B655}"/>
              </a:ext>
            </a:extLst>
          </p:cNvPr>
          <p:cNvSpPr txBox="1">
            <a:spLocks/>
          </p:cNvSpPr>
          <p:nvPr/>
        </p:nvSpPr>
        <p:spPr>
          <a:xfrm>
            <a:off x="838200" y="1740045"/>
            <a:ext cx="10515600" cy="326226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rgbClr val="002060"/>
                </a:solidFill>
                <a:latin typeface="Times New Roman" panose="02020603050405020304" pitchFamily="18" charset="0"/>
                <a:cs typeface="Times New Roman" panose="02020603050405020304" pitchFamily="18" charset="0"/>
              </a:rPr>
              <a:t>Patella Resurfacing during Primary Total Knee Arthroplasty </a:t>
            </a:r>
          </a:p>
          <a:p>
            <a:endParaRPr lang="en-TR">
              <a:solidFill>
                <a:srgbClr val="00206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F553A2D-E1BD-0395-219F-442F3FD40D37}"/>
              </a:ext>
            </a:extLst>
          </p:cNvPr>
          <p:cNvSpPr txBox="1"/>
          <p:nvPr/>
        </p:nvSpPr>
        <p:spPr>
          <a:xfrm>
            <a:off x="4329953" y="4858871"/>
            <a:ext cx="3532094" cy="584775"/>
          </a:xfrm>
          <a:prstGeom prst="rect">
            <a:avLst/>
          </a:prstGeom>
          <a:noFill/>
        </p:spPr>
        <p:txBody>
          <a:bodyPr wrap="square" rtlCol="0">
            <a:spAutoFit/>
          </a:bodyPr>
          <a:lstStyle/>
          <a:p>
            <a:pPr algn="ctr"/>
            <a:r>
              <a:rPr lang="en-US" sz="3200" dirty="0" err="1">
                <a:solidFill>
                  <a:srgbClr val="002060"/>
                </a:solidFill>
                <a:latin typeface="Times New Roman" panose="02020603050405020304" pitchFamily="18" charset="0"/>
                <a:cs typeface="Times New Roman" panose="02020603050405020304" pitchFamily="18" charset="0"/>
              </a:rPr>
              <a:t>Gwo</a:t>
            </a:r>
            <a:r>
              <a:rPr lang="en-US" sz="3200" dirty="0">
                <a:solidFill>
                  <a:srgbClr val="002060"/>
                </a:solidFill>
                <a:latin typeface="Times New Roman" panose="02020603050405020304" pitchFamily="18" charset="0"/>
                <a:cs typeface="Times New Roman" panose="02020603050405020304" pitchFamily="18" charset="0"/>
              </a:rPr>
              <a:t>-Chin Lee, MD</a:t>
            </a:r>
          </a:p>
        </p:txBody>
      </p:sp>
    </p:spTree>
    <p:extLst>
      <p:ext uri="{BB962C8B-B14F-4D97-AF65-F5344CB8AC3E}">
        <p14:creationId xmlns:p14="http://schemas.microsoft.com/office/powerpoint/2010/main" val="182120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2F29A08-7D0A-369B-2AAA-3F93DFEDE0D7}"/>
              </a:ext>
            </a:extLst>
          </p:cNvPr>
          <p:cNvSpPr txBox="1"/>
          <p:nvPr/>
        </p:nvSpPr>
        <p:spPr>
          <a:xfrm>
            <a:off x="503695" y="3669149"/>
            <a:ext cx="2897945" cy="369332"/>
          </a:xfrm>
          <a:prstGeom prst="rect">
            <a:avLst/>
          </a:prstGeom>
          <a:noFill/>
        </p:spPr>
        <p:txBody>
          <a:bodyPr wrap="square" rtlCol="0">
            <a:spAutoFit/>
          </a:bodyPr>
          <a:lstStyle/>
          <a:p>
            <a:pPr algn="ctr"/>
            <a:r>
              <a:rPr lang="en-US" dirty="0"/>
              <a:t>Nazanin Kermanshahi, BS</a:t>
            </a:r>
          </a:p>
        </p:txBody>
      </p:sp>
      <p:sp>
        <p:nvSpPr>
          <p:cNvPr id="5" name="TextBox 4">
            <a:extLst>
              <a:ext uri="{FF2B5EF4-FFF2-40B4-BE49-F238E27FC236}">
                <a16:creationId xmlns:a16="http://schemas.microsoft.com/office/drawing/2014/main" id="{EE412805-5F20-D367-B372-CC0858EABFD3}"/>
              </a:ext>
            </a:extLst>
          </p:cNvPr>
          <p:cNvSpPr txBox="1"/>
          <p:nvPr/>
        </p:nvSpPr>
        <p:spPr>
          <a:xfrm>
            <a:off x="5972976" y="3669149"/>
            <a:ext cx="2897945" cy="646331"/>
          </a:xfrm>
          <a:prstGeom prst="rect">
            <a:avLst/>
          </a:prstGeom>
          <a:noFill/>
        </p:spPr>
        <p:txBody>
          <a:bodyPr wrap="square" rtlCol="0">
            <a:spAutoFit/>
          </a:bodyPr>
          <a:lstStyle/>
          <a:p>
            <a:pPr algn="ctr"/>
            <a:r>
              <a:rPr lang="en-US" dirty="0" err="1"/>
              <a:t>Nicolaas</a:t>
            </a:r>
            <a:r>
              <a:rPr lang="en-US" dirty="0"/>
              <a:t> C </a:t>
            </a:r>
            <a:r>
              <a:rPr lang="en-US" dirty="0" err="1"/>
              <a:t>Budhiparama</a:t>
            </a:r>
            <a:r>
              <a:rPr lang="en-US" dirty="0"/>
              <a:t>, MD, PhD</a:t>
            </a:r>
          </a:p>
        </p:txBody>
      </p:sp>
      <p:sp>
        <p:nvSpPr>
          <p:cNvPr id="6" name="TextBox 5">
            <a:extLst>
              <a:ext uri="{FF2B5EF4-FFF2-40B4-BE49-F238E27FC236}">
                <a16:creationId xmlns:a16="http://schemas.microsoft.com/office/drawing/2014/main" id="{9E7E0300-CAF1-4715-2063-8E75BFE9EAA9}"/>
              </a:ext>
            </a:extLst>
          </p:cNvPr>
          <p:cNvSpPr txBox="1"/>
          <p:nvPr/>
        </p:nvSpPr>
        <p:spPr>
          <a:xfrm>
            <a:off x="6922118" y="6430287"/>
            <a:ext cx="2427642" cy="369332"/>
          </a:xfrm>
          <a:prstGeom prst="rect">
            <a:avLst/>
          </a:prstGeom>
          <a:noFill/>
        </p:spPr>
        <p:txBody>
          <a:bodyPr wrap="square" rtlCol="0">
            <a:spAutoFit/>
          </a:bodyPr>
          <a:lstStyle/>
          <a:p>
            <a:pPr algn="ctr"/>
            <a:r>
              <a:rPr lang="en-US" dirty="0"/>
              <a:t>Mahmood Wahab, MD</a:t>
            </a:r>
          </a:p>
        </p:txBody>
      </p:sp>
      <p:sp>
        <p:nvSpPr>
          <p:cNvPr id="7" name="TextBox 6">
            <a:extLst>
              <a:ext uri="{FF2B5EF4-FFF2-40B4-BE49-F238E27FC236}">
                <a16:creationId xmlns:a16="http://schemas.microsoft.com/office/drawing/2014/main" id="{F42684BC-4F4A-7EE5-493C-DD78BAE07AA0}"/>
              </a:ext>
            </a:extLst>
          </p:cNvPr>
          <p:cNvSpPr txBox="1"/>
          <p:nvPr/>
        </p:nvSpPr>
        <p:spPr>
          <a:xfrm>
            <a:off x="3451395" y="3669149"/>
            <a:ext cx="2408611" cy="369332"/>
          </a:xfrm>
          <a:prstGeom prst="rect">
            <a:avLst/>
          </a:prstGeom>
          <a:noFill/>
        </p:spPr>
        <p:txBody>
          <a:bodyPr wrap="square" rtlCol="0">
            <a:spAutoFit/>
          </a:bodyPr>
          <a:lstStyle/>
          <a:p>
            <a:pPr algn="ctr"/>
            <a:r>
              <a:rPr lang="en-US" dirty="0"/>
              <a:t>Claudia Arias, MD</a:t>
            </a:r>
          </a:p>
        </p:txBody>
      </p:sp>
      <p:sp>
        <p:nvSpPr>
          <p:cNvPr id="8" name="TextBox 7">
            <a:extLst>
              <a:ext uri="{FF2B5EF4-FFF2-40B4-BE49-F238E27FC236}">
                <a16:creationId xmlns:a16="http://schemas.microsoft.com/office/drawing/2014/main" id="{58FB5F79-D978-B26B-5CB1-EE110416CE11}"/>
              </a:ext>
            </a:extLst>
          </p:cNvPr>
          <p:cNvSpPr txBox="1"/>
          <p:nvPr/>
        </p:nvSpPr>
        <p:spPr>
          <a:xfrm>
            <a:off x="9633678" y="6430287"/>
            <a:ext cx="2082016" cy="369332"/>
          </a:xfrm>
          <a:prstGeom prst="rect">
            <a:avLst/>
          </a:prstGeom>
          <a:noFill/>
        </p:spPr>
        <p:txBody>
          <a:bodyPr wrap="square" rtlCol="0">
            <a:spAutoFit/>
          </a:bodyPr>
          <a:lstStyle/>
          <a:p>
            <a:pPr algn="ctr"/>
            <a:r>
              <a:rPr lang="en-US" dirty="0" err="1"/>
              <a:t>Weihua</a:t>
            </a:r>
            <a:r>
              <a:rPr lang="en-US" dirty="0"/>
              <a:t> Xu, MD</a:t>
            </a:r>
          </a:p>
        </p:txBody>
      </p:sp>
      <p:sp>
        <p:nvSpPr>
          <p:cNvPr id="10" name="TextBox 9">
            <a:extLst>
              <a:ext uri="{FF2B5EF4-FFF2-40B4-BE49-F238E27FC236}">
                <a16:creationId xmlns:a16="http://schemas.microsoft.com/office/drawing/2014/main" id="{73147DEC-5BAF-FCE8-40BF-969739D1377D}"/>
              </a:ext>
            </a:extLst>
          </p:cNvPr>
          <p:cNvSpPr txBox="1"/>
          <p:nvPr/>
        </p:nvSpPr>
        <p:spPr>
          <a:xfrm>
            <a:off x="4905807" y="6430287"/>
            <a:ext cx="1908397" cy="369332"/>
          </a:xfrm>
          <a:prstGeom prst="rect">
            <a:avLst/>
          </a:prstGeom>
          <a:noFill/>
        </p:spPr>
        <p:txBody>
          <a:bodyPr wrap="square" rtlCol="0">
            <a:spAutoFit/>
          </a:bodyPr>
          <a:lstStyle/>
          <a:p>
            <a:pPr algn="ctr"/>
            <a:r>
              <a:rPr lang="en-US" dirty="0"/>
              <a:t>Del Schutte, MD</a:t>
            </a:r>
          </a:p>
        </p:txBody>
      </p:sp>
      <p:sp>
        <p:nvSpPr>
          <p:cNvPr id="11" name="TextBox 10">
            <a:extLst>
              <a:ext uri="{FF2B5EF4-FFF2-40B4-BE49-F238E27FC236}">
                <a16:creationId xmlns:a16="http://schemas.microsoft.com/office/drawing/2014/main" id="{C9FF812E-5720-9E2F-5730-A3D2B2675C91}"/>
              </a:ext>
            </a:extLst>
          </p:cNvPr>
          <p:cNvSpPr txBox="1"/>
          <p:nvPr/>
        </p:nvSpPr>
        <p:spPr>
          <a:xfrm>
            <a:off x="44450" y="6430287"/>
            <a:ext cx="2082018" cy="369332"/>
          </a:xfrm>
          <a:prstGeom prst="rect">
            <a:avLst/>
          </a:prstGeom>
          <a:noFill/>
        </p:spPr>
        <p:txBody>
          <a:bodyPr wrap="square" rtlCol="0">
            <a:spAutoFit/>
          </a:bodyPr>
          <a:lstStyle/>
          <a:p>
            <a:pPr algn="ctr"/>
            <a:r>
              <a:rPr lang="en-US" dirty="0"/>
              <a:t>Ping Yue Li, MD</a:t>
            </a:r>
          </a:p>
        </p:txBody>
      </p:sp>
      <p:sp>
        <p:nvSpPr>
          <p:cNvPr id="12" name="TextBox 11">
            <a:extLst>
              <a:ext uri="{FF2B5EF4-FFF2-40B4-BE49-F238E27FC236}">
                <a16:creationId xmlns:a16="http://schemas.microsoft.com/office/drawing/2014/main" id="{43076AAC-F7DE-FDC9-BAB6-CC8E1A49E089}"/>
              </a:ext>
            </a:extLst>
          </p:cNvPr>
          <p:cNvSpPr txBox="1"/>
          <p:nvPr/>
        </p:nvSpPr>
        <p:spPr>
          <a:xfrm>
            <a:off x="9037571" y="3669149"/>
            <a:ext cx="2082017" cy="369332"/>
          </a:xfrm>
          <a:prstGeom prst="rect">
            <a:avLst/>
          </a:prstGeom>
          <a:noFill/>
        </p:spPr>
        <p:txBody>
          <a:bodyPr wrap="square" rtlCol="0">
            <a:spAutoFit/>
          </a:bodyPr>
          <a:lstStyle/>
          <a:p>
            <a:r>
              <a:rPr lang="en-US" dirty="0" err="1"/>
              <a:t>Gwo</a:t>
            </a:r>
            <a:r>
              <a:rPr lang="en-US" dirty="0"/>
              <a:t>-Chin Lee, MD</a:t>
            </a:r>
          </a:p>
        </p:txBody>
      </p:sp>
      <p:sp>
        <p:nvSpPr>
          <p:cNvPr id="13" name="TextBox 12">
            <a:extLst>
              <a:ext uri="{FF2B5EF4-FFF2-40B4-BE49-F238E27FC236}">
                <a16:creationId xmlns:a16="http://schemas.microsoft.com/office/drawing/2014/main" id="{55303D25-DA01-4D7D-2CA9-D07511C86B49}"/>
              </a:ext>
            </a:extLst>
          </p:cNvPr>
          <p:cNvSpPr txBox="1"/>
          <p:nvPr/>
        </p:nvSpPr>
        <p:spPr>
          <a:xfrm>
            <a:off x="2410386" y="6430287"/>
            <a:ext cx="2082017" cy="369332"/>
          </a:xfrm>
          <a:prstGeom prst="rect">
            <a:avLst/>
          </a:prstGeom>
          <a:noFill/>
        </p:spPr>
        <p:txBody>
          <a:bodyPr wrap="square" rtlCol="0">
            <a:spAutoFit/>
          </a:bodyPr>
          <a:lstStyle/>
          <a:p>
            <a:pPr algn="ctr"/>
            <a:r>
              <a:rPr lang="en-US" dirty="0"/>
              <a:t>Javad </a:t>
            </a:r>
            <a:r>
              <a:rPr lang="en-US" dirty="0" err="1"/>
              <a:t>Parvizi</a:t>
            </a:r>
            <a:r>
              <a:rPr lang="en-US" dirty="0"/>
              <a:t>, MD</a:t>
            </a:r>
          </a:p>
        </p:txBody>
      </p:sp>
      <p:pic>
        <p:nvPicPr>
          <p:cNvPr id="3074" name="Picture 2">
            <a:extLst>
              <a:ext uri="{FF2B5EF4-FFF2-40B4-BE49-F238E27FC236}">
                <a16:creationId xmlns:a16="http://schemas.microsoft.com/office/drawing/2014/main" id="{8A2AD9B2-7E16-76C3-A153-BDA588E63D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009" y="1515775"/>
            <a:ext cx="1539385" cy="206911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DDF40B0D-5D4B-E1F7-EB17-E6D2CF2698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123" r="15241"/>
          <a:stretch/>
        </p:blipFill>
        <p:spPr bwMode="auto">
          <a:xfrm>
            <a:off x="6581530" y="1515775"/>
            <a:ext cx="1554409" cy="209397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Gwo-Chin Lee, MD - Hip and Knee Replacement Surgeon | HSS">
            <a:extLst>
              <a:ext uri="{FF2B5EF4-FFF2-40B4-BE49-F238E27FC236}">
                <a16:creationId xmlns:a16="http://schemas.microsoft.com/office/drawing/2014/main" id="{6EC763DF-0B18-0B34-0A02-2025A38BE91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 t="-1008" r="6222" b="1008"/>
          <a:stretch/>
        </p:blipFill>
        <p:spPr bwMode="auto">
          <a:xfrm>
            <a:off x="9316400" y="1515775"/>
            <a:ext cx="1524360" cy="209397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r Javad Parvizi - The Official Website">
            <a:extLst>
              <a:ext uri="{FF2B5EF4-FFF2-40B4-BE49-F238E27FC236}">
                <a16:creationId xmlns:a16="http://schemas.microsoft.com/office/drawing/2014/main" id="{CF3C8477-348E-3368-C9B9-E5D1936F97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339" y="4278881"/>
            <a:ext cx="1504110" cy="208931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 Del Schutte Jr., MD | Local Mount Pleasant Orthopedic Surgeon">
            <a:extLst>
              <a:ext uri="{FF2B5EF4-FFF2-40B4-BE49-F238E27FC236}">
                <a16:creationId xmlns:a16="http://schemas.microsoft.com/office/drawing/2014/main" id="{AC271E34-05D9-B216-B2BB-C709870AB8A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673" t="223" r="4850" b="-223"/>
          <a:stretch/>
        </p:blipFill>
        <p:spPr bwMode="auto">
          <a:xfrm>
            <a:off x="5088213" y="4292515"/>
            <a:ext cx="1504110" cy="209397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person with dark hair and a blue shirt&#10;&#10;Description automatically generated">
            <a:extLst>
              <a:ext uri="{FF2B5EF4-FFF2-40B4-BE49-F238E27FC236}">
                <a16:creationId xmlns:a16="http://schemas.microsoft.com/office/drawing/2014/main" id="{221DD4A6-B386-5787-B7A2-040C7D477D73}"/>
              </a:ext>
            </a:extLst>
          </p:cNvPr>
          <p:cNvPicPr>
            <a:picLocks noChangeAspect="1"/>
          </p:cNvPicPr>
          <p:nvPr/>
        </p:nvPicPr>
        <p:blipFill rotWithShape="1">
          <a:blip r:embed="rId7">
            <a:extLst>
              <a:ext uri="{28A0092B-C50C-407E-A947-70E740481C1C}">
                <a14:useLocalDpi xmlns:a14="http://schemas.microsoft.com/office/drawing/2010/main" val="0"/>
              </a:ext>
            </a:extLst>
          </a:blip>
          <a:srcRect l="12981" t="15422" r="11661" b="16900"/>
          <a:stretch/>
        </p:blipFill>
        <p:spPr>
          <a:xfrm>
            <a:off x="1175464" y="1515775"/>
            <a:ext cx="1554409" cy="2093976"/>
          </a:xfrm>
          <a:prstGeom prst="rect">
            <a:avLst/>
          </a:prstGeom>
        </p:spPr>
      </p:pic>
      <p:pic>
        <p:nvPicPr>
          <p:cNvPr id="1026" name="Picture 2" descr="Image preview">
            <a:extLst>
              <a:ext uri="{FF2B5EF4-FFF2-40B4-BE49-F238E27FC236}">
                <a16:creationId xmlns:a16="http://schemas.microsoft.com/office/drawing/2014/main" id="{E42F0A09-4B90-D34A-074B-7BAC80C0E3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38108" y="4274215"/>
            <a:ext cx="1473157" cy="20893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line image">
            <a:extLst>
              <a:ext uri="{FF2B5EF4-FFF2-40B4-BE49-F238E27FC236}">
                <a16:creationId xmlns:a16="http://schemas.microsoft.com/office/drawing/2014/main" id="{7775E8C4-6C9A-56C5-9CD7-E59ABB28401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4064" t="9262" r="15846" b="47834"/>
          <a:stretch/>
        </p:blipFill>
        <p:spPr bwMode="auto">
          <a:xfrm>
            <a:off x="7477086" y="4274216"/>
            <a:ext cx="1576259" cy="208931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mage preview">
            <a:extLst>
              <a:ext uri="{FF2B5EF4-FFF2-40B4-BE49-F238E27FC236}">
                <a16:creationId xmlns:a16="http://schemas.microsoft.com/office/drawing/2014/main" id="{E69340D4-3C31-F1EA-D7AB-B47CFE50EF5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7988" r="9834" b="2389"/>
          <a:stretch/>
        </p:blipFill>
        <p:spPr bwMode="auto">
          <a:xfrm>
            <a:off x="332490" y="4274216"/>
            <a:ext cx="1482085" cy="2089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571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5FD2DD-8111-8A96-4DEE-1641F5A6ED92}"/>
              </a:ext>
            </a:extLst>
          </p:cNvPr>
          <p:cNvSpPr>
            <a:spLocks noGrp="1"/>
          </p:cNvSpPr>
          <p:nvPr>
            <p:ph type="title"/>
          </p:nvPr>
        </p:nvSpPr>
        <p:spPr>
          <a:xfrm>
            <a:off x="1508166" y="1641880"/>
            <a:ext cx="9326088" cy="680426"/>
          </a:xfrm>
        </p:spPr>
        <p:txBody>
          <a:bodyPr>
            <a:normAutofit fontScale="90000"/>
          </a:bodyPr>
          <a:lstStyle/>
          <a:p>
            <a:r>
              <a:rPr lang="en-US" u="sng" dirty="0">
                <a:solidFill>
                  <a:srgbClr val="002060"/>
                </a:solidFill>
                <a:latin typeface="Times New Roman" panose="02020603050405020304" pitchFamily="18" charset="0"/>
                <a:cs typeface="Times New Roman" panose="02020603050405020304" pitchFamily="18" charset="0"/>
              </a:rPr>
              <a:t>Why is this topic Important?</a:t>
            </a:r>
            <a:endParaRPr lang="en-TR" u="sng" dirty="0">
              <a:solidFill>
                <a:srgbClr val="00206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1230156-32BC-CB37-9245-0AD9B44D7E37}"/>
              </a:ext>
            </a:extLst>
          </p:cNvPr>
          <p:cNvSpPr txBox="1"/>
          <p:nvPr/>
        </p:nvSpPr>
        <p:spPr>
          <a:xfrm>
            <a:off x="1508166" y="2458203"/>
            <a:ext cx="10070410"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need to universally resurface the patella during a total knee arthroplasty (TKA) remains controversial.</a:t>
            </a:r>
          </a:p>
          <a:p>
            <a:pPr marL="285750" indent="-285750">
              <a:buFont typeface="Arial" panose="020B0604020202020204" pitchFamily="34" charset="0"/>
              <a:buChar char="•"/>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In a 2023 review, the AAOS strongly concluded in the lack of clinical difference between PR and NPR in TKA. </a:t>
            </a:r>
          </a:p>
          <a:p>
            <a:pPr marL="742950" lvl="1" indent="-28575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Most articles on the subject are small, single-institutional prospective and retrospective studies, case series, and mixed quality meta-analyses.</a:t>
            </a:r>
          </a:p>
          <a:p>
            <a:pPr marL="285750" indent="-285750">
              <a:buFont typeface="Arial" panose="020B0604020202020204" pitchFamily="34" charset="0"/>
              <a:buChar char="•"/>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 meta-analysis of randomized controlled trials assessing the effectiveness of patellar resurfacing by comparing various preoperative and postoperative outcomes, as well as patient-reported outcomes, has been lacking</a:t>
            </a:r>
          </a:p>
        </p:txBody>
      </p:sp>
    </p:spTree>
    <p:extLst>
      <p:ext uri="{BB962C8B-B14F-4D97-AF65-F5344CB8AC3E}">
        <p14:creationId xmlns:p14="http://schemas.microsoft.com/office/powerpoint/2010/main" val="3461938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BEF380BA-2F2E-C9C1-E313-CDB7B1D2B2D3}"/>
              </a:ext>
            </a:extLst>
          </p:cNvPr>
          <p:cNvSpPr txBox="1">
            <a:spLocks/>
          </p:cNvSpPr>
          <p:nvPr/>
        </p:nvSpPr>
        <p:spPr>
          <a:xfrm>
            <a:off x="1432956" y="204484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002060"/>
                </a:solidFill>
                <a:latin typeface="Times New Roman" panose="02020603050405020304" pitchFamily="18" charset="0"/>
                <a:cs typeface="Times New Roman" panose="02020603050405020304" pitchFamily="18" charset="0"/>
              </a:rPr>
              <a:t>Literature Review/Process</a:t>
            </a:r>
          </a:p>
          <a:p>
            <a:endParaRPr lang="en-TR">
              <a:solidFill>
                <a:srgbClr val="00206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FB2CA443-D42A-C2A7-C5DE-A3AF800729AA}"/>
              </a:ext>
            </a:extLst>
          </p:cNvPr>
          <p:cNvSpPr txBox="1"/>
          <p:nvPr/>
        </p:nvSpPr>
        <p:spPr>
          <a:xfrm>
            <a:off x="1432955" y="2990201"/>
            <a:ext cx="9934291" cy="3416320"/>
          </a:xfrm>
          <a:prstGeom prst="rect">
            <a:avLst/>
          </a:prstGeom>
          <a:noFill/>
        </p:spPr>
        <p:txBody>
          <a:bodyPr wrap="square">
            <a:spAutoFit/>
          </a:bodyPr>
          <a:lstStyle/>
          <a:p>
            <a:pPr marL="342900" indent="-342900">
              <a:buFont typeface="Wingdings" pitchFamily="2" charset="2"/>
              <a:buChar char="v"/>
            </a:pPr>
            <a:r>
              <a:rPr lang="en-US" sz="3600" dirty="0">
                <a:latin typeface="Times New Roman" panose="02020603050405020304" pitchFamily="18" charset="0"/>
                <a:cs typeface="Times New Roman" panose="02020603050405020304" pitchFamily="18" charset="0"/>
              </a:rPr>
              <a:t>Mesh terms used:  Arthroplasty, Replacement, Knee [Mesh]) AND (Patella [Mesh] OR Patella/surgery [Mesh])</a:t>
            </a:r>
          </a:p>
          <a:p>
            <a:pPr marL="342900" indent="-342900">
              <a:buFont typeface="Wingdings" pitchFamily="2" charset="2"/>
              <a:buChar char="v"/>
            </a:pPr>
            <a:r>
              <a:rPr lang="en-US" sz="3600" dirty="0">
                <a:latin typeface="Times New Roman" panose="02020603050405020304" pitchFamily="18" charset="0"/>
                <a:cs typeface="Times New Roman" panose="02020603050405020304" pitchFamily="18" charset="0"/>
              </a:rPr>
              <a:t>Number of articles retrieved: 2,021</a:t>
            </a:r>
          </a:p>
          <a:p>
            <a:pPr marL="342900" indent="-342900" algn="l">
              <a:buFont typeface="Wingdings" pitchFamily="2" charset="2"/>
              <a:buChar char="v"/>
            </a:pPr>
            <a:r>
              <a:rPr lang="en-US" sz="3600" dirty="0">
                <a:latin typeface="Times New Roman" panose="02020603050405020304" pitchFamily="18" charset="0"/>
                <a:cs typeface="Times New Roman" panose="02020603050405020304" pitchFamily="18" charset="0"/>
              </a:rPr>
              <a:t>Screening: 114</a:t>
            </a:r>
          </a:p>
          <a:p>
            <a:pPr marL="342900" indent="-342900" algn="l">
              <a:buFont typeface="Wingdings" pitchFamily="2" charset="2"/>
              <a:buChar char="v"/>
            </a:pPr>
            <a:r>
              <a:rPr lang="en-US" sz="3600" dirty="0">
                <a:latin typeface="Times New Roman" panose="02020603050405020304" pitchFamily="18" charset="0"/>
                <a:cs typeface="Times New Roman" panose="02020603050405020304" pitchFamily="18" charset="0"/>
              </a:rPr>
              <a:t>Final number of publications: 28</a:t>
            </a:r>
            <a:endParaRPr lang="en-TR"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1683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8AA4814-0B3A-1384-52BF-BB5242F154BF}"/>
              </a:ext>
            </a:extLst>
          </p:cNvPr>
          <p:cNvSpPr txBox="1">
            <a:spLocks/>
          </p:cNvSpPr>
          <p:nvPr/>
        </p:nvSpPr>
        <p:spPr>
          <a:xfrm>
            <a:off x="1318656" y="21034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002060"/>
                </a:solidFill>
                <a:latin typeface="Times New Roman" panose="02020603050405020304" pitchFamily="18" charset="0"/>
                <a:cs typeface="Times New Roman" panose="02020603050405020304" pitchFamily="18" charset="0"/>
              </a:rPr>
              <a:t>Findings from Literature</a:t>
            </a:r>
          </a:p>
          <a:p>
            <a:endParaRPr lang="en-TR">
              <a:solidFill>
                <a:srgbClr val="002060"/>
              </a:solidFill>
              <a:latin typeface="Times New Roman" panose="02020603050405020304" pitchFamily="18" charset="0"/>
              <a:cs typeface="Times New Roman" panose="02020603050405020304" pitchFamily="18" charset="0"/>
            </a:endParaRPr>
          </a:p>
        </p:txBody>
      </p:sp>
      <p:sp>
        <p:nvSpPr>
          <p:cNvPr id="9" name="Subtitle 1">
            <a:extLst>
              <a:ext uri="{FF2B5EF4-FFF2-40B4-BE49-F238E27FC236}">
                <a16:creationId xmlns:a16="http://schemas.microsoft.com/office/drawing/2014/main" id="{32B55A9B-1B02-09FB-8C9F-C9F0885ABA06}"/>
              </a:ext>
            </a:extLst>
          </p:cNvPr>
          <p:cNvSpPr>
            <a:spLocks noGrp="1"/>
          </p:cNvSpPr>
          <p:nvPr>
            <p:ph type="subTitle" idx="1"/>
          </p:nvPr>
        </p:nvSpPr>
        <p:spPr>
          <a:xfrm>
            <a:off x="859809" y="2894011"/>
            <a:ext cx="10686197" cy="4470255"/>
          </a:xfrm>
        </p:spPr>
        <p:txBody>
          <a:bodyPr>
            <a:normAutofit/>
          </a:bodyPr>
          <a:lstStyle/>
          <a:p>
            <a:pPr marL="285750" marR="0" indent="-285750" algn="l">
              <a:lnSpc>
                <a:spcPct val="115000"/>
              </a:lnSpc>
              <a:spcBef>
                <a:spcPts val="0"/>
              </a:spcBef>
              <a:spcAft>
                <a:spcPts val="1000"/>
              </a:spcAft>
              <a:buFont typeface="Arial" panose="020B0604020202020204" pitchFamily="34" charset="0"/>
              <a:buChar char="•"/>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PR was associated with fewer reoperations when comparing 2,582 RPs to 2,599 NPRs with an odds ratio (OR) of 0.70 [0.59, 0.83] (P &lt; 0.0001).</a:t>
            </a:r>
          </a:p>
          <a:p>
            <a:pPr marL="285750" marR="0" indent="-285750" algn="l">
              <a:lnSpc>
                <a:spcPct val="115000"/>
              </a:lnSpc>
              <a:spcBef>
                <a:spcPts val="0"/>
              </a:spcBef>
              <a:spcAft>
                <a:spcPts val="1000"/>
              </a:spcAft>
              <a:buFont typeface="Arial" panose="020B0604020202020204" pitchFamily="34" charset="0"/>
              <a:buChar char="•"/>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At 1-year and 5-year follow-up, both the KSS pain and the KSS function test significantly favored NPR. At 1 year, the mean differences were 1.22 [0.40, 2.05] (P = 0.004) and 1.58 [0.42, 2.73] (P = 0.007), respectively. At 5-year follow-up, the mean differences were 1.84 [0.09, 3.59] (P 0.04) and 2.28 [1.18, 3.38] (P &lt; 0.0001), respectively.</a:t>
            </a:r>
          </a:p>
          <a:p>
            <a:pPr marL="285750" marR="0" indent="-285750" algn="l">
              <a:lnSpc>
                <a:spcPct val="115000"/>
              </a:lnSpc>
              <a:spcBef>
                <a:spcPts val="0"/>
              </a:spcBef>
              <a:spcAft>
                <a:spcPts val="1000"/>
              </a:spcAft>
              <a:buFont typeface="Arial" panose="020B0604020202020204" pitchFamily="34" charset="0"/>
              <a:buChar char="•"/>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Anterior knee pain (OR 0.60 [0.33, 1.07] (P = 0.69)), VAS pain score (P = 0.13), and satisfaction rate (OR 1.51 [0.78, 2.92] (P = 0.22)) were not significantly different.</a:t>
            </a:r>
          </a:p>
          <a:p>
            <a:pPr marL="285750" marR="0" indent="-285750" algn="l">
              <a:lnSpc>
                <a:spcPct val="115000"/>
              </a:lnSpc>
              <a:spcBef>
                <a:spcPts val="0"/>
              </a:spcBef>
              <a:spcAft>
                <a:spcPts val="1000"/>
              </a:spcAft>
              <a:buFont typeface="Arial" panose="020B0604020202020204" pitchFamily="34" charset="0"/>
              <a:buChar char="•"/>
            </a:pPr>
            <a:endParaRPr lang="en-US" sz="1800" dirty="0">
              <a:effectLst/>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105735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1357746" y="2022619"/>
            <a:ext cx="9401298" cy="4470255"/>
          </a:xfrm>
        </p:spPr>
        <p:txBody>
          <a:bodyPr>
            <a:normAutofit/>
          </a:bodyPr>
          <a:lstStyle/>
          <a:p>
            <a:pPr marL="342900" indent="-342900" algn="l">
              <a:buFont typeface="Wingdings" pitchFamily="2" charset="2"/>
              <a:buChar char="v"/>
            </a:pPr>
            <a:r>
              <a:rPr lang="en-US" sz="4800" dirty="0">
                <a:solidFill>
                  <a:schemeClr val="bg1"/>
                </a:solidFill>
                <a:latin typeface="Times New Roman" panose="02020603050405020304" pitchFamily="18" charset="0"/>
                <a:cs typeface="Times New Roman" panose="02020603050405020304" pitchFamily="18" charset="0"/>
              </a:rPr>
              <a:t> What is the final recommendation</a:t>
            </a:r>
          </a:p>
          <a:p>
            <a:pPr marL="342900" indent="-342900" algn="l">
              <a:buFont typeface="Wingdings" pitchFamily="2" charset="2"/>
              <a:buChar char="v"/>
            </a:pPr>
            <a:r>
              <a:rPr lang="en-US" sz="4800" dirty="0">
                <a:solidFill>
                  <a:schemeClr val="bg1"/>
                </a:solidFill>
                <a:latin typeface="Times New Roman" panose="02020603050405020304" pitchFamily="18" charset="0"/>
                <a:cs typeface="Times New Roman" panose="02020603050405020304" pitchFamily="18" charset="0"/>
              </a:rPr>
              <a:t> What will you put to a vote today</a:t>
            </a:r>
            <a:endParaRPr lang="en-TR" sz="4800">
              <a:solidFill>
                <a:schemeClr val="bg1"/>
              </a:solidFill>
              <a:latin typeface="Times New Roman" panose="02020603050405020304" pitchFamily="18" charset="0"/>
              <a:cs typeface="Times New Roman" panose="02020603050405020304" pitchFamily="18" charset="0"/>
            </a:endParaRPr>
          </a:p>
        </p:txBody>
      </p:sp>
      <p:sp>
        <p:nvSpPr>
          <p:cNvPr id="6" name="Title 2">
            <a:extLst>
              <a:ext uri="{FF2B5EF4-FFF2-40B4-BE49-F238E27FC236}">
                <a16:creationId xmlns:a16="http://schemas.microsoft.com/office/drawing/2014/main" id="{6D615189-3947-EA60-EBFC-4B8667E40846}"/>
              </a:ext>
            </a:extLst>
          </p:cNvPr>
          <p:cNvSpPr txBox="1">
            <a:spLocks/>
          </p:cNvSpPr>
          <p:nvPr/>
        </p:nvSpPr>
        <p:spPr>
          <a:xfrm>
            <a:off x="838200" y="1596789"/>
            <a:ext cx="10515600" cy="4667534"/>
          </a:xfrm>
          <a:prstGeom prst="rect">
            <a:avLst/>
          </a:prstGeom>
        </p:spPr>
        <p:txBody>
          <a:bodyPr vert="horz" lIns="91440" tIns="45720" rIns="91440" bIns="45720" rtlCol="0" anchor="b">
            <a:normAutofit fontScale="3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200" u="sng" dirty="0">
                <a:solidFill>
                  <a:srgbClr val="002060"/>
                </a:solidFill>
                <a:latin typeface="Times New Roman" panose="02020603050405020304" pitchFamily="18" charset="0"/>
                <a:cs typeface="Times New Roman" panose="02020603050405020304" pitchFamily="18" charset="0"/>
              </a:rPr>
              <a:t>Voting Slide</a:t>
            </a:r>
          </a:p>
          <a:p>
            <a:pPr marL="857250" indent="-857250" algn="l">
              <a:buFont typeface="Wingdings" pitchFamily="2" charset="2"/>
              <a:buChar char="v"/>
            </a:pPr>
            <a:endParaRPr lang="en-US" sz="11200" dirty="0">
              <a:solidFill>
                <a:srgbClr val="002060"/>
              </a:solidFill>
              <a:latin typeface="Times New Roman" panose="02020603050405020304" pitchFamily="18" charset="0"/>
              <a:cs typeface="Times New Roman" panose="02020603050405020304" pitchFamily="18" charset="0"/>
            </a:endParaRPr>
          </a:p>
          <a:p>
            <a:pPr marL="857250" indent="-857250" algn="l">
              <a:buFont typeface="Wingdings" pitchFamily="2" charset="2"/>
              <a:buChar char="v"/>
            </a:pPr>
            <a:r>
              <a:rPr lang="en-US" sz="11200" dirty="0">
                <a:solidFill>
                  <a:srgbClr val="002060"/>
                </a:solidFill>
                <a:latin typeface="Times New Roman" panose="02020603050405020304" pitchFamily="18" charset="0"/>
                <a:cs typeface="Times New Roman" panose="02020603050405020304" pitchFamily="18" charset="0"/>
              </a:rPr>
              <a:t>Should the Patella be Resurfaced during Primary Total Knee Arthroplasty? </a:t>
            </a:r>
          </a:p>
          <a:p>
            <a:pPr marL="857250" indent="-857250" algn="l">
              <a:buFont typeface="Wingdings" pitchFamily="2" charset="2"/>
              <a:buChar char="v"/>
            </a:pPr>
            <a:endParaRPr lang="en-US" sz="11200" dirty="0">
              <a:solidFill>
                <a:srgbClr val="002060"/>
              </a:solidFill>
              <a:latin typeface="Times New Roman" panose="02020603050405020304" pitchFamily="18" charset="0"/>
              <a:cs typeface="Times New Roman" panose="02020603050405020304" pitchFamily="18" charset="0"/>
            </a:endParaRPr>
          </a:p>
          <a:p>
            <a:pPr marL="857250" indent="-857250" algn="l">
              <a:buFont typeface="Wingdings" pitchFamily="2" charset="2"/>
              <a:buChar char="v"/>
            </a:pPr>
            <a:r>
              <a:rPr lang="en-US" sz="11200" dirty="0">
                <a:solidFill>
                  <a:srgbClr val="002060"/>
                </a:solidFill>
                <a:latin typeface="Times New Roman" panose="02020603050405020304" pitchFamily="18" charset="0"/>
                <a:cs typeface="Times New Roman" panose="02020603050405020304" pitchFamily="18" charset="0"/>
              </a:rPr>
              <a:t>Recommendation: Selective patellar resurfacing in patient at risk of revisions. Leaving the patella unsurfaced does not result in inferior clinical outcomes at both 1 and 5 years following TKA.</a:t>
            </a:r>
          </a:p>
          <a:p>
            <a:pPr marL="857250" indent="-857250" algn="l">
              <a:buFont typeface="Wingdings" pitchFamily="2" charset="2"/>
              <a:buChar char="v"/>
            </a:pPr>
            <a:endParaRPr lang="en-US" sz="11200" dirty="0">
              <a:solidFill>
                <a:srgbClr val="002060"/>
              </a:solidFill>
              <a:latin typeface="Times New Roman" panose="02020603050405020304" pitchFamily="18" charset="0"/>
              <a:cs typeface="Times New Roman" panose="02020603050405020304" pitchFamily="18" charset="0"/>
            </a:endParaRPr>
          </a:p>
          <a:p>
            <a:pPr marL="857250" indent="-857250" algn="l">
              <a:buFont typeface="Wingdings" pitchFamily="2" charset="2"/>
              <a:buChar char="v"/>
            </a:pPr>
            <a:endParaRPr lang="en-US" sz="11200" dirty="0">
              <a:solidFill>
                <a:srgbClr val="002060"/>
              </a:solidFill>
              <a:latin typeface="Times New Roman" panose="02020603050405020304" pitchFamily="18" charset="0"/>
              <a:cs typeface="Times New Roman" panose="02020603050405020304" pitchFamily="18" charset="0"/>
            </a:endParaRPr>
          </a:p>
          <a:p>
            <a:pPr algn="l"/>
            <a:r>
              <a:rPr lang="en-US" dirty="0">
                <a:solidFill>
                  <a:srgbClr val="002060"/>
                </a:solidFill>
                <a:latin typeface="Times New Roman" panose="02020603050405020304" pitchFamily="18" charset="0"/>
                <a:cs typeface="Times New Roman" panose="02020603050405020304" pitchFamily="18" charset="0"/>
              </a:rPr>
              <a:t>	</a:t>
            </a:r>
            <a:endParaRPr lang="en-TR"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3734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1357746" y="2022619"/>
            <a:ext cx="9401298" cy="4470255"/>
          </a:xfrm>
        </p:spPr>
        <p:txBody>
          <a:bodyPr>
            <a:normAutofit/>
          </a:bodyPr>
          <a:lstStyle/>
          <a:p>
            <a:pPr marL="342900" indent="-342900" algn="l">
              <a:buFont typeface="Wingdings" pitchFamily="2" charset="2"/>
              <a:buChar char="v"/>
            </a:pPr>
            <a:r>
              <a:rPr lang="en-US" sz="4800" dirty="0">
                <a:solidFill>
                  <a:schemeClr val="bg1"/>
                </a:solidFill>
                <a:latin typeface="Times New Roman" panose="02020603050405020304" pitchFamily="18" charset="0"/>
                <a:cs typeface="Times New Roman" panose="02020603050405020304" pitchFamily="18" charset="0"/>
              </a:rPr>
              <a:t> </a:t>
            </a:r>
            <a:r>
              <a:rPr lang="en-US" sz="4800" b="1" dirty="0">
                <a:highlight>
                  <a:srgbClr val="FF0000"/>
                </a:highlight>
                <a:latin typeface="Times New Roman" panose="02020603050405020304" pitchFamily="18" charset="0"/>
                <a:cs typeface="Times New Roman" panose="02020603050405020304" pitchFamily="18" charset="0"/>
              </a:rPr>
              <a:t>Question:</a:t>
            </a:r>
          </a:p>
          <a:p>
            <a:pPr algn="l"/>
            <a:endParaRPr lang="en-US" sz="4400" b="1" dirty="0">
              <a:solidFill>
                <a:srgbClr val="002060"/>
              </a:solidFill>
              <a:latin typeface="Times New Roman" panose="02020603050405020304" pitchFamily="18" charset="0"/>
              <a:cs typeface="Times New Roman" panose="02020603050405020304" pitchFamily="18" charset="0"/>
            </a:endParaRPr>
          </a:p>
          <a:p>
            <a:pPr algn="l"/>
            <a:r>
              <a:rPr lang="en-US" sz="4400" b="1" dirty="0">
                <a:solidFill>
                  <a:srgbClr val="002060"/>
                </a:solidFill>
                <a:latin typeface="Times New Roman" panose="02020603050405020304" pitchFamily="18" charset="0"/>
                <a:cs typeface="Times New Roman" panose="02020603050405020304" pitchFamily="18" charset="0"/>
              </a:rPr>
              <a:t>Should the Patella be Resurfaced during Primary Total Knee Arthroplasty? </a:t>
            </a:r>
            <a:endParaRPr lang="en-TR"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1202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1395351" y="1396159"/>
            <a:ext cx="9401298" cy="4470255"/>
          </a:xfrm>
        </p:spPr>
        <p:txBody>
          <a:bodyPr>
            <a:normAutofit/>
          </a:bodyPr>
          <a:lstStyle/>
          <a:p>
            <a:pPr marL="342900" indent="-342900" algn="l">
              <a:buFont typeface="Wingdings" pitchFamily="2" charset="2"/>
              <a:buChar char="v"/>
            </a:pPr>
            <a:r>
              <a:rPr lang="en-US" sz="4800" dirty="0">
                <a:solidFill>
                  <a:schemeClr val="bg1"/>
                </a:solidFill>
                <a:latin typeface="Times New Roman" panose="02020603050405020304" pitchFamily="18" charset="0"/>
                <a:cs typeface="Times New Roman" panose="02020603050405020304" pitchFamily="18" charset="0"/>
              </a:rPr>
              <a:t> </a:t>
            </a:r>
            <a:r>
              <a:rPr lang="en-US" sz="4800" b="1" dirty="0">
                <a:highlight>
                  <a:srgbClr val="FFFF00"/>
                </a:highlight>
                <a:latin typeface="Times New Roman" panose="02020603050405020304" pitchFamily="18" charset="0"/>
                <a:cs typeface="Times New Roman" panose="02020603050405020304" pitchFamily="18" charset="0"/>
              </a:rPr>
              <a:t>Rationale: </a:t>
            </a:r>
            <a:endParaRPr lang="en-TR" sz="4400">
              <a:highlight>
                <a:srgbClr val="FFFF00"/>
              </a:highligh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B66803D-0C0C-4CD5-AC23-5B871DE6E61E}"/>
              </a:ext>
            </a:extLst>
          </p:cNvPr>
          <p:cNvSpPr txBox="1"/>
          <p:nvPr/>
        </p:nvSpPr>
        <p:spPr>
          <a:xfrm>
            <a:off x="630646" y="2254411"/>
            <a:ext cx="10515599" cy="4801314"/>
          </a:xfrm>
          <a:prstGeom prst="rect">
            <a:avLst/>
          </a:prstGeom>
          <a:noFill/>
        </p:spPr>
        <p:txBody>
          <a:bodyPr wrap="square">
            <a:spAutoFit/>
          </a:bodyPr>
          <a:lstStyle/>
          <a:p>
            <a:r>
              <a:rPr lang="en-US" sz="1800" b="1" dirty="0">
                <a:solidFill>
                  <a:srgbClr val="002060"/>
                </a:solidFill>
                <a:latin typeface="Times New Roman" panose="02020603050405020304" pitchFamily="18" charset="0"/>
                <a:cs typeface="Times New Roman" panose="02020603050405020304" pitchFamily="18" charset="0"/>
              </a:rPr>
              <a:t>We performed a meta-analysis of randomized controlled trials. A total of 28 papers studying the effect of patellar resurfacing in patients undergoing primary total knee arthroplasty were included. Patellar resurfacing resulted in fewer reoperations, while patients without patellar resurfacing showed slightly better KSS total and functional scores. These results need to be evaluated with caution as they were not consistent across various follow-up intervals. </a:t>
            </a:r>
          </a:p>
          <a:p>
            <a:endParaRPr lang="en-US" sz="1800" b="1" dirty="0">
              <a:solidFill>
                <a:srgbClr val="002060"/>
              </a:solidFill>
              <a:latin typeface="Times New Roman" panose="02020603050405020304" pitchFamily="18" charset="0"/>
              <a:cs typeface="Times New Roman" panose="02020603050405020304" pitchFamily="18" charset="0"/>
            </a:endParaRPr>
          </a:p>
          <a:p>
            <a:r>
              <a:rPr lang="en-US" sz="1800" b="1" dirty="0">
                <a:solidFill>
                  <a:srgbClr val="002060"/>
                </a:solidFill>
                <a:latin typeface="Times New Roman" panose="02020603050405020304" pitchFamily="18" charset="0"/>
                <a:cs typeface="Times New Roman" panose="02020603050405020304" pitchFamily="18" charset="0"/>
              </a:rPr>
              <a:t>The decision to resurface the patella or not may not be binary.  Surgical technique as well as patella-femoral component factors can influence the outcome of surgery.  In addition, patellar denervation, </a:t>
            </a:r>
            <a:r>
              <a:rPr lang="en-US" b="1" dirty="0">
                <a:solidFill>
                  <a:srgbClr val="002060"/>
                </a:solidFill>
                <a:latin typeface="Times New Roman" panose="02020603050405020304" pitchFamily="18" charset="0"/>
                <a:cs typeface="Times New Roman" panose="02020603050405020304" pitchFamily="18" charset="0"/>
              </a:rPr>
              <a:t>lateral facetectomy, and overall knee joint stability can also affect anterior knee pain following TKA.  </a:t>
            </a:r>
          </a:p>
          <a:p>
            <a:endParaRPr lang="en-US" b="1" dirty="0">
              <a:solidFill>
                <a:srgbClr val="002060"/>
              </a:solidFill>
              <a:latin typeface="Times New Roman" panose="02020603050405020304" pitchFamily="18" charset="0"/>
              <a:cs typeface="Times New Roman" panose="02020603050405020304" pitchFamily="18" charset="0"/>
            </a:endParaRPr>
          </a:p>
          <a:p>
            <a:r>
              <a:rPr lang="en-US" b="1" dirty="0">
                <a:solidFill>
                  <a:srgbClr val="002060"/>
                </a:solidFill>
                <a:latin typeface="Times New Roman" panose="02020603050405020304" pitchFamily="18" charset="0"/>
                <a:cs typeface="Times New Roman" panose="02020603050405020304" pitchFamily="18" charset="0"/>
              </a:rPr>
              <a:t>Finally, potential complications resulting from resurfacing such as fracture, asymmetric resurfacing, overstuffing of the P-F compartment, and avascular necrosis should be considered along with the </a:t>
            </a:r>
            <a:r>
              <a:rPr lang="en-US" sz="1800" b="1" dirty="0">
                <a:solidFill>
                  <a:srgbClr val="002060"/>
                </a:solidFill>
                <a:latin typeface="Times New Roman" panose="02020603050405020304" pitchFamily="18" charset="0"/>
                <a:cs typeface="Times New Roman" panose="02020603050405020304" pitchFamily="18" charset="0"/>
              </a:rPr>
              <a:t>diversity in patient demographics.  Some studies have favored routine resurfacing in selected groups, including females, patients with inflammatory arthritis or obesity, and those who find stair climbing imperative. However, no official guidelines are established. These factors may indicate that the decision to resurface the patella should be made selectively based on intraoperative findings and a patient’s need.</a:t>
            </a:r>
          </a:p>
          <a:p>
            <a:endParaRPr lang="en-US"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0545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435429" y="1589314"/>
            <a:ext cx="11506200" cy="5268685"/>
          </a:xfrm>
        </p:spPr>
        <p:txBody>
          <a:bodyPr>
            <a:normAutofit fontScale="77500" lnSpcReduction="20000"/>
          </a:bodyPr>
          <a:lstStyle/>
          <a:p>
            <a:pPr marL="342900" indent="-342900">
              <a:buFont typeface="Wingdings" pitchFamily="2" charset="2"/>
              <a:buChar char="v"/>
            </a:pPr>
            <a:r>
              <a:rPr lang="en-US" sz="5400" dirty="0">
                <a:solidFill>
                  <a:schemeClr val="bg1"/>
                </a:solidFill>
                <a:latin typeface="Times New Roman" panose="02020603050405020304" pitchFamily="18" charset="0"/>
                <a:cs typeface="Times New Roman" panose="02020603050405020304" pitchFamily="18" charset="0"/>
              </a:rPr>
              <a:t> </a:t>
            </a:r>
            <a:r>
              <a:rPr lang="en-US" sz="5400" b="1" dirty="0">
                <a:highlight>
                  <a:srgbClr val="FF0000"/>
                </a:highlight>
                <a:latin typeface="Times New Roman" panose="02020603050405020304" pitchFamily="18" charset="0"/>
                <a:cs typeface="Times New Roman" panose="02020603050405020304" pitchFamily="18" charset="0"/>
              </a:rPr>
              <a:t>Question:</a:t>
            </a:r>
          </a:p>
          <a:p>
            <a:endParaRPr lang="en-US" sz="4800" b="1" dirty="0">
              <a:solidFill>
                <a:srgbClr val="002060"/>
              </a:solidFill>
              <a:latin typeface="Times New Roman" panose="02020603050405020304" pitchFamily="18" charset="0"/>
              <a:cs typeface="Times New Roman" panose="02020603050405020304" pitchFamily="18" charset="0"/>
            </a:endParaRPr>
          </a:p>
          <a:p>
            <a:r>
              <a:rPr lang="en-US" sz="4800" b="1" dirty="0">
                <a:solidFill>
                  <a:srgbClr val="002060"/>
                </a:solidFill>
                <a:latin typeface="Times New Roman" panose="02020603050405020304" pitchFamily="18" charset="0"/>
                <a:cs typeface="Times New Roman" panose="02020603050405020304" pitchFamily="18" charset="0"/>
              </a:rPr>
              <a:t>Should the Patella be Resurfaced during Primary Total Knee Arthroplasty? </a:t>
            </a:r>
            <a:endParaRPr lang="en-TR" sz="4800" dirty="0">
              <a:solidFill>
                <a:schemeClr val="bg1"/>
              </a:solidFill>
              <a:latin typeface="Times New Roman" panose="02020603050405020304" pitchFamily="18" charset="0"/>
              <a:cs typeface="Times New Roman" panose="02020603050405020304" pitchFamily="18" charset="0"/>
            </a:endParaRPr>
          </a:p>
          <a:p>
            <a:endParaRPr lang="tr-TR" sz="4800" b="1" dirty="0">
              <a:highlight>
                <a:srgbClr val="00FF00"/>
              </a:highlight>
              <a:latin typeface="Times New Roman" panose="02020603050405020304" pitchFamily="18" charset="0"/>
              <a:cs typeface="Times New Roman" panose="02020603050405020304" pitchFamily="18" charset="0"/>
            </a:endParaRPr>
          </a:p>
          <a:p>
            <a:r>
              <a:rPr lang="en-US" sz="4800" b="1" dirty="0">
                <a:highlight>
                  <a:srgbClr val="00FF00"/>
                </a:highlight>
                <a:latin typeface="Times New Roman" panose="02020603050405020304" pitchFamily="18" charset="0"/>
                <a:cs typeface="Times New Roman" panose="02020603050405020304" pitchFamily="18" charset="0"/>
              </a:rPr>
              <a:t>Response:</a:t>
            </a:r>
          </a:p>
          <a:p>
            <a:pPr algn="l"/>
            <a:r>
              <a:rPr lang="en-US" sz="4000" b="1" dirty="0">
                <a:solidFill>
                  <a:srgbClr val="002060"/>
                </a:solidFill>
                <a:latin typeface="Times New Roman" panose="02020603050405020304" pitchFamily="18" charset="0"/>
                <a:cs typeface="Times New Roman" panose="02020603050405020304" pitchFamily="18" charset="0"/>
              </a:rPr>
              <a:t>Leaving the patella unsurfaced results equivalent clinical outcomes but higher rates of reoperation at long term follow up.  The decision to resurface the patella at the time of TKA should be based on intraoperative findings, surgeon philosophy and patient demands.  The complications of patellar resurfacing should also be considered.</a:t>
            </a:r>
            <a:endParaRPr lang="en-US" sz="4000" b="1" dirty="0">
              <a:highlight>
                <a:srgbClr val="00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572181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2B840B92403B6E46AC9F9DC6E234F7AC" ma:contentTypeVersion="16" ma:contentTypeDescription="Yeni belge oluşturun." ma:contentTypeScope="" ma:versionID="7514b18c6098b7855efbf3d658a0b053">
  <xsd:schema xmlns:xsd="http://www.w3.org/2001/XMLSchema" xmlns:xs="http://www.w3.org/2001/XMLSchema" xmlns:p="http://schemas.microsoft.com/office/2006/metadata/properties" xmlns:ns2="6b2cb18b-1808-4a12-b3e4-0026674f10ec" xmlns:ns3="5e998ea4-89a7-4b33-a9ed-5044a4d65497" targetNamespace="http://schemas.microsoft.com/office/2006/metadata/properties" ma:root="true" ma:fieldsID="9f0748201c77966b270ec4d6aa41c4b7" ns2:_="" ns3:_="">
    <xsd:import namespace="6b2cb18b-1808-4a12-b3e4-0026674f10ec"/>
    <xsd:import namespace="5e998ea4-89a7-4b33-a9ed-5044a4d6549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Tarih"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cb18b-1808-4a12-b3e4-0026674f10ec" elementFormDefault="qualified">
    <xsd:import namespace="http://schemas.microsoft.com/office/2006/documentManagement/types"/>
    <xsd:import namespace="http://schemas.microsoft.com/office/infopath/2007/PartnerControls"/>
    <xsd:element name="SharedWithUsers" ma:index="8"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Ayrıntıları ile Paylaşıldı" ma:internalName="SharedWithDetails" ma:readOnly="true">
      <xsd:simpleType>
        <xsd:restriction base="dms:Note">
          <xsd:maxLength value="255"/>
        </xsd:restriction>
      </xsd:simpleType>
    </xsd:element>
    <xsd:element name="TaxCatchAll" ma:index="14" nillable="true" ma:displayName="Taxonomy Catch All Column" ma:hidden="true" ma:list="{e838da6f-f4e1-4ccf-b804-d5d5cd3133fd}" ma:internalName="TaxCatchAll" ma:showField="CatchAllData" ma:web="6b2cb18b-1808-4a12-b3e4-0026674f10e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e998ea4-89a7-4b33-a9ed-5044a4d6549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Resim Etiketleri" ma:readOnly="false" ma:fieldId="{5cf76f15-5ced-4ddc-b409-7134ff3c332f}" ma:taxonomyMulti="true" ma:sspId="e58c957c-ee55-4f6f-9beb-d227bd4327b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Tarih" ma:index="21" nillable="true" ma:displayName="Tarih" ma:format="DateOnly" ma:internalName="Tarih">
      <xsd:simpleType>
        <xsd:restriction base="dms:DateTim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b2cb18b-1808-4a12-b3e4-0026674f10ec" xsi:nil="true"/>
    <Tarih xmlns="5e998ea4-89a7-4b33-a9ed-5044a4d65497" xsi:nil="true"/>
    <lcf76f155ced4ddcb4097134ff3c332f xmlns="5e998ea4-89a7-4b33-a9ed-5044a4d6549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84EC9C4-5697-4725-8CDC-8BB81BD538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2cb18b-1808-4a12-b3e4-0026674f10ec"/>
    <ds:schemaRef ds:uri="5e998ea4-89a7-4b33-a9ed-5044a4d654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2D4354-B25A-448A-B9A3-A5FBB3131EE7}">
  <ds:schemaRefs>
    <ds:schemaRef ds:uri="http://schemas.microsoft.com/sharepoint/v3/contenttype/forms"/>
  </ds:schemaRefs>
</ds:datastoreItem>
</file>

<file path=customXml/itemProps3.xml><?xml version="1.0" encoding="utf-8"?>
<ds:datastoreItem xmlns:ds="http://schemas.openxmlformats.org/officeDocument/2006/customXml" ds:itemID="{C8265FE3-6229-4FAD-9775-69AC66D14E5A}">
  <ds:schemaRefs>
    <ds:schemaRef ds:uri="http://schemas.microsoft.com/office/2006/metadata/properties"/>
    <ds:schemaRef ds:uri="http://schemas.microsoft.com/office/infopath/2007/PartnerControls"/>
    <ds:schemaRef ds:uri="6b2cb18b-1808-4a12-b3e4-0026674f10ec"/>
    <ds:schemaRef ds:uri="5e998ea4-89a7-4b33-a9ed-5044a4d65497"/>
  </ds:schemaRefs>
</ds:datastoreItem>
</file>

<file path=docProps/app.xml><?xml version="1.0" encoding="utf-8"?>
<Properties xmlns="http://schemas.openxmlformats.org/officeDocument/2006/extended-properties" xmlns:vt="http://schemas.openxmlformats.org/officeDocument/2006/docPropsVTypes">
  <TotalTime>11424</TotalTime>
  <Words>717</Words>
  <Application>Microsoft Office PowerPoint</Application>
  <PresentationFormat>Geniş ekran</PresentationFormat>
  <Paragraphs>52</Paragraphs>
  <Slides>9</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9</vt:i4>
      </vt:variant>
    </vt:vector>
  </HeadingPairs>
  <TitlesOfParts>
    <vt:vector size="15" baseType="lpstr">
      <vt:lpstr>Aptos</vt:lpstr>
      <vt:lpstr>Aptos Display</vt:lpstr>
      <vt:lpstr>Arial</vt:lpstr>
      <vt:lpstr>Times New Roman</vt:lpstr>
      <vt:lpstr>Wingdings</vt:lpstr>
      <vt:lpstr>Office Teması</vt:lpstr>
      <vt:lpstr>PowerPoint Sunusu</vt:lpstr>
      <vt:lpstr>PowerPoint Sunusu</vt:lpstr>
      <vt:lpstr>Why is this topic Important?</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Deniz Demirkıran</dc:creator>
  <cp:lastModifiedBy>kayhan karaytug</cp:lastModifiedBy>
  <cp:revision>20</cp:revision>
  <dcterms:created xsi:type="dcterms:W3CDTF">2024-06-13T13:25:39Z</dcterms:created>
  <dcterms:modified xsi:type="dcterms:W3CDTF">2024-08-26T04:40:59Z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0x0101002B840B92403B6E46AC9F9DC6E234F7AC</vt:lpwstr>
  </property>
  <property fmtid="{D5CDD505-2E9C-101B-9397-08002B2CF9AE}" pid="3" name="MediaServiceImageTags">
    <vt:lpwstr/>
  </property>
</Properties>
</file>