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8" r:id="rId7"/>
    <p:sldId id="269" r:id="rId8"/>
    <p:sldId id="25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598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-261257" y="2194733"/>
            <a:ext cx="12940937" cy="818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suitable candidates for isolated patellofemoral arthroplasty?</a:t>
            </a:r>
          </a:p>
          <a:p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48E6F3E-3CE5-87C7-83DF-E89D4DEF6040}"/>
              </a:ext>
            </a:extLst>
          </p:cNvPr>
          <p:cNvSpPr txBox="1">
            <a:spLocks/>
          </p:cNvSpPr>
          <p:nvPr/>
        </p:nvSpPr>
        <p:spPr>
          <a:xfrm>
            <a:off x="518161" y="4186642"/>
            <a:ext cx="10844348" cy="21158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Acibadem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Ankara Hospital, Department of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Orthopedics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Traumatology, Istanbul, Turkey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Diakonie-Klinikum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Hospital,</a:t>
            </a:r>
            <a:r>
              <a:rPr lang="en-GB" sz="1800" kern="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of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Orthopedics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Traumatology, Stuttgart, Germany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Vreden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National Medical Research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Center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Traumatology and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Orthopedics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Ministry of Health of Russian Federation, St. Petersburg, Russian Federation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Orthopaedics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Nepean Hospital, Penrith, NSW, Australia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Orthopaedic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Traumatology Department, Assiut University Hospital, Assiut, Egypt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of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Orthopaedics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and Traumatology, Prince Court Medical Centre, Kuala Lumpur, Malaysia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7</a:t>
            </a:r>
            <a:r>
              <a:rPr lang="en-GB" sz="1800" kern="0" dirty="0">
                <a:solidFill>
                  <a:srgbClr val="21212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of Orthopaedics,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Qilu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Hospital of Shandong University, Jinan, 250102, China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8</a:t>
            </a:r>
            <a:r>
              <a:rPr lang="en-GB" sz="1800" kern="10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Department of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Orthopedics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University of the Philippines Manila, Metro Manila, Philippines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C61B972-97B1-292A-E6A0-CDFD3363E926}"/>
              </a:ext>
            </a:extLst>
          </p:cNvPr>
          <p:cNvSpPr txBox="1">
            <a:spLocks/>
          </p:cNvSpPr>
          <p:nvPr/>
        </p:nvSpPr>
        <p:spPr>
          <a:xfrm>
            <a:off x="78377" y="3098576"/>
            <a:ext cx="12113623" cy="660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Murat Bozkurt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Anil Pulatkan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Nikolai Kornilov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Simon Coffey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Hatem Bakr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br>
              <a:rPr lang="tr-T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Badrul Shah</a:t>
            </a:r>
            <a:r>
              <a:rPr lang="tr-TR" sz="20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Badaruddin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Peilai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Liu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Nilo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Paner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Christian Merle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Wenzel Waldstein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r>
              <a:rPr lang="en-US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 Peter Aldinger</a:t>
            </a:r>
            <a:r>
              <a:rPr lang="en-US" sz="2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en-GB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rat Bozkurt - Total Knee Care">
            <a:extLst>
              <a:ext uri="{FF2B5EF4-FFF2-40B4-BE49-F238E27FC236}">
                <a16:creationId xmlns:a16="http://schemas.microsoft.com/office/drawing/2014/main" id="{1F8AAF5A-A8EB-6D24-EFED-D4BB654F2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5675" r="11568"/>
          <a:stretch/>
        </p:blipFill>
        <p:spPr bwMode="auto">
          <a:xfrm>
            <a:off x="8570614" y="1417044"/>
            <a:ext cx="2361180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24B0B51-820A-60F3-B19A-77660E151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4" t="5279" r="14444" b="90"/>
          <a:stretch/>
        </p:blipFill>
        <p:spPr bwMode="auto">
          <a:xfrm>
            <a:off x="709564" y="1411348"/>
            <a:ext cx="2422602" cy="26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imon Coffey">
            <a:extLst>
              <a:ext uri="{FF2B5EF4-FFF2-40B4-BE49-F238E27FC236}">
                <a16:creationId xmlns:a16="http://schemas.microsoft.com/office/drawing/2014/main" id="{80A27E45-3570-F57C-6547-6B5FD92D0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 b="3594"/>
          <a:stretch/>
        </p:blipFill>
        <p:spPr bwMode="auto">
          <a:xfrm>
            <a:off x="709564" y="4029137"/>
            <a:ext cx="2407920" cy="28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47DBA54-65D8-2B21-52E3-68A13B38F3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01" t="9378" r="35409" b="52320"/>
          <a:stretch/>
        </p:blipFill>
        <p:spPr>
          <a:xfrm>
            <a:off x="5888804" y="1402418"/>
            <a:ext cx="2422602" cy="2626719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9944E0B-04E8-4653-1355-04F6531762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916"/>
          <a:stretch/>
        </p:blipFill>
        <p:spPr>
          <a:xfrm>
            <a:off x="3452334" y="4034409"/>
            <a:ext cx="2160238" cy="2823592"/>
          </a:xfrm>
          <a:prstGeom prst="rect">
            <a:avLst/>
          </a:prstGeom>
        </p:spPr>
      </p:pic>
      <p:pic>
        <p:nvPicPr>
          <p:cNvPr id="10" name="Picture 4" descr="Dr Sanjiv Rampal Hosts Web seminar on Management of Osteoarthritis on  International Docquity Medical App – Rampalsurgery. com">
            <a:extLst>
              <a:ext uri="{FF2B5EF4-FFF2-40B4-BE49-F238E27FC236}">
                <a16:creationId xmlns:a16="http://schemas.microsoft.com/office/drawing/2014/main" id="{03293AB0-6A15-6720-AB21-D75D9D2C7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5" t="1465" r="3798" b="47400"/>
          <a:stretch/>
        </p:blipFill>
        <p:spPr bwMode="auto">
          <a:xfrm>
            <a:off x="3452334" y="1402418"/>
            <a:ext cx="2160238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4AAAC8F-67A7-D835-092D-B7A0CEAD68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057" t="11281" r="3793" b="2125"/>
          <a:stretch/>
        </p:blipFill>
        <p:spPr>
          <a:xfrm>
            <a:off x="8570614" y="4030365"/>
            <a:ext cx="2361180" cy="2816341"/>
          </a:xfrm>
          <a:prstGeom prst="rect">
            <a:avLst/>
          </a:prstGeom>
        </p:spPr>
      </p:pic>
      <p:pic>
        <p:nvPicPr>
          <p:cNvPr id="14" name="Resim 13" descr="kişi, şahıs, giyim, insan yüzü, kravat içeren bir resim&#10;&#10;Açıklama otomatik olarak oluşturuldu">
            <a:extLst>
              <a:ext uri="{FF2B5EF4-FFF2-40B4-BE49-F238E27FC236}">
                <a16:creationId xmlns:a16="http://schemas.microsoft.com/office/drawing/2014/main" id="{59489639-5101-C962-9997-2C838AC607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2" t="5083" r="7529" b="18796"/>
          <a:stretch/>
        </p:blipFill>
        <p:spPr>
          <a:xfrm>
            <a:off x="5888804" y="4020204"/>
            <a:ext cx="2422602" cy="281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2581" y="2223079"/>
            <a:ext cx="8831225" cy="615681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PFA offers ↑ functional results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bone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soft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conservation, but ↑ revision rate compared to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TKA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Patient selection is the most important element 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➜</a:t>
            </a:r>
            <a:r>
              <a:rPr lang="tr-T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satisfactory long-term outcome for isolated PFJ-OA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GB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umber of PFA ↓</a:t>
            </a:r>
            <a:r>
              <a:rPr lang="tr-TR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compared to TKA </a:t>
            </a:r>
            <a:r>
              <a:rPr lang="tr-TR" sz="2800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due</a:t>
            </a:r>
            <a:r>
              <a:rPr lang="tr-TR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2800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tr-TR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2800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inappropriate patient selection, which results in ↑ patient dissatisfaction as well as ↓ improvement in </a:t>
            </a:r>
            <a:r>
              <a:rPr lang="tr-TR" sz="2800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PROMs</a:t>
            </a:r>
            <a:endParaRPr lang="tr-TR" sz="2800" kern="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tr-TR" sz="2800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</a:t>
            </a:r>
            <a:r>
              <a:rPr lang="en-GB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uestions</a:t>
            </a:r>
            <a:r>
              <a:rPr lang="en-GB" sz="2800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remain about </a:t>
            </a:r>
            <a:br>
              <a:rPr lang="tr-TR" sz="2800" kern="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2800" u="sng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is a candidate for PFA</a:t>
            </a:r>
            <a:r>
              <a:rPr lang="tr-TR" sz="2800" u="sng" kern="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en-T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itle 1">
            <a:extLst>
              <a:ext uri="{FF2B5EF4-FFF2-40B4-BE49-F238E27FC236}">
                <a16:creationId xmlns:a16="http://schemas.microsoft.com/office/drawing/2014/main" id="{DE114BC4-058F-20D9-FD67-B43A67BD5FC5}"/>
              </a:ext>
            </a:extLst>
          </p:cNvPr>
          <p:cNvSpPr txBox="1">
            <a:spLocks/>
          </p:cNvSpPr>
          <p:nvPr/>
        </p:nvSpPr>
        <p:spPr>
          <a:xfrm>
            <a:off x="0" y="1403601"/>
            <a:ext cx="13055600" cy="716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suitable candidates for isolated patellofemoral arthroplasty?</a:t>
            </a:r>
            <a:endParaRPr lang="tr-TR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ikdörtgen 29">
            <a:extLst>
              <a:ext uri="{FF2B5EF4-FFF2-40B4-BE49-F238E27FC236}">
                <a16:creationId xmlns:a16="http://schemas.microsoft.com/office/drawing/2014/main" id="{145CB8F0-7AD5-4FE9-8D99-F85552D8C9EC}"/>
              </a:ext>
            </a:extLst>
          </p:cNvPr>
          <p:cNvSpPr/>
          <p:nvPr/>
        </p:nvSpPr>
        <p:spPr>
          <a:xfrm>
            <a:off x="4272280" y="6005788"/>
            <a:ext cx="2167036" cy="596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(n=16)</a:t>
            </a:r>
            <a:endPara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çıklama Balonu: Aşağı Ok 37">
            <a:extLst>
              <a:ext uri="{FF2B5EF4-FFF2-40B4-BE49-F238E27FC236}">
                <a16:creationId xmlns:a16="http://schemas.microsoft.com/office/drawing/2014/main" id="{AF235369-3586-438A-A5FA-AE01E1A8F30B}"/>
              </a:ext>
            </a:extLst>
          </p:cNvPr>
          <p:cNvSpPr/>
          <p:nvPr/>
        </p:nvSpPr>
        <p:spPr>
          <a:xfrm>
            <a:off x="3407612" y="1430735"/>
            <a:ext cx="3807768" cy="1887073"/>
          </a:xfrm>
          <a:prstGeom prst="downArrowCallout">
            <a:avLst>
              <a:gd name="adj1" fmla="val 17643"/>
              <a:gd name="adj2" fmla="val 19850"/>
              <a:gd name="adj3" fmla="val 17870"/>
              <a:gd name="adj4" fmla="val 7430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Patellofemoral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arthroplasty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Patellofemoral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indication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(n=192)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E65D4BDC-6ADD-41A1-B1B6-CC32DDB967EA}"/>
              </a:ext>
            </a:extLst>
          </p:cNvPr>
          <p:cNvSpPr txBox="1"/>
          <p:nvPr/>
        </p:nvSpPr>
        <p:spPr>
          <a:xfrm>
            <a:off x="7440291" y="4169695"/>
            <a:ext cx="3205937" cy="8265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- 89 of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tr-TR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1" name="Açıklama Balonu: Aşağı Ok 50">
            <a:extLst>
              <a:ext uri="{FF2B5EF4-FFF2-40B4-BE49-F238E27FC236}">
                <a16:creationId xmlns:a16="http://schemas.microsoft.com/office/drawing/2014/main" id="{D98D0E11-53A9-47FD-B597-391B81DD3B47}"/>
              </a:ext>
            </a:extLst>
          </p:cNvPr>
          <p:cNvSpPr/>
          <p:nvPr/>
        </p:nvSpPr>
        <p:spPr>
          <a:xfrm>
            <a:off x="4145180" y="3560558"/>
            <a:ext cx="2370336" cy="1310150"/>
          </a:xfrm>
          <a:prstGeom prst="downArrowCallout">
            <a:avLst>
              <a:gd name="adj1" fmla="val 241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screened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k: Sola Bükülü 1">
            <a:extLst>
              <a:ext uri="{FF2B5EF4-FFF2-40B4-BE49-F238E27FC236}">
                <a16:creationId xmlns:a16="http://schemas.microsoft.com/office/drawing/2014/main" id="{F78C1637-D115-4F99-AB02-6C53286264D0}"/>
              </a:ext>
            </a:extLst>
          </p:cNvPr>
          <p:cNvSpPr/>
          <p:nvPr/>
        </p:nvSpPr>
        <p:spPr>
          <a:xfrm>
            <a:off x="6605450" y="3912126"/>
            <a:ext cx="443800" cy="1216152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628828-B688-4394-97CF-00649AC7542B}"/>
              </a:ext>
            </a:extLst>
          </p:cNvPr>
          <p:cNvSpPr/>
          <p:nvPr/>
        </p:nvSpPr>
        <p:spPr>
          <a:xfrm>
            <a:off x="6866389" y="4362995"/>
            <a:ext cx="310587" cy="257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Düz Bağlayıcı 41">
            <a:extLst>
              <a:ext uri="{FF2B5EF4-FFF2-40B4-BE49-F238E27FC236}">
                <a16:creationId xmlns:a16="http://schemas.microsoft.com/office/drawing/2014/main" id="{34183E46-FEE2-46BD-B6DA-11748C6788EB}"/>
              </a:ext>
            </a:extLst>
          </p:cNvPr>
          <p:cNvCxnSpPr>
            <a:cxnSpLocks/>
          </p:cNvCxnSpPr>
          <p:nvPr/>
        </p:nvCxnSpPr>
        <p:spPr>
          <a:xfrm>
            <a:off x="6935510" y="4484093"/>
            <a:ext cx="160395" cy="61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etin kutusu 2">
            <a:extLst>
              <a:ext uri="{FF2B5EF4-FFF2-40B4-BE49-F238E27FC236}">
                <a16:creationId xmlns:a16="http://schemas.microsoft.com/office/drawing/2014/main" id="{605CB40B-C97D-A5F9-94F7-3BA0C3E2C411}"/>
              </a:ext>
            </a:extLst>
          </p:cNvPr>
          <p:cNvSpPr txBox="1"/>
          <p:nvPr/>
        </p:nvSpPr>
        <p:spPr>
          <a:xfrm>
            <a:off x="8211601" y="2721213"/>
            <a:ext cx="3033342" cy="10125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tr-TR" sz="1200" i="1" dirty="0">
                <a:solidFill>
                  <a:schemeClr val="tx1"/>
                </a:solidFill>
              </a:rPr>
              <a:t>- 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of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endParaRPr lang="tr-TR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tr-TR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tr-TR" sz="1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tr-TR" sz="12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k: Sola Bükülü 3">
            <a:extLst>
              <a:ext uri="{FF2B5EF4-FFF2-40B4-BE49-F238E27FC236}">
                <a16:creationId xmlns:a16="http://schemas.microsoft.com/office/drawing/2014/main" id="{8B6049E4-C45C-1B97-F588-BC57B99C1655}"/>
              </a:ext>
            </a:extLst>
          </p:cNvPr>
          <p:cNvSpPr/>
          <p:nvPr/>
        </p:nvSpPr>
        <p:spPr>
          <a:xfrm>
            <a:off x="7422478" y="2837404"/>
            <a:ext cx="490455" cy="770014"/>
          </a:xfrm>
          <a:prstGeom prst="curvedLef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E38F83D-D5FF-4746-B572-5C75A96EEDC0}"/>
              </a:ext>
            </a:extLst>
          </p:cNvPr>
          <p:cNvSpPr/>
          <p:nvPr/>
        </p:nvSpPr>
        <p:spPr>
          <a:xfrm>
            <a:off x="7721146" y="3029831"/>
            <a:ext cx="310587" cy="282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0316FD31-8641-3D64-677A-A9204A7F0067}"/>
              </a:ext>
            </a:extLst>
          </p:cNvPr>
          <p:cNvCxnSpPr>
            <a:cxnSpLocks/>
          </p:cNvCxnSpPr>
          <p:nvPr/>
        </p:nvCxnSpPr>
        <p:spPr>
          <a:xfrm>
            <a:off x="7798267" y="3161576"/>
            <a:ext cx="160395" cy="61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çıklama Balonu: Aşağı Ok 7">
            <a:extLst>
              <a:ext uri="{FF2B5EF4-FFF2-40B4-BE49-F238E27FC236}">
                <a16:creationId xmlns:a16="http://schemas.microsoft.com/office/drawing/2014/main" id="{997B9B04-EA97-5C7C-1A10-F5EF2C4AAB15}"/>
              </a:ext>
            </a:extLst>
          </p:cNvPr>
          <p:cNvSpPr/>
          <p:nvPr/>
        </p:nvSpPr>
        <p:spPr>
          <a:xfrm>
            <a:off x="4056736" y="4996288"/>
            <a:ext cx="2509520" cy="88392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eligiblity</a:t>
            </a:r>
            <a:endParaRPr lang="tr-TR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174644" y="1453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PFA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Literature</a:t>
            </a: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672" y="2251091"/>
            <a:ext cx="7750156" cy="4470255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strike="sngStrike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Asking about family history of early</a:t>
            </a:r>
            <a:r>
              <a:rPr lang="tr-TR" sz="1600" b="1" strike="sngStrike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strike="sngStrike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OA to evaluate risk factors for OA progression</a:t>
            </a:r>
            <a:endParaRPr lang="tr-TR" sz="1600" b="1" kern="0" dirty="0">
              <a:solidFill>
                <a:srgbClr val="231F2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GB" sz="1600" b="1" kern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onservative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treatment</a:t>
            </a:r>
            <a:r>
              <a:rPr lang="en-GB" sz="16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 a </a:t>
            </a:r>
            <a:r>
              <a:rPr lang="en-GB" sz="1600" b="1" u="sng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minimum of 3</a:t>
            </a:r>
            <a:r>
              <a:rPr lang="tr-TR" sz="1600" b="1" u="sng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en-GB" sz="1600" b="1" u="sng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 months</a:t>
            </a:r>
            <a:endParaRPr lang="tr-TR" sz="1600" b="1" u="sng" kern="0" dirty="0">
              <a:solidFill>
                <a:srgbClr val="231F2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&lt;1 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year 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risk factor for ↓ PROM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kern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sychosocial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status is important for PROMs </a:t>
            </a:r>
            <a:b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GB" sz="1600" b="1" kern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mok</a:t>
            </a:r>
            <a:r>
              <a:rPr lang="tr-TR" sz="1600" b="1" kern="0" dirty="0" err="1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ing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opioids or antidepressants are risk factors for ↓ improvement of functional outcomes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tr-TR" sz="1600" b="1" u="sng" kern="0" dirty="0">
              <a:solidFill>
                <a:srgbClr val="231F20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Functional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outcomes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ad</a:t>
            </a:r>
            <a:r>
              <a:rPr lang="en-GB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vanced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-stage PFJ-OA (Ivano Grade 3-4) 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&gt; 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early stages diagnosed on MRI</a:t>
            </a:r>
            <a:endParaRPr lang="tr-TR" sz="1600" b="1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Preop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u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of </a:t>
            </a:r>
            <a:r>
              <a:rPr lang="en-GB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MRI 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GB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focus should be on TFJ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CT (PFI 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rotational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disorders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controversial</a:t>
            </a:r>
            <a:endParaRPr lang="tr-TR" sz="1600" b="1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Preoperative technetium bone scanning exclude TFJ-OA more reliably than MRI</a:t>
            </a:r>
            <a:endParaRPr lang="tr-TR" sz="1600" b="1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tr-TR" sz="1600" b="1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/>
            <a:endParaRPr lang="en-TR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24B0CC-615D-B441-944E-15B5E19AFA54}"/>
              </a:ext>
            </a:extLst>
          </p:cNvPr>
          <p:cNvSpPr txBox="1">
            <a:spLocks/>
          </p:cNvSpPr>
          <p:nvPr/>
        </p:nvSpPr>
        <p:spPr>
          <a:xfrm>
            <a:off x="1769325" y="1484852"/>
            <a:ext cx="10515600" cy="1189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PFA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Literature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-II</a:t>
            </a: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T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6C1E6B61-6896-8790-662E-E8AFAA9D0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2879" y="2221049"/>
            <a:ext cx="7162926" cy="4349204"/>
          </a:xfrm>
        </p:spPr>
        <p:txBody>
          <a:bodyPr>
            <a:normAutofit fontScale="92500"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10º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flexion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contractur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flexion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&lt;110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º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→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contrandication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PFA</a:t>
            </a:r>
            <a:endParaRPr lang="tr-TR" sz="16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↑ failure rate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↓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PROMs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in obese patients because of progression of OA to TFJ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GB" sz="1600" b="1" kern="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Trochlear dysplasia 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(</a:t>
            </a:r>
            <a:r>
              <a:rPr lang="tr-TR" sz="1600" b="1" kern="0" dirty="0" err="1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b</a:t>
            </a:r>
            <a:r>
              <a:rPr lang="tr-TR" sz="1600" b="1" u="sng" kern="0" dirty="0" err="1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est</a:t>
            </a:r>
            <a:r>
              <a:rPr lang="tr-TR" sz="1600" b="1" u="sng" kern="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tr-TR" sz="1600" b="1" u="sng" kern="0" dirty="0" err="1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indication</a:t>
            </a:r>
            <a:r>
              <a:rPr lang="tr-TR" sz="1600" b="1" u="sng" kern="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</a:t>
            </a:r>
            <a:r>
              <a:rPr lang="tr-TR" sz="1600" b="1" u="sng" kern="0" dirty="0" err="1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for</a:t>
            </a:r>
            <a:r>
              <a:rPr lang="tr-TR" sz="1600" b="1" u="sng" kern="0" dirty="0"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 PFA ) 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is 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a strong risk factor for PFJ-OA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MyriadPro-Regular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GB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rior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meniscectomy and ACL reconstruction are not contraindications for PFA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Instability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=OA risk↑)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prior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op.→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infection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 (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early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failure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</a:t>
            </a:r>
            <a:r>
              <a:rPr lang="en-GB" sz="16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oronal</a:t>
            </a:r>
            <a:r>
              <a:rPr lang="en-GB" sz="16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plane 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deformity →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progression </a:t>
            </a:r>
            <a:r>
              <a:rPr lang="tr-TR" sz="16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tr-TR" sz="16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TFJ-OA</a:t>
            </a:r>
            <a:r>
              <a:rPr lang="tr-TR" sz="16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Lack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of 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surgeon's </a:t>
            </a:r>
            <a:r>
              <a:rPr lang="tr-TR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experience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↑ Q angle</a:t>
            </a:r>
            <a:r>
              <a:rPr lang="tr-TR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en-GB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dditional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cartilage lesions, patellofemoral dysplasia, or patellar </a:t>
            </a:r>
            <a:r>
              <a:rPr lang="en-GB" sz="16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maltracking</a:t>
            </a:r>
            <a:r>
              <a:rPr lang="en-GB" sz="16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might be poor prognostic facto</a:t>
            </a:r>
            <a:r>
              <a:rPr lang="tr-TR" sz="1600" b="1" kern="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endParaRPr lang="tr-TR" sz="1600" b="1" kern="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3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8690B907-1F74-AAB5-0E35-8CA25EC06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698" y="2181497"/>
            <a:ext cx="8569233" cy="4676503"/>
          </a:xfrm>
        </p:spPr>
        <p:txBody>
          <a:bodyPr>
            <a:normAutofit/>
          </a:bodyPr>
          <a:lstStyle/>
          <a:p>
            <a:pPr algn="l">
              <a:lnSpc>
                <a:spcPct val="210000"/>
              </a:lnSpc>
            </a:pPr>
            <a:r>
              <a:rPr lang="tr-TR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Knowledge </a:t>
            </a:r>
            <a:r>
              <a:rPr lang="tr-TR" sz="14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tr-TR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Experience</a:t>
            </a:r>
            <a:r>
              <a:rPr lang="tr-TR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GB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→</a:t>
            </a:r>
            <a:r>
              <a:rPr lang="tr-TR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shared decision with the patient </a:t>
            </a:r>
            <a:endParaRPr lang="tr-TR" sz="14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210000"/>
              </a:lnSpc>
            </a:pPr>
            <a:r>
              <a:rPr lang="tr-TR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n-GB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deal age for PFA</a:t>
            </a:r>
            <a:r>
              <a:rPr lang="tr-TR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21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BMI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(30-35)?</a:t>
            </a:r>
          </a:p>
          <a:p>
            <a:pPr algn="l">
              <a:lnSpc>
                <a:spcPct val="210000"/>
              </a:lnSpc>
            </a:pP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Coronal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deformity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kern="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&gt;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Valgus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8°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varus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5°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&gt;3°)</a:t>
            </a:r>
          </a:p>
          <a:p>
            <a:pPr algn="l">
              <a:lnSpc>
                <a:spcPct val="210000"/>
              </a:lnSpc>
            </a:pP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patella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baja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 </a:t>
            </a:r>
            <a:r>
              <a:rPr lang="tr-TR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contraindication</a:t>
            </a: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210000"/>
              </a:lnSpc>
            </a:pPr>
            <a:r>
              <a:rPr lang="tr-TR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</a:t>
            </a:r>
            <a:r>
              <a:rPr lang="en-GB" sz="1400" b="1" kern="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rior</a:t>
            </a:r>
            <a:r>
              <a:rPr lang="en-GB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ACL reconstruction patients may be at high risk for progression of TFJ-OA</a:t>
            </a:r>
            <a:r>
              <a:rPr lang="tr-TR" sz="1400" b="1" kern="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lnSpc>
                <a:spcPct val="210000"/>
              </a:lnSpc>
            </a:pPr>
            <a:r>
              <a:rPr lang="tr-TR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</a:t>
            </a:r>
            <a:r>
              <a:rPr lang="en-GB" sz="1400" b="1" kern="0" dirty="0" err="1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taged</a:t>
            </a:r>
            <a:r>
              <a:rPr lang="en-GB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or simultaneous extensor mechanism realignment surgery is associated with better</a:t>
            </a:r>
          </a:p>
          <a:p>
            <a:pPr algn="l">
              <a:lnSpc>
                <a:spcPct val="210000"/>
              </a:lnSpc>
            </a:pPr>
            <a:r>
              <a:rPr lang="en-GB" sz="1400" b="1" kern="0" dirty="0">
                <a:solidFill>
                  <a:srgbClr val="231F2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results in patients with PFJ-OA and extensor mechanism malalignment</a:t>
            </a:r>
            <a:endParaRPr lang="tr-TR" sz="1400" b="1" kern="0" dirty="0">
              <a:solidFill>
                <a:srgbClr val="231F20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8379E8D-2440-0DCA-E6FA-9BEDB25D2B87}"/>
              </a:ext>
            </a:extLst>
          </p:cNvPr>
          <p:cNvSpPr txBox="1">
            <a:spLocks/>
          </p:cNvSpPr>
          <p:nvPr/>
        </p:nvSpPr>
        <p:spPr>
          <a:xfrm>
            <a:off x="1284515" y="1248219"/>
            <a:ext cx="10515600" cy="1189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Controversies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PFA</a:t>
            </a:r>
            <a:r>
              <a:rPr lang="en-US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Literature</a:t>
            </a:r>
            <a:r>
              <a:rPr lang="tr-TR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-II</a:t>
            </a: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3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>
            <a:extLst>
              <a:ext uri="{FF2B5EF4-FFF2-40B4-BE49-F238E27FC236}">
                <a16:creationId xmlns:a16="http://schemas.microsoft.com/office/drawing/2014/main" id="{BF2FA5C2-E381-B572-7E8B-545C2C2B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114" y="1611085"/>
            <a:ext cx="11070772" cy="468085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tr-TR" sz="3600" b="1" dirty="0" err="1">
                <a:solidFill>
                  <a:srgbClr val="00206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tr-TR" sz="3600" b="1" dirty="0">
              <a:solidFill>
                <a:srgbClr val="002060"/>
              </a:solidFill>
              <a:highlight>
                <a:srgbClr val="FF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suitable candidates for isolated patellofemoral arthroplasty?</a:t>
            </a:r>
          </a:p>
          <a:p>
            <a:pPr>
              <a:lnSpc>
                <a:spcPct val="200000"/>
              </a:lnSpc>
            </a:pPr>
            <a:r>
              <a:rPr lang="tr-TR" sz="3300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tr-TR" sz="3300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PFA is a successful treatment for isolated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PFJ-OA in patients who do not respond to conservative treatment, are not obese, have no signs of TFJ-OA, do not have coronal plane deformity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especially 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with trochlear dysplasia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955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schemas.microsoft.com/office/2006/metadata/properties"/>
    <ds:schemaRef ds:uri="http://schemas.microsoft.com/office/infopath/2007/PartnerControls"/>
    <ds:schemaRef ds:uri="6b2cb18b-1808-4a12-b3e4-0026674f10ec"/>
    <ds:schemaRef ds:uri="5e998ea4-89a7-4b33-a9ed-5044a4d65497"/>
  </ds:schemaRefs>
</ds:datastoreItem>
</file>

<file path=customXml/itemProps2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705</Words>
  <Application>Microsoft Office PowerPoint</Application>
  <PresentationFormat>Geniş ekran</PresentationFormat>
  <Paragraphs>53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Segoe UI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Deniz Demirkıran</dc:creator>
  <cp:lastModifiedBy>kayhan karaytug</cp:lastModifiedBy>
  <cp:revision>17</cp:revision>
  <dcterms:created xsi:type="dcterms:W3CDTF">2024-06-13T13:25:39Z</dcterms:created>
  <dcterms:modified xsi:type="dcterms:W3CDTF">2024-08-26T19:07:01Z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