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7" r:id="rId6"/>
    <p:sldId id="258" r:id="rId7"/>
    <p:sldId id="257" r:id="rId8"/>
    <p:sldId id="269" r:id="rId9"/>
    <p:sldId id="270" r:id="rId10"/>
    <p:sldId id="264" r:id="rId11"/>
    <p:sldId id="271" r:id="rId12"/>
    <p:sldId id="266"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5"/>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10348E-5705-70CC-7DE0-CD463721256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8E8972A-C597-D29C-FC71-8A696D8B7E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88E0CE7-45E1-729E-EDAE-BB7471093DBA}"/>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A9C2BA04-9106-34CE-D7E0-DB451EA19B4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DF8CA68-ABD8-1F34-A6C3-C43041BDC388}"/>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78979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A830BB-7CD5-37C0-E99D-4DA5959E1FE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357A575-DA6A-758B-71DA-E01D2C7FF0B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3EAC089-4E5F-1DD3-BFE3-AA3894E16C35}"/>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24BD8715-99A2-3427-79EE-AB722DA08F4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01FBF0D-97B5-DC51-CE20-3780AD6E7A23}"/>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42695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039A3B4-DACA-E9A5-390B-66FF3DE9293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64B7AAE-4BC0-2953-D5AA-0984DDDCE76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0D0897-AD34-9EA5-D676-CE84375BE046}"/>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6B31BB52-2894-C830-414D-B71067147B9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8A5E96-B483-0423-ACB7-214668478A47}"/>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809476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2A6AF08-0421-09D3-8DE9-617729C92E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7" name="Title 6">
            <a:extLst>
              <a:ext uri="{FF2B5EF4-FFF2-40B4-BE49-F238E27FC236}">
                <a16:creationId xmlns:a16="http://schemas.microsoft.com/office/drawing/2014/main" id="{3A6C518A-4934-5BD2-97B0-912E4DA265D4}"/>
              </a:ext>
            </a:extLst>
          </p:cNvPr>
          <p:cNvSpPr>
            <a:spLocks noGrp="1"/>
          </p:cNvSpPr>
          <p:nvPr>
            <p:ph type="title"/>
          </p:nvPr>
        </p:nvSpPr>
        <p:spPr/>
        <p:txBody>
          <a:bodyPr/>
          <a:lstStyle/>
          <a:p>
            <a:r>
              <a:rPr lang="en-US"/>
              <a:t>Click to edit Master title style</a:t>
            </a:r>
            <a:endParaRPr lang="en-TR"/>
          </a:p>
        </p:txBody>
      </p:sp>
    </p:spTree>
    <p:extLst>
      <p:ext uri="{BB962C8B-B14F-4D97-AF65-F5344CB8AC3E}">
        <p14:creationId xmlns:p14="http://schemas.microsoft.com/office/powerpoint/2010/main" val="326128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1E1028-E088-8134-B346-06CAAFEDA35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DCEFF01-9BC3-3B87-697C-8AED770EA78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AE0975-8EB5-AB1F-4056-3418A93267DD}"/>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8310F209-9AB5-795F-6353-10953522A59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362AE78-9469-A674-68B1-0C6AC98380EE}"/>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48934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EA4B7F-19A7-64B1-A3EF-6CBFF588EA6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32AC138-E2D1-4072-0221-03E64E75B8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19BBEFA-4F66-B68D-0609-DF590BDB97BB}"/>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9675623F-2B01-9887-5684-8312B85F480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D828E54-2CF6-C285-0214-03824C0E64D1}"/>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44746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798460-88F1-7DA5-EF1A-A765DEF350E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4F3D8D2-1CCE-AD7A-25E5-1FBD9A301C4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FCE3575-8353-68BA-B6FC-77DBCC13613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D5FBE56-53E5-90DE-6678-E82B4CF65F0F}"/>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D4B9D7A8-6FD3-DA3A-6F32-8A0D9B87B1C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C318010-70EB-D035-D9F9-B6C86685C72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0313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139D06-6740-C202-33DF-E1149010B19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1628258-4747-38FB-91CD-10CFFCC87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FF73BF5-F032-FF9F-263C-1941A5395710}"/>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CA20834-3FA7-63E3-8BC9-880CFBABF2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E5FBF3B-E573-DE2D-D006-94F08199E61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6D35F49-AC82-677A-C585-FFEA3E5AADB1}"/>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8" name="Alt Bilgi Yer Tutucusu 7">
            <a:extLst>
              <a:ext uri="{FF2B5EF4-FFF2-40B4-BE49-F238E27FC236}">
                <a16:creationId xmlns:a16="http://schemas.microsoft.com/office/drawing/2014/main" id="{1E4AB0C5-DCE3-99E3-FA8F-702689BE9AA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3BA8757-2238-F541-ADCC-053629D89FC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455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77E9CD-C895-3593-7C2A-95BB80DCBE3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1924B6C-B628-762F-5E58-48B3C4937A23}"/>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4" name="Alt Bilgi Yer Tutucusu 3">
            <a:extLst>
              <a:ext uri="{FF2B5EF4-FFF2-40B4-BE49-F238E27FC236}">
                <a16:creationId xmlns:a16="http://schemas.microsoft.com/office/drawing/2014/main" id="{F57A6905-E990-BC42-AC09-B164541780F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31747A6-BCC5-ACD3-768E-9BEBF918D6D5}"/>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34481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1251629-A31D-AE24-3BB1-54E74ED2A2B1}"/>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3" name="Alt Bilgi Yer Tutucusu 2">
            <a:extLst>
              <a:ext uri="{FF2B5EF4-FFF2-40B4-BE49-F238E27FC236}">
                <a16:creationId xmlns:a16="http://schemas.microsoft.com/office/drawing/2014/main" id="{E58E4CE9-101A-CBC3-F705-3811534FF07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41944F0-25C1-671C-0E4D-868A67029CA2}"/>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6102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E0D9E6-8BC0-FEEC-D19A-CD1A78ADB35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B68FD1B-8160-6974-7470-1B8406A7D8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4D633C1-93FA-9762-6D5A-DF6194805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BE0F140-AF74-1660-76D2-68495B95C4C0}"/>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5A10344F-FB56-28B8-8E84-A3DF84E9980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C43AE5E-7C56-5F64-E99A-780AF9E2DE7D}"/>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8946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D73E8D-57A4-A438-A59C-E22648B77CB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DE85AEA-10C2-A22E-F62E-0AD5593FBE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CFC951F-7E5B-D42E-A0C6-AEEA77ED9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9B7FD75-4FF5-376E-2112-6CB10077EAF7}"/>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A353AD91-1108-2493-0985-1F28F6A0239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333027F-C033-1FC2-2FA1-59875B4CD904}"/>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60091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F97E2E3-9D27-71F1-7ECC-C65A8EEC75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2F6494A-515A-6040-320A-BC308F1D34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78060F-A820-8782-7417-2A7E52BE57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970ED59B-586D-4BF9-5511-C6EFB540E7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936659F6-D3D0-C2EC-5832-ACA3D7242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0503C0-BB46-4D93-B90F-6E0A04AF3665}" type="slidenum">
              <a:rPr lang="tr-TR" smtClean="0"/>
              <a:t>‹#›</a:t>
            </a:fld>
            <a:endParaRPr lang="tr-TR"/>
          </a:p>
        </p:txBody>
      </p:sp>
      <p:pic>
        <p:nvPicPr>
          <p:cNvPr id="8" name="Resim 7" descr="metin, ekran görüntüsü içeren bir resim&#10;&#10;Açıklama otomatik olarak oluşturuldu">
            <a:extLst>
              <a:ext uri="{FF2B5EF4-FFF2-40B4-BE49-F238E27FC236}">
                <a16:creationId xmlns:a16="http://schemas.microsoft.com/office/drawing/2014/main" id="{2BA767CB-B04D-3A64-DFF3-9BB3D1D2F6A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1949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0D34168-14C1-BA1E-4FC0-47ADA7C0B655}"/>
              </a:ext>
            </a:extLst>
          </p:cNvPr>
          <p:cNvSpPr txBox="1">
            <a:spLocks/>
          </p:cNvSpPr>
          <p:nvPr/>
        </p:nvSpPr>
        <p:spPr>
          <a:xfrm>
            <a:off x="445167" y="1684421"/>
            <a:ext cx="11574379" cy="4908884"/>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70000"/>
              </a:lnSpc>
            </a:pPr>
            <a:r>
              <a:rPr lang="en-US" sz="4600" b="1" dirty="0">
                <a:solidFill>
                  <a:srgbClr val="002060"/>
                </a:solidFill>
                <a:latin typeface="Times New Roman" panose="02020603050405020304" pitchFamily="18" charset="0"/>
                <a:cs typeface="Times New Roman" panose="02020603050405020304" pitchFamily="18" charset="0"/>
              </a:rPr>
              <a:t>Is there a difference in outcome of </a:t>
            </a:r>
            <a:r>
              <a:rPr lang="en-US" sz="4600" b="1" dirty="0" err="1">
                <a:solidFill>
                  <a:srgbClr val="002060"/>
                </a:solidFill>
                <a:latin typeface="Times New Roman" panose="02020603050405020304" pitchFamily="18" charset="0"/>
                <a:cs typeface="Times New Roman" panose="02020603050405020304" pitchFamily="18" charset="0"/>
              </a:rPr>
              <a:t>unicondylar</a:t>
            </a:r>
            <a:r>
              <a:rPr lang="en-US" sz="4600" b="1" dirty="0">
                <a:solidFill>
                  <a:srgbClr val="002060"/>
                </a:solidFill>
                <a:latin typeface="Times New Roman" panose="02020603050405020304" pitchFamily="18" charset="0"/>
                <a:cs typeface="Times New Roman" panose="02020603050405020304" pitchFamily="18" charset="0"/>
              </a:rPr>
              <a:t> knee arthroplasty when fixed versus mobile bearing implant is used?</a:t>
            </a:r>
          </a:p>
          <a:p>
            <a:pPr>
              <a:lnSpc>
                <a:spcPct val="160000"/>
              </a:lnSpc>
            </a:pPr>
            <a:endParaRPr lang="en-US" sz="3600" dirty="0">
              <a:solidFill>
                <a:srgbClr val="002060"/>
              </a:solidFill>
              <a:latin typeface="Times New Roman" panose="02020603050405020304" pitchFamily="18" charset="0"/>
              <a:cs typeface="Times New Roman" panose="02020603050405020304" pitchFamily="18" charset="0"/>
            </a:endParaRPr>
          </a:p>
          <a:p>
            <a:pPr>
              <a:lnSpc>
                <a:spcPct val="160000"/>
              </a:lnSpc>
            </a:pPr>
            <a:r>
              <a:rPr lang="en-US" sz="5100" dirty="0" err="1">
                <a:solidFill>
                  <a:srgbClr val="002060"/>
                </a:solidFill>
                <a:latin typeface="Times New Roman" panose="02020603050405020304" pitchFamily="18" charset="0"/>
                <a:cs typeface="Times New Roman" panose="02020603050405020304" pitchFamily="18" charset="0"/>
              </a:rPr>
              <a:t>Fatih</a:t>
            </a:r>
            <a:r>
              <a:rPr lang="en-US" sz="5100" dirty="0">
                <a:solidFill>
                  <a:srgbClr val="002060"/>
                </a:solidFill>
                <a:latin typeface="Times New Roman" panose="02020603050405020304" pitchFamily="18" charset="0"/>
                <a:cs typeface="Times New Roman" panose="02020603050405020304" pitchFamily="18" charset="0"/>
              </a:rPr>
              <a:t> </a:t>
            </a:r>
            <a:r>
              <a:rPr lang="en-US" sz="5100" dirty="0" err="1">
                <a:solidFill>
                  <a:srgbClr val="002060"/>
                </a:solidFill>
                <a:latin typeface="Times New Roman" panose="02020603050405020304" pitchFamily="18" charset="0"/>
                <a:cs typeface="Times New Roman" panose="02020603050405020304" pitchFamily="18" charset="0"/>
              </a:rPr>
              <a:t>Yıldız</a:t>
            </a:r>
            <a:r>
              <a:rPr lang="en-US" sz="5100" dirty="0">
                <a:solidFill>
                  <a:srgbClr val="002060"/>
                </a:solidFill>
                <a:latin typeface="Times New Roman" panose="02020603050405020304" pitchFamily="18" charset="0"/>
                <a:cs typeface="Times New Roman" panose="02020603050405020304" pitchFamily="18" charset="0"/>
              </a:rPr>
              <a:t>, MD</a:t>
            </a:r>
          </a:p>
          <a:p>
            <a:pPr>
              <a:lnSpc>
                <a:spcPct val="160000"/>
              </a:lnSpc>
            </a:pPr>
            <a:r>
              <a:rPr lang="en-US" sz="4000" dirty="0" err="1">
                <a:solidFill>
                  <a:srgbClr val="002060"/>
                </a:solidFill>
                <a:latin typeface="Times New Roman" panose="02020603050405020304" pitchFamily="18" charset="0"/>
                <a:cs typeface="Times New Roman" panose="02020603050405020304" pitchFamily="18" charset="0"/>
              </a:rPr>
              <a:t>Bezmialem</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Vakıf</a:t>
            </a:r>
            <a:r>
              <a:rPr lang="en-US" sz="4000" dirty="0">
                <a:solidFill>
                  <a:srgbClr val="002060"/>
                </a:solidFill>
                <a:latin typeface="Times New Roman" panose="02020603050405020304" pitchFamily="18" charset="0"/>
                <a:cs typeface="Times New Roman" panose="02020603050405020304" pitchFamily="18" charset="0"/>
              </a:rPr>
              <a:t> University</a:t>
            </a:r>
          </a:p>
          <a:p>
            <a:pPr>
              <a:lnSpc>
                <a:spcPct val="160000"/>
              </a:lnSpc>
            </a:pPr>
            <a:r>
              <a:rPr lang="en-US" sz="4000" dirty="0">
                <a:solidFill>
                  <a:srgbClr val="002060"/>
                </a:solidFill>
                <a:latin typeface="Times New Roman" panose="02020603050405020304" pitchFamily="18" charset="0"/>
                <a:cs typeface="Times New Roman" panose="02020603050405020304" pitchFamily="18" charset="0"/>
              </a:rPr>
              <a:t>İstanbul, Türkiye</a:t>
            </a:r>
          </a:p>
          <a:p>
            <a:endParaRPr lang="en-US"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120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0D5D8CB3-1706-637C-84AC-A4E81214EBAA}"/>
              </a:ext>
            </a:extLst>
          </p:cNvPr>
          <p:cNvPicPr>
            <a:picLocks noChangeAspect="1"/>
          </p:cNvPicPr>
          <p:nvPr/>
        </p:nvPicPr>
        <p:blipFill>
          <a:blip r:embed="rId2"/>
          <a:stretch>
            <a:fillRect/>
          </a:stretch>
        </p:blipFill>
        <p:spPr>
          <a:xfrm>
            <a:off x="3443288" y="1735686"/>
            <a:ext cx="1982695" cy="2136053"/>
          </a:xfrm>
          <a:prstGeom prst="rect">
            <a:avLst/>
          </a:prstGeom>
        </p:spPr>
      </p:pic>
      <p:pic>
        <p:nvPicPr>
          <p:cNvPr id="1028" name="Picture 4" descr="Gavan P. Duffy, MD">
            <a:extLst>
              <a:ext uri="{FF2B5EF4-FFF2-40B4-BE49-F238E27FC236}">
                <a16:creationId xmlns:a16="http://schemas.microsoft.com/office/drawing/2014/main" id="{D08C8F23-3F2B-13D1-C8CC-4A902C5AC8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780" t="4167" r="14345" b="2709"/>
          <a:stretch/>
        </p:blipFill>
        <p:spPr bwMode="auto">
          <a:xfrm>
            <a:off x="7929563" y="1788453"/>
            <a:ext cx="1474881" cy="2039645"/>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a:extLst>
              <a:ext uri="{FF2B5EF4-FFF2-40B4-BE49-F238E27FC236}">
                <a16:creationId xmlns:a16="http://schemas.microsoft.com/office/drawing/2014/main" id="{A3D87D68-02DB-F988-590D-88C8DACFB65B}"/>
              </a:ext>
            </a:extLst>
          </p:cNvPr>
          <p:cNvPicPr>
            <a:picLocks noChangeAspect="1"/>
          </p:cNvPicPr>
          <p:nvPr/>
        </p:nvPicPr>
        <p:blipFill>
          <a:blip r:embed="rId4"/>
          <a:stretch>
            <a:fillRect/>
          </a:stretch>
        </p:blipFill>
        <p:spPr>
          <a:xfrm>
            <a:off x="9801225" y="1735686"/>
            <a:ext cx="1624012" cy="2172116"/>
          </a:xfrm>
          <a:prstGeom prst="rect">
            <a:avLst/>
          </a:prstGeom>
        </p:spPr>
      </p:pic>
      <p:pic>
        <p:nvPicPr>
          <p:cNvPr id="1030" name="Picture 6">
            <a:extLst>
              <a:ext uri="{FF2B5EF4-FFF2-40B4-BE49-F238E27FC236}">
                <a16:creationId xmlns:a16="http://schemas.microsoft.com/office/drawing/2014/main" id="{8435E3CE-C9D2-C17B-F7EC-DBCD0FFF0FA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750" t="14066" r="22494" b="31195"/>
          <a:stretch/>
        </p:blipFill>
        <p:spPr bwMode="auto">
          <a:xfrm>
            <a:off x="1349194" y="1699622"/>
            <a:ext cx="1849248" cy="21721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85FAD29-8E85-023E-AA9D-0E888350FFF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6885" t="4664" r="20937" b="33881"/>
          <a:stretch/>
        </p:blipFill>
        <p:spPr bwMode="auto">
          <a:xfrm>
            <a:off x="6480210" y="4343396"/>
            <a:ext cx="1683054" cy="2371725"/>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a:extLst>
              <a:ext uri="{FF2B5EF4-FFF2-40B4-BE49-F238E27FC236}">
                <a16:creationId xmlns:a16="http://schemas.microsoft.com/office/drawing/2014/main" id="{356BCCB9-3580-8CE5-E515-242CFA0D2471}"/>
              </a:ext>
            </a:extLst>
          </p:cNvPr>
          <p:cNvPicPr>
            <a:picLocks noChangeAspect="1"/>
          </p:cNvPicPr>
          <p:nvPr/>
        </p:nvPicPr>
        <p:blipFill>
          <a:blip r:embed="rId7"/>
          <a:stretch>
            <a:fillRect/>
          </a:stretch>
        </p:blipFill>
        <p:spPr>
          <a:xfrm>
            <a:off x="4049485" y="4339403"/>
            <a:ext cx="2186740" cy="2375718"/>
          </a:xfrm>
          <a:prstGeom prst="rect">
            <a:avLst/>
          </a:prstGeom>
        </p:spPr>
      </p:pic>
      <p:pic>
        <p:nvPicPr>
          <p:cNvPr id="7" name="Resim 6">
            <a:extLst>
              <a:ext uri="{FF2B5EF4-FFF2-40B4-BE49-F238E27FC236}">
                <a16:creationId xmlns:a16="http://schemas.microsoft.com/office/drawing/2014/main" id="{32E5068E-2F10-7D28-8FEA-6C293622CBDA}"/>
              </a:ext>
            </a:extLst>
          </p:cNvPr>
          <p:cNvPicPr>
            <a:picLocks noChangeAspect="1"/>
          </p:cNvPicPr>
          <p:nvPr/>
        </p:nvPicPr>
        <p:blipFill>
          <a:blip r:embed="rId8"/>
          <a:srcRect l="12701" t="16236" r="15001" b="14598"/>
          <a:stretch/>
        </p:blipFill>
        <p:spPr>
          <a:xfrm>
            <a:off x="5507977" y="1699622"/>
            <a:ext cx="2186740" cy="2216773"/>
          </a:xfrm>
          <a:prstGeom prst="rect">
            <a:avLst/>
          </a:prstGeom>
        </p:spPr>
      </p:pic>
    </p:spTree>
    <p:extLst>
      <p:ext uri="{BB962C8B-B14F-4D97-AF65-F5344CB8AC3E}">
        <p14:creationId xmlns:p14="http://schemas.microsoft.com/office/powerpoint/2010/main" val="611571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5FD2DD-8111-8A96-4DEE-1641F5A6ED92}"/>
              </a:ext>
            </a:extLst>
          </p:cNvPr>
          <p:cNvSpPr>
            <a:spLocks noGrp="1"/>
          </p:cNvSpPr>
          <p:nvPr>
            <p:ph type="title"/>
          </p:nvPr>
        </p:nvSpPr>
        <p:spPr>
          <a:xfrm>
            <a:off x="1432956" y="2044845"/>
            <a:ext cx="10515600" cy="1325563"/>
          </a:xfrm>
        </p:spPr>
        <p:txBody>
          <a:bodyPr/>
          <a:lstStyle/>
          <a:p>
            <a:r>
              <a:rPr lang="en-US" u="sng" dirty="0">
                <a:solidFill>
                  <a:srgbClr val="002060"/>
                </a:solidFill>
                <a:latin typeface="Times New Roman" panose="02020603050405020304" pitchFamily="18" charset="0"/>
                <a:cs typeface="Times New Roman" panose="02020603050405020304" pitchFamily="18" charset="0"/>
              </a:rPr>
              <a:t>Why is this topic important?</a:t>
            </a:r>
            <a:endParaRPr lang="en-TR" u="sng">
              <a:solidFill>
                <a:srgbClr val="002060"/>
              </a:solidFill>
              <a:latin typeface="Times New Roman" panose="02020603050405020304" pitchFamily="18" charset="0"/>
              <a:cs typeface="Times New Roman" panose="02020603050405020304" pitchFamily="18" charset="0"/>
            </a:endParaRPr>
          </a:p>
        </p:txBody>
      </p:sp>
      <p:sp>
        <p:nvSpPr>
          <p:cNvPr id="6" name="TextBox 9">
            <a:extLst>
              <a:ext uri="{FF2B5EF4-FFF2-40B4-BE49-F238E27FC236}">
                <a16:creationId xmlns:a16="http://schemas.microsoft.com/office/drawing/2014/main" id="{BFFF51FF-0331-4DA2-55B1-F5003E187E48}"/>
              </a:ext>
            </a:extLst>
          </p:cNvPr>
          <p:cNvSpPr txBox="1"/>
          <p:nvPr/>
        </p:nvSpPr>
        <p:spPr>
          <a:xfrm>
            <a:off x="1432955" y="3370408"/>
            <a:ext cx="10515600" cy="2308324"/>
          </a:xfrm>
          <a:prstGeom prst="rect">
            <a:avLst/>
          </a:prstGeom>
          <a:noFill/>
        </p:spPr>
        <p:txBody>
          <a:bodyPr wrap="square">
            <a:spAutoFit/>
          </a:bodyPr>
          <a:lstStyle/>
          <a:p>
            <a:pPr marL="342900" indent="-342900" algn="l">
              <a:buFont typeface="Wingdings" pitchFamily="2" charset="2"/>
              <a:buChar char="v"/>
            </a:pPr>
            <a:r>
              <a:rPr lang="en-US" sz="3600" dirty="0">
                <a:latin typeface="Times New Roman" panose="02020603050405020304" pitchFamily="18" charset="0"/>
                <a:cs typeface="Times New Roman" panose="02020603050405020304" pitchFamily="18" charset="0"/>
              </a:rPr>
              <a:t>Revision rates of two different bearing designs</a:t>
            </a:r>
          </a:p>
          <a:p>
            <a:pPr marL="342900" indent="-342900" algn="l">
              <a:buFont typeface="Wingdings" pitchFamily="2" charset="2"/>
              <a:buChar char="v"/>
            </a:pPr>
            <a:r>
              <a:rPr lang="en-US" sz="3600" dirty="0">
                <a:latin typeface="Times New Roman" panose="02020603050405020304" pitchFamily="18" charset="0"/>
                <a:cs typeface="Times New Roman" panose="02020603050405020304" pitchFamily="18" charset="0"/>
              </a:rPr>
              <a:t>Reasons for revisions</a:t>
            </a:r>
          </a:p>
          <a:p>
            <a:pPr marL="342900" indent="-342900" algn="l">
              <a:buFont typeface="Wingdings" pitchFamily="2" charset="2"/>
              <a:buChar char="v"/>
            </a:pPr>
            <a:r>
              <a:rPr lang="en-US" sz="3600" dirty="0">
                <a:latin typeface="Times New Roman" panose="02020603050405020304" pitchFamily="18" charset="0"/>
                <a:cs typeface="Times New Roman" panose="02020603050405020304" pitchFamily="18" charset="0"/>
              </a:rPr>
              <a:t>Functional outcomes</a:t>
            </a:r>
          </a:p>
          <a:p>
            <a:pPr marL="342900" indent="-342900" algn="l">
              <a:buFont typeface="Wingdings" pitchFamily="2" charset="2"/>
              <a:buChar char="v"/>
            </a:pPr>
            <a:r>
              <a:rPr lang="en-US" sz="3600" dirty="0">
                <a:latin typeface="Times New Roman" panose="02020603050405020304" pitchFamily="18" charset="0"/>
                <a:cs typeface="Times New Roman" panose="02020603050405020304" pitchFamily="18" charset="0"/>
              </a:rPr>
              <a:t>Differences in outcomes for the lateral compartment</a:t>
            </a:r>
            <a:endParaRPr lang="en-TR"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938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EF380BA-2F2E-C9C1-E313-CDB7B1D2B2D3}"/>
              </a:ext>
            </a:extLst>
          </p:cNvPr>
          <p:cNvSpPr txBox="1">
            <a:spLocks/>
          </p:cNvSpPr>
          <p:nvPr/>
        </p:nvSpPr>
        <p:spPr>
          <a:xfrm>
            <a:off x="1432956" y="20448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Literature Review/Process</a:t>
            </a:r>
          </a:p>
          <a:p>
            <a:endParaRPr lang="en-TR">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B2CA443-D42A-C2A7-C5DE-A3AF800729AA}"/>
              </a:ext>
            </a:extLst>
          </p:cNvPr>
          <p:cNvSpPr txBox="1"/>
          <p:nvPr/>
        </p:nvSpPr>
        <p:spPr>
          <a:xfrm>
            <a:off x="1313793" y="2866974"/>
            <a:ext cx="10634763" cy="3785652"/>
          </a:xfrm>
          <a:prstGeom prst="rect">
            <a:avLst/>
          </a:prstGeom>
          <a:noFill/>
        </p:spPr>
        <p:txBody>
          <a:bodyPr wrap="square">
            <a:spAutoFit/>
          </a:bodyPr>
          <a:lstStyle/>
          <a:p>
            <a:pPr marL="342900" indent="-342900">
              <a:buFont typeface="Wingdings" pitchFamily="2" charset="2"/>
              <a:buChar char="v"/>
            </a:pPr>
            <a:r>
              <a:rPr lang="en-US" sz="2400" dirty="0">
                <a:latin typeface="Times New Roman" panose="02020603050405020304" pitchFamily="18" charset="0"/>
                <a:cs typeface="Times New Roman" panose="02020603050405020304" pitchFamily="18" charset="0"/>
              </a:rPr>
              <a:t>Umbrella review</a:t>
            </a:r>
          </a:p>
          <a:p>
            <a:pPr marL="342900" indent="-342900">
              <a:buFont typeface="Wingdings" pitchFamily="2" charset="2"/>
              <a:buChar char="v"/>
            </a:pPr>
            <a:r>
              <a:rPr lang="en-US" sz="2400" dirty="0">
                <a:latin typeface="Times New Roman" panose="02020603050405020304" pitchFamily="18" charset="0"/>
                <a:cs typeface="Times New Roman" panose="02020603050405020304" pitchFamily="18" charset="0"/>
              </a:rPr>
              <a:t>Only the systematic reviews and meta-analyses in English, which compared the outcomes of FB and MB UKA were included </a:t>
            </a:r>
          </a:p>
          <a:p>
            <a:pPr marL="342900" indent="-342900">
              <a:buFont typeface="Wingdings" pitchFamily="2" charset="2"/>
              <a:buChar char="v"/>
            </a:pPr>
            <a:r>
              <a:rPr lang="en-US" sz="2400" dirty="0">
                <a:latin typeface="Times New Roman" panose="02020603050405020304" pitchFamily="18" charset="0"/>
                <a:cs typeface="Times New Roman" panose="02020603050405020304" pitchFamily="18" charset="0"/>
              </a:rPr>
              <a:t>The study protocol was registered in PROSPERO (CRD42024532054)</a:t>
            </a:r>
          </a:p>
          <a:p>
            <a:pPr marL="342900" indent="-342900">
              <a:buFont typeface="Wingdings" pitchFamily="2" charset="2"/>
              <a:buChar char="v"/>
            </a:pPr>
            <a:r>
              <a:rPr lang="en-US" sz="2400" dirty="0">
                <a:latin typeface="Times New Roman" panose="02020603050405020304" pitchFamily="18" charset="0"/>
                <a:cs typeface="Times New Roman" panose="02020603050405020304" pitchFamily="18" charset="0"/>
              </a:rPr>
              <a:t>Two independent researchers searched </a:t>
            </a:r>
            <a:r>
              <a:rPr lang="en-US" sz="2400" b="1" dirty="0">
                <a:latin typeface="Times New Roman" panose="02020603050405020304" pitchFamily="18" charset="0"/>
                <a:cs typeface="Times New Roman" panose="02020603050405020304" pitchFamily="18" charset="0"/>
              </a:rPr>
              <a:t>PubMed, Ovid MEDLINE, Cochrane Library and CINAHL</a:t>
            </a:r>
            <a:endParaRPr lang="en-US" sz="2400" dirty="0">
              <a:latin typeface="Times New Roman" panose="02020603050405020304" pitchFamily="18" charset="0"/>
              <a:cs typeface="Times New Roman" panose="02020603050405020304" pitchFamily="18" charset="0"/>
            </a:endParaRPr>
          </a:p>
          <a:p>
            <a:pPr marL="342900" indent="-342900" algn="l">
              <a:buFont typeface="Wingdings" pitchFamily="2" charset="2"/>
              <a:buChar char="v"/>
            </a:pPr>
            <a:r>
              <a:rPr lang="en-US" sz="2400" dirty="0">
                <a:latin typeface="Times New Roman" panose="02020603050405020304" pitchFamily="18" charset="0"/>
                <a:cs typeface="Times New Roman" panose="02020603050405020304" pitchFamily="18" charset="0"/>
              </a:rPr>
              <a:t>Search strategy using Mesh terms: </a:t>
            </a:r>
            <a:r>
              <a:rPr lang="en-US" sz="2400" dirty="0">
                <a:solidFill>
                  <a:srgbClr val="222222"/>
                </a:solidFill>
                <a:effectLst/>
                <a:latin typeface="Times New Roman" panose="02020603050405020304" pitchFamily="18" charset="0"/>
                <a:ea typeface="Aptos" panose="020B0004020202020204" pitchFamily="34" charset="0"/>
                <a:cs typeface="Times New Roman" panose="02020603050405020304" pitchFamily="18" charset="0"/>
              </a:rPr>
              <a:t>Arthroplasty, Replacement, Knee</a:t>
            </a:r>
          </a:p>
          <a:p>
            <a:pPr marL="342900" indent="-342900" algn="l">
              <a:buFont typeface="Wingdings" pitchFamily="2" charset="2"/>
              <a:buChar char="v"/>
            </a:pPr>
            <a:r>
              <a:rPr lang="en-US" sz="2400" dirty="0">
                <a:latin typeface="Times New Roman" panose="02020603050405020304" pitchFamily="18" charset="0"/>
                <a:cs typeface="Times New Roman" panose="02020603050405020304" pitchFamily="18" charset="0"/>
              </a:rPr>
              <a:t>Number of articles retrieved: 2443</a:t>
            </a:r>
          </a:p>
          <a:p>
            <a:pPr marL="342900" indent="-342900" algn="l">
              <a:buFont typeface="Wingdings" pitchFamily="2" charset="2"/>
              <a:buChar char="v"/>
            </a:pPr>
            <a:r>
              <a:rPr lang="en-US" sz="2400" dirty="0">
                <a:latin typeface="Times New Roman" panose="02020603050405020304" pitchFamily="18" charset="0"/>
                <a:cs typeface="Times New Roman" panose="02020603050405020304" pitchFamily="18" charset="0"/>
              </a:rPr>
              <a:t>Screening: 887</a:t>
            </a:r>
          </a:p>
          <a:p>
            <a:pPr marL="342900" indent="-342900" algn="l">
              <a:buFont typeface="Wingdings" pitchFamily="2" charset="2"/>
              <a:buChar char="v"/>
            </a:pPr>
            <a:r>
              <a:rPr lang="en-US" sz="2400" dirty="0">
                <a:latin typeface="Times New Roman" panose="02020603050405020304" pitchFamily="18" charset="0"/>
                <a:cs typeface="Times New Roman" panose="02020603050405020304" pitchFamily="18" charset="0"/>
              </a:rPr>
              <a:t>Final number of publications:8</a:t>
            </a:r>
            <a:endParaRPr lang="en-TR"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1683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EF380BA-2F2E-C9C1-E313-CDB7B1D2B2D3}"/>
              </a:ext>
            </a:extLst>
          </p:cNvPr>
          <p:cNvSpPr txBox="1">
            <a:spLocks/>
          </p:cNvSpPr>
          <p:nvPr/>
        </p:nvSpPr>
        <p:spPr>
          <a:xfrm>
            <a:off x="1432956" y="20448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Literature Review/Process</a:t>
            </a:r>
          </a:p>
          <a:p>
            <a:endParaRPr lang="en-TR">
              <a:solidFill>
                <a:srgbClr val="002060"/>
              </a:solidFill>
              <a:latin typeface="Times New Roman" panose="02020603050405020304" pitchFamily="18" charset="0"/>
              <a:cs typeface="Times New Roman" panose="02020603050405020304" pitchFamily="18" charset="0"/>
            </a:endParaRPr>
          </a:p>
        </p:txBody>
      </p:sp>
      <p:sp>
        <p:nvSpPr>
          <p:cNvPr id="5" name="Rectangle 3">
            <a:extLst>
              <a:ext uri="{FF2B5EF4-FFF2-40B4-BE49-F238E27FC236}">
                <a16:creationId xmlns:a16="http://schemas.microsoft.com/office/drawing/2014/main" id="{34F39A4B-BC23-D8A1-AAE3-3807BF7399C7}"/>
              </a:ext>
            </a:extLst>
          </p:cNvPr>
          <p:cNvSpPr>
            <a:spLocks noChangeArrowheads="1"/>
          </p:cNvSpPr>
          <p:nvPr/>
        </p:nvSpPr>
        <p:spPr bwMode="auto">
          <a:xfrm>
            <a:off x="417065" y="2917112"/>
            <a:ext cx="11061865"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1. Cheng et al. (2013). Fixed- versus mobile-bearing </a:t>
            </a:r>
            <a:r>
              <a:rPr kumimoji="0" lang="en-US" altLang="tr-TR"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unicondylar</a:t>
            </a:r>
            <a:r>
              <a:rPr kumimoji="0" lang="en-US" altLang="tr-TR"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 knee arthroplasty: are failure modes different? Knee Surg Sports </a:t>
            </a:r>
            <a:r>
              <a:rPr kumimoji="0" lang="en-US" altLang="tr-TR"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Traumatol</a:t>
            </a:r>
            <a:r>
              <a:rPr kumimoji="0" lang="en-US" altLang="tr-TR"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 </a:t>
            </a:r>
            <a:r>
              <a:rPr kumimoji="0" lang="en-US" altLang="tr-TR"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Arthrosc</a:t>
            </a:r>
            <a:r>
              <a:rPr kumimoji="0" lang="en-US" altLang="tr-TR"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 21(11), 2433-41. https://</a:t>
            </a:r>
            <a:r>
              <a:rPr kumimoji="0" lang="en-US" altLang="tr-TR"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doi.org</a:t>
            </a:r>
            <a:r>
              <a:rPr kumimoji="0" lang="en-US" altLang="tr-TR"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/10.1007/s00167-012-2208-y </a:t>
            </a:r>
            <a:endParaRPr kumimoji="0" lang="en-US" altLang="tr-TR"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2. Cao et al. (2019). Comparison of Fixed-Bearing and Mobile-Bearing </a:t>
            </a:r>
            <a:r>
              <a:rPr kumimoji="0" lang="en-US" altLang="tr-TR"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Unicompartmental</a:t>
            </a:r>
            <a:r>
              <a:rPr kumimoji="0" lang="en-US" altLang="tr-TR"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 Knee Arthroplasty: A Systematic Review and 	Meta-Analysis. J Arthroplasty, 34(12), 3114-3123.e3. https://</a:t>
            </a:r>
            <a:r>
              <a:rPr kumimoji="0" lang="en-US" altLang="tr-TR"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doi.org</a:t>
            </a:r>
            <a:r>
              <a:rPr kumimoji="0" lang="en-US" altLang="tr-TR"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/10.1016/j.arth.2019.07.005 </a:t>
            </a:r>
            <a:endParaRPr kumimoji="0" lang="en-US" altLang="tr-TR"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3. Abu Al-Rub et al. (2020). Survivorship of fixed vs mobile bearing </a:t>
            </a:r>
            <a:r>
              <a:rPr kumimoji="0" lang="en-US" altLang="tr-TR"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unicompartmental</a:t>
            </a:r>
            <a:r>
              <a:rPr kumimoji="0" lang="en-US" altLang="tr-TR"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 knee replacement: A systematic review and meta-	analysis of sixty-four studies and National Joint Registries. Knee, 27(5), 1635-1644. https://</a:t>
            </a:r>
            <a:r>
              <a:rPr kumimoji="0" lang="en-US" altLang="tr-TR"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doi.org</a:t>
            </a:r>
            <a:r>
              <a:rPr kumimoji="0" lang="en-US" altLang="tr-TR"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/10.1016/j.knee.2020.09.004 </a:t>
            </a:r>
            <a:endParaRPr kumimoji="0" lang="en-US" altLang="tr-TR"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4. Smith et al. (2009). Fixed versus mobile bearing </a:t>
            </a:r>
            <a:r>
              <a:rPr kumimoji="0" lang="en-US" altLang="tr-TR"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unicompartmental</a:t>
            </a:r>
            <a:r>
              <a:rPr kumimoji="0" lang="en-US" altLang="tr-TR"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 knee replacement: a meta-analysis. </a:t>
            </a:r>
            <a:r>
              <a:rPr kumimoji="0" lang="en-US" altLang="tr-TR"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Orthop</a:t>
            </a:r>
            <a:r>
              <a:rPr kumimoji="0" lang="en-US" altLang="tr-TR"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 </a:t>
            </a:r>
            <a:r>
              <a:rPr kumimoji="0" lang="en-US" altLang="tr-TR"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Traumatol</a:t>
            </a:r>
            <a:r>
              <a:rPr kumimoji="0" lang="en-US" altLang="tr-TR"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 Surg Res, 95(8), 599-605. https://</a:t>
            </a:r>
            <a:r>
              <a:rPr kumimoji="0" lang="en-US" altLang="tr-TR"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doi.org</a:t>
            </a:r>
            <a:r>
              <a:rPr kumimoji="0" lang="en-US" altLang="tr-TR"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/10.1016/j.otsr.2009.10.006</a:t>
            </a:r>
            <a:endParaRPr kumimoji="0" lang="en-US" altLang="tr-TR"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5. Wang et al. (2023). Survival of lateral </a:t>
            </a:r>
            <a:r>
              <a:rPr kumimoji="0" lang="en-US" altLang="tr-TR"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unicompartmental</a:t>
            </a:r>
            <a:r>
              <a:rPr kumimoji="0" lang="en-US" altLang="tr-TR"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 knee arthroplasty at short-, mid-, and long-term follow-up: a systematic review 	and meta-analysis. ANZ J Surg, 93(4), 980-988. https://</a:t>
            </a:r>
            <a:r>
              <a:rPr kumimoji="0" lang="en-US" altLang="tr-TR"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doi.org</a:t>
            </a:r>
            <a:r>
              <a:rPr kumimoji="0" lang="en-US" altLang="tr-TR"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/10.1111/ans.18244</a:t>
            </a:r>
            <a:endParaRPr kumimoji="0" lang="en-US" altLang="tr-TR"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6. Migliorini et al. (2022). Mobile Bearing versus Fixed Bearing for </a:t>
            </a:r>
            <a:r>
              <a:rPr kumimoji="0" lang="en-US" altLang="tr-TR"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Unicompartmental</a:t>
            </a:r>
            <a:r>
              <a:rPr kumimoji="0" lang="en-US" altLang="tr-TR"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 Arthroplasty in </a:t>
            </a:r>
            <a:r>
              <a:rPr kumimoji="0" lang="en-US" altLang="tr-TR"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Monocompartmental</a:t>
            </a:r>
            <a:r>
              <a:rPr kumimoji="0" lang="en-US" altLang="tr-TR"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 Osteoarthritis of the Knee: A Meta-Analysis. J Clin Med, 11(10). https://</a:t>
            </a:r>
            <a:r>
              <a:rPr kumimoji="0" lang="en-US" altLang="tr-TR"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doi.org</a:t>
            </a:r>
            <a:r>
              <a:rPr kumimoji="0" lang="en-US" altLang="tr-TR"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/10.3390/jcm11102837 </a:t>
            </a:r>
            <a:endParaRPr kumimoji="0" lang="en-US" altLang="tr-TR"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7. Huang et al. (2021). A Comparison of Mobile- and Fixed-Bearing </a:t>
            </a:r>
            <a:r>
              <a:rPr kumimoji="0" lang="en-US" altLang="tr-TR"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Unicompartmental</a:t>
            </a:r>
            <a:r>
              <a:rPr kumimoji="0" lang="en-US" altLang="tr-TR"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 Knee Arthroplasties in the Treatment of Medial Knee Osteoarthritis: A Systematic Review and Meta-analysis of 1,861 Patients. J Knee Surg, 34(4), 434-443. https://</a:t>
            </a:r>
            <a:r>
              <a:rPr kumimoji="0" lang="en-US" altLang="tr-TR"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doi.org</a:t>
            </a:r>
            <a:r>
              <a:rPr kumimoji="0" lang="en-US" altLang="tr-TR"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/10.1055/s-0039-1697901 </a:t>
            </a:r>
            <a:endParaRPr kumimoji="0" lang="en-US" altLang="tr-TR"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8. Zhang et al. (2020). Fixed- versus mobile-bearing </a:t>
            </a:r>
            <a:r>
              <a:rPr kumimoji="0" lang="en-US" altLang="tr-TR"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unicompartmental</a:t>
            </a:r>
            <a:r>
              <a:rPr kumimoji="0" lang="en-US" altLang="tr-TR"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 knee arthroplasty: a meta-analysis. Sci Rep, 10(1), 19075. https://</a:t>
            </a:r>
            <a:r>
              <a:rPr kumimoji="0" lang="en-US" altLang="tr-TR"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doi.org</a:t>
            </a:r>
            <a:r>
              <a:rPr kumimoji="0" lang="en-US" altLang="tr-TR"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/10.1038/s41598-020-76124-z </a:t>
            </a:r>
            <a:endParaRPr kumimoji="0" lang="en-US" altLang="tr-TR"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02535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8AA4814-0B3A-1384-52BF-BB5242F154BF}"/>
              </a:ext>
            </a:extLst>
          </p:cNvPr>
          <p:cNvSpPr txBox="1">
            <a:spLocks/>
          </p:cNvSpPr>
          <p:nvPr/>
        </p:nvSpPr>
        <p:spPr>
          <a:xfrm>
            <a:off x="1318655" y="155480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Findings from Literature</a:t>
            </a:r>
          </a:p>
          <a:p>
            <a:endParaRPr lang="en-TR">
              <a:solidFill>
                <a:srgbClr val="002060"/>
              </a:solidFill>
              <a:latin typeface="Times New Roman" panose="02020603050405020304" pitchFamily="18" charset="0"/>
              <a:cs typeface="Times New Roman" panose="02020603050405020304" pitchFamily="18" charset="0"/>
            </a:endParaRPr>
          </a:p>
        </p:txBody>
      </p:sp>
      <p:sp>
        <p:nvSpPr>
          <p:cNvPr id="9" name="Subtitle 1">
            <a:extLst>
              <a:ext uri="{FF2B5EF4-FFF2-40B4-BE49-F238E27FC236}">
                <a16:creationId xmlns:a16="http://schemas.microsoft.com/office/drawing/2014/main" id="{32B55A9B-1B02-09FB-8C9F-C9F0885ABA06}"/>
              </a:ext>
            </a:extLst>
          </p:cNvPr>
          <p:cNvSpPr>
            <a:spLocks noGrp="1"/>
          </p:cNvSpPr>
          <p:nvPr>
            <p:ph type="subTitle" idx="1"/>
          </p:nvPr>
        </p:nvSpPr>
        <p:spPr>
          <a:xfrm>
            <a:off x="696037" y="2415040"/>
            <a:ext cx="11000095" cy="4217771"/>
          </a:xfrm>
        </p:spPr>
        <p:txBody>
          <a:bodyPr>
            <a:normAutofit/>
          </a:bodyPr>
          <a:lstStyle/>
          <a:p>
            <a:pPr marL="342900" indent="-342900" algn="l">
              <a:buFont typeface="Wingdings" pitchFamily="2" charset="2"/>
              <a:buChar char="v"/>
            </a:pPr>
            <a:r>
              <a:rPr lang="en-US" dirty="0">
                <a:solidFill>
                  <a:srgbClr val="002060"/>
                </a:solidFill>
                <a:latin typeface="Times New Roman" panose="02020603050405020304" pitchFamily="18" charset="0"/>
                <a:cs typeface="Times New Roman" panose="02020603050405020304" pitchFamily="18" charset="0"/>
              </a:rPr>
              <a:t>No difference between the MB and FB designs in</a:t>
            </a:r>
          </a:p>
          <a:p>
            <a:pPr marL="800100" lvl="1" indent="-342900" algn="l">
              <a:buFont typeface="Wingdings" pitchFamily="2" charset="2"/>
              <a:buChar char="§"/>
            </a:pPr>
            <a:r>
              <a:rPr lang="en-US" dirty="0">
                <a:solidFill>
                  <a:srgbClr val="002060"/>
                </a:solidFill>
                <a:latin typeface="Times New Roman" panose="02020603050405020304" pitchFamily="18" charset="0"/>
                <a:cs typeface="Times New Roman" panose="02020603050405020304" pitchFamily="18" charset="0"/>
              </a:rPr>
              <a:t>Revision rates and survivorship for </a:t>
            </a:r>
            <a:r>
              <a:rPr lang="en-US" dirty="0" err="1">
                <a:solidFill>
                  <a:srgbClr val="002060"/>
                </a:solidFill>
                <a:latin typeface="Times New Roman" panose="02020603050405020304" pitchFamily="18" charset="0"/>
                <a:cs typeface="Times New Roman" panose="02020603050405020304" pitchFamily="18" charset="0"/>
              </a:rPr>
              <a:t>mUKA</a:t>
            </a:r>
            <a:endParaRPr lang="en-US" dirty="0">
              <a:solidFill>
                <a:srgbClr val="002060"/>
              </a:solidFill>
              <a:latin typeface="Times New Roman" panose="02020603050405020304" pitchFamily="18" charset="0"/>
              <a:cs typeface="Times New Roman" panose="02020603050405020304" pitchFamily="18" charset="0"/>
            </a:endParaRPr>
          </a:p>
          <a:p>
            <a:pPr marL="800100" lvl="1" indent="-342900" algn="l">
              <a:buFont typeface="Wingdings" pitchFamily="2" charset="2"/>
              <a:buChar char="§"/>
            </a:pPr>
            <a:r>
              <a:rPr lang="en-US" dirty="0">
                <a:solidFill>
                  <a:srgbClr val="002060"/>
                </a:solidFill>
                <a:latin typeface="Times New Roman" panose="02020603050405020304" pitchFamily="18" charset="0"/>
                <a:cs typeface="Times New Roman" panose="02020603050405020304" pitchFamily="18" charset="0"/>
              </a:rPr>
              <a:t>Functional outcomes (WOMAC, KSS), QoL parameters, progression of OA, persistent pain, aseptic loosening, subsidence, periprosthetic fracture</a:t>
            </a:r>
          </a:p>
          <a:p>
            <a:pPr marL="800100" lvl="1" indent="-342900" algn="l">
              <a:buFont typeface="Wingdings" pitchFamily="2" charset="2"/>
              <a:buChar char="§"/>
            </a:pPr>
            <a:r>
              <a:rPr lang="en-US" dirty="0">
                <a:solidFill>
                  <a:srgbClr val="002060"/>
                </a:solidFill>
                <a:latin typeface="Times New Roman" panose="02020603050405020304" pitchFamily="18" charset="0"/>
                <a:cs typeface="Times New Roman" panose="02020603050405020304" pitchFamily="18" charset="0"/>
              </a:rPr>
              <a:t>Radiological parameters (HKA angle, femorotibial angle, radiolucency) </a:t>
            </a:r>
          </a:p>
          <a:p>
            <a:pPr marL="342900" indent="-342900" algn="l">
              <a:buFont typeface="Wingdings" pitchFamily="2" charset="2"/>
              <a:buChar char="v"/>
            </a:pPr>
            <a:r>
              <a:rPr lang="en-US" dirty="0">
                <a:solidFill>
                  <a:srgbClr val="002060"/>
                </a:solidFill>
                <a:latin typeface="Times New Roman" panose="02020603050405020304" pitchFamily="18" charset="0"/>
                <a:cs typeface="Times New Roman" panose="02020603050405020304" pitchFamily="18" charset="0"/>
              </a:rPr>
              <a:t>Time to reoperation was found to be shorter in MB design</a:t>
            </a:r>
          </a:p>
          <a:p>
            <a:pPr marL="342900" indent="-342900" algn="l">
              <a:buFont typeface="Wingdings" pitchFamily="2" charset="2"/>
              <a:buChar char="v"/>
            </a:pPr>
            <a:r>
              <a:rPr lang="en-US" dirty="0">
                <a:solidFill>
                  <a:srgbClr val="002060"/>
                </a:solidFill>
                <a:latin typeface="Times New Roman" panose="02020603050405020304" pitchFamily="18" charset="0"/>
                <a:cs typeface="Times New Roman" panose="02020603050405020304" pitchFamily="18" charset="0"/>
              </a:rPr>
              <a:t>FB implants, have a lower risk of bearing dislocation and longer time for revision </a:t>
            </a:r>
          </a:p>
          <a:p>
            <a:pPr marL="342900" indent="-342900" algn="l">
              <a:buFont typeface="Wingdings" pitchFamily="2" charset="2"/>
              <a:buChar char="v"/>
            </a:pPr>
            <a:r>
              <a:rPr lang="en-US" dirty="0">
                <a:solidFill>
                  <a:srgbClr val="002060"/>
                </a:solidFill>
                <a:latin typeface="Times New Roman" panose="02020603050405020304" pitchFamily="18" charset="0"/>
                <a:cs typeface="Times New Roman" panose="02020603050405020304" pitchFamily="18" charset="0"/>
              </a:rPr>
              <a:t>Lower rate of bearing wear in MB design</a:t>
            </a:r>
          </a:p>
          <a:p>
            <a:pPr marL="342900" indent="-342900" algn="l">
              <a:buFont typeface="Wingdings" pitchFamily="2" charset="2"/>
              <a:buChar char="v"/>
            </a:pPr>
            <a:r>
              <a:rPr lang="en-US" dirty="0">
                <a:solidFill>
                  <a:srgbClr val="002060"/>
                </a:solidFill>
                <a:latin typeface="Times New Roman" panose="02020603050405020304" pitchFamily="18" charset="0"/>
                <a:cs typeface="Times New Roman" panose="02020603050405020304" pitchFamily="18" charset="0"/>
              </a:rPr>
              <a:t>Indications for revision differ between FB and MB </a:t>
            </a:r>
            <a:r>
              <a:rPr lang="en-US" dirty="0" err="1">
                <a:solidFill>
                  <a:srgbClr val="002060"/>
                </a:solidFill>
                <a:latin typeface="Times New Roman" panose="02020603050405020304" pitchFamily="18" charset="0"/>
                <a:cs typeface="Times New Roman" panose="02020603050405020304" pitchFamily="18" charset="0"/>
              </a:rPr>
              <a:t>mUKAs</a:t>
            </a:r>
            <a:endParaRPr lang="en-US" dirty="0">
              <a:solidFill>
                <a:srgbClr val="002060"/>
              </a:solidFill>
              <a:latin typeface="Times New Roman" panose="02020603050405020304" pitchFamily="18" charset="0"/>
              <a:cs typeface="Times New Roman" panose="02020603050405020304" pitchFamily="18" charset="0"/>
            </a:endParaRPr>
          </a:p>
          <a:p>
            <a:pPr marL="342900" indent="-342900" algn="l">
              <a:buFont typeface="Wingdings" pitchFamily="2" charset="2"/>
              <a:buChar char="v"/>
            </a:pPr>
            <a:r>
              <a:rPr lang="en-US" dirty="0">
                <a:solidFill>
                  <a:srgbClr val="002060"/>
                </a:solidFill>
                <a:latin typeface="Times New Roman" panose="02020603050405020304" pitchFamily="18" charset="0"/>
                <a:cs typeface="Times New Roman" panose="02020603050405020304" pitchFamily="18" charset="0"/>
              </a:rPr>
              <a:t>For lateral UKA, FB implants provide superior outcome in terms of revision rates</a:t>
            </a:r>
          </a:p>
        </p:txBody>
      </p:sp>
    </p:spTree>
    <p:extLst>
      <p:ext uri="{BB962C8B-B14F-4D97-AF65-F5344CB8AC3E}">
        <p14:creationId xmlns:p14="http://schemas.microsoft.com/office/powerpoint/2010/main" val="2279213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57746" y="2022619"/>
            <a:ext cx="10297442" cy="4470255"/>
          </a:xfrm>
        </p:spPr>
        <p:txBody>
          <a:bodyPr>
            <a:normAutofit/>
          </a:bodyPr>
          <a:lstStyle/>
          <a:p>
            <a:pPr marL="342900" indent="-342900" algn="l">
              <a:buFont typeface="Wingdings" pitchFamily="2" charset="2"/>
              <a:buChar char="v"/>
            </a:pPr>
            <a:r>
              <a:rPr lang="en-US" sz="4800" dirty="0">
                <a:solidFill>
                  <a:schemeClr val="bg1"/>
                </a:solidFill>
                <a:latin typeface="Times New Roman" panose="02020603050405020304" pitchFamily="18" charset="0"/>
                <a:cs typeface="Times New Roman" panose="02020603050405020304" pitchFamily="18" charset="0"/>
              </a:rPr>
              <a:t> </a:t>
            </a:r>
            <a:r>
              <a:rPr lang="en-US" sz="4800" b="1" dirty="0">
                <a:highlight>
                  <a:srgbClr val="FF0000"/>
                </a:highlight>
                <a:latin typeface="Times New Roman" panose="02020603050405020304" pitchFamily="18" charset="0"/>
                <a:cs typeface="Times New Roman" panose="02020603050405020304" pitchFamily="18" charset="0"/>
              </a:rPr>
              <a:t>Question:</a:t>
            </a:r>
          </a:p>
          <a:p>
            <a:pPr algn="l"/>
            <a:r>
              <a:rPr lang="en-US" sz="4400" b="1" dirty="0">
                <a:solidFill>
                  <a:srgbClr val="002060"/>
                </a:solidFill>
                <a:latin typeface="Times New Roman" panose="02020603050405020304" pitchFamily="18" charset="0"/>
                <a:cs typeface="Times New Roman" panose="02020603050405020304" pitchFamily="18" charset="0"/>
              </a:rPr>
              <a:t>Is there a difference in clinical outcomes between fixed bearing and mobile bearing </a:t>
            </a:r>
            <a:r>
              <a:rPr lang="en-US" sz="4400" b="1" dirty="0" err="1">
                <a:solidFill>
                  <a:srgbClr val="002060"/>
                </a:solidFill>
                <a:latin typeface="Times New Roman" panose="02020603050405020304" pitchFamily="18" charset="0"/>
                <a:cs typeface="Times New Roman" panose="02020603050405020304" pitchFamily="18" charset="0"/>
              </a:rPr>
              <a:t>unicompartmental</a:t>
            </a:r>
            <a:r>
              <a:rPr lang="en-US" sz="4400" b="1" dirty="0">
                <a:solidFill>
                  <a:srgbClr val="002060"/>
                </a:solidFill>
                <a:latin typeface="Times New Roman" panose="02020603050405020304" pitchFamily="18" charset="0"/>
                <a:cs typeface="Times New Roman" panose="02020603050405020304" pitchFamily="18" charset="0"/>
              </a:rPr>
              <a:t> knee arthroplasty?</a:t>
            </a:r>
          </a:p>
          <a:p>
            <a:pPr marL="342900" indent="-342900" algn="l">
              <a:buFont typeface="Wingdings" pitchFamily="2" charset="2"/>
              <a:buChar char="v"/>
            </a:pPr>
            <a:endParaRPr lang="en-TR"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202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95351" y="1529324"/>
            <a:ext cx="9401298" cy="4470255"/>
          </a:xfrm>
        </p:spPr>
        <p:txBody>
          <a:bodyPr>
            <a:normAutofit/>
          </a:bodyPr>
          <a:lstStyle/>
          <a:p>
            <a:pPr marL="342900" indent="-342900" algn="l">
              <a:buFont typeface="Wingdings" pitchFamily="2" charset="2"/>
              <a:buChar char="v"/>
            </a:pPr>
            <a:r>
              <a:rPr lang="en-US" sz="4800" dirty="0">
                <a:solidFill>
                  <a:schemeClr val="bg1"/>
                </a:solidFill>
                <a:latin typeface="Times New Roman" panose="02020603050405020304" pitchFamily="18" charset="0"/>
                <a:cs typeface="Times New Roman" panose="02020603050405020304" pitchFamily="18" charset="0"/>
              </a:rPr>
              <a:t> </a:t>
            </a:r>
            <a:r>
              <a:rPr lang="en-US" sz="4800" b="1" dirty="0">
                <a:highlight>
                  <a:srgbClr val="FFFF00"/>
                </a:highlight>
                <a:latin typeface="Times New Roman" panose="02020603050405020304" pitchFamily="18" charset="0"/>
                <a:cs typeface="Times New Roman" panose="02020603050405020304" pitchFamily="18" charset="0"/>
              </a:rPr>
              <a:t>Rationale: </a:t>
            </a:r>
            <a:endParaRPr lang="en-TR" sz="4400">
              <a:highlight>
                <a:srgbClr val="FFFF00"/>
              </a:highligh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B66803D-0C0C-4CD5-AC23-5B871DE6E61E}"/>
              </a:ext>
            </a:extLst>
          </p:cNvPr>
          <p:cNvSpPr txBox="1"/>
          <p:nvPr/>
        </p:nvSpPr>
        <p:spPr>
          <a:xfrm>
            <a:off x="341376" y="2369820"/>
            <a:ext cx="11265407" cy="4093428"/>
          </a:xfrm>
          <a:prstGeom prst="rect">
            <a:avLst/>
          </a:prstGeom>
          <a:noFill/>
        </p:spPr>
        <p:txBody>
          <a:bodyPr wrap="square">
            <a:spAutoFit/>
          </a:bodyPr>
          <a:lstStyle/>
          <a:p>
            <a:r>
              <a:rPr lang="en-US" sz="2000" b="1" dirty="0">
                <a:solidFill>
                  <a:srgbClr val="002060"/>
                </a:solidFill>
                <a:latin typeface="Times New Roman" panose="02020603050405020304" pitchFamily="18" charset="0"/>
                <a:cs typeface="Times New Roman" panose="02020603050405020304" pitchFamily="18" charset="0"/>
              </a:rPr>
              <a:t>We did an umbrella review on this question. A total of 8 systematic reviews and meta-analyses comparing the outcomes of UKA were included. The included studies (sample size, ranging from 323 to 17,405 participants) were published between 2009 and 2023, and six of them were published within the last 5 years.</a:t>
            </a:r>
          </a:p>
          <a:p>
            <a:r>
              <a:rPr lang="en-US" sz="2000" b="1" dirty="0">
                <a:solidFill>
                  <a:srgbClr val="002060"/>
                </a:solidFill>
                <a:latin typeface="Times New Roman" panose="02020603050405020304" pitchFamily="18" charset="0"/>
                <a:cs typeface="Times New Roman" panose="02020603050405020304" pitchFamily="18" charset="0"/>
              </a:rPr>
              <a:t>This study demonstrated comparable outcomes between FB and MB implants for </a:t>
            </a:r>
            <a:r>
              <a:rPr lang="en-US" sz="2000" b="1" dirty="0" err="1">
                <a:solidFill>
                  <a:srgbClr val="002060"/>
                </a:solidFill>
                <a:latin typeface="Times New Roman" panose="02020603050405020304" pitchFamily="18" charset="0"/>
                <a:cs typeface="Times New Roman" panose="02020603050405020304" pitchFamily="18" charset="0"/>
              </a:rPr>
              <a:t>mUKA</a:t>
            </a:r>
            <a:r>
              <a:rPr lang="en-US" sz="2000" b="1" dirty="0">
                <a:solidFill>
                  <a:srgbClr val="002060"/>
                </a:solidFill>
                <a:latin typeface="Times New Roman" panose="02020603050405020304" pitchFamily="18" charset="0"/>
                <a:cs typeface="Times New Roman" panose="02020603050405020304" pitchFamily="18" charset="0"/>
              </a:rPr>
              <a:t>. Functional outcomes were reported in 6 studies and except one study, others showing no significant difference between the designs. Radiological outcomes were also similar between the groups, but two studies found that MB was associated with a significantly lower rate of bearing wear compared to FB. Revision rates and survivorship are comparable between the designs, however the indications for revision differ between FB and MB </a:t>
            </a:r>
            <a:r>
              <a:rPr lang="en-US" sz="2000" b="1" dirty="0" err="1">
                <a:solidFill>
                  <a:srgbClr val="002060"/>
                </a:solidFill>
                <a:latin typeface="Times New Roman" panose="02020603050405020304" pitchFamily="18" charset="0"/>
                <a:cs typeface="Times New Roman" panose="02020603050405020304" pitchFamily="18" charset="0"/>
              </a:rPr>
              <a:t>mUKAs</a:t>
            </a:r>
            <a:r>
              <a:rPr lang="en-US" sz="2000" b="1" dirty="0">
                <a:solidFill>
                  <a:srgbClr val="002060"/>
                </a:solidFill>
                <a:latin typeface="Times New Roman" panose="02020603050405020304" pitchFamily="18" charset="0"/>
                <a:cs typeface="Times New Roman" panose="02020603050405020304" pitchFamily="18" charset="0"/>
              </a:rPr>
              <a:t>. FB implants, have a lower risk of bearing dislocation and longer time for revision, whilst MB offer a lower risk of bearing wear. The current review therefore concludes that FB and MB implants provide similar outcomes for </a:t>
            </a:r>
            <a:r>
              <a:rPr lang="en-US" sz="2000" b="1" dirty="0" err="1">
                <a:solidFill>
                  <a:srgbClr val="002060"/>
                </a:solidFill>
                <a:latin typeface="Times New Roman" panose="02020603050405020304" pitchFamily="18" charset="0"/>
                <a:cs typeface="Times New Roman" panose="02020603050405020304" pitchFamily="18" charset="0"/>
              </a:rPr>
              <a:t>mUKA</a:t>
            </a:r>
            <a:r>
              <a:rPr lang="en-US" sz="2000" b="1" dirty="0">
                <a:solidFill>
                  <a:srgbClr val="002060"/>
                </a:solidFill>
                <a:latin typeface="Times New Roman" panose="02020603050405020304" pitchFamily="18" charset="0"/>
                <a:cs typeface="Times New Roman" panose="02020603050405020304" pitchFamily="18" charset="0"/>
              </a:rPr>
              <a:t>, in terms of functional outcomes and revision rates.  </a:t>
            </a:r>
          </a:p>
        </p:txBody>
      </p:sp>
      <p:sp>
        <p:nvSpPr>
          <p:cNvPr id="6" name="Title 5">
            <a:extLst>
              <a:ext uri="{FF2B5EF4-FFF2-40B4-BE49-F238E27FC236}">
                <a16:creationId xmlns:a16="http://schemas.microsoft.com/office/drawing/2014/main" id="{66DE3AE0-8425-4A3A-FDC9-6868FD80439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180886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52400" y="1690689"/>
            <a:ext cx="12039600" cy="4802186"/>
          </a:xfrm>
        </p:spPr>
        <p:txBody>
          <a:bodyPr>
            <a:normAutofit fontScale="85000" lnSpcReduction="20000"/>
          </a:bodyPr>
          <a:lstStyle/>
          <a:p>
            <a:pPr marL="342900" indent="-342900">
              <a:buFont typeface="Wingdings" pitchFamily="2" charset="2"/>
              <a:buChar char="v"/>
            </a:pPr>
            <a:r>
              <a:rPr lang="en-US" sz="5400" dirty="0">
                <a:solidFill>
                  <a:schemeClr val="bg1"/>
                </a:solidFill>
                <a:latin typeface="Times New Roman" panose="02020603050405020304" pitchFamily="18" charset="0"/>
                <a:cs typeface="Times New Roman" panose="02020603050405020304" pitchFamily="18" charset="0"/>
              </a:rPr>
              <a:t> </a:t>
            </a:r>
            <a:r>
              <a:rPr lang="en-US" sz="5400" b="1" dirty="0">
                <a:highlight>
                  <a:srgbClr val="FF0000"/>
                </a:highlight>
                <a:latin typeface="Times New Roman" panose="02020603050405020304" pitchFamily="18" charset="0"/>
                <a:cs typeface="Times New Roman" panose="02020603050405020304" pitchFamily="18" charset="0"/>
              </a:rPr>
              <a:t>Question:</a:t>
            </a:r>
          </a:p>
          <a:p>
            <a:r>
              <a:rPr lang="en-US" sz="4800" b="1" dirty="0">
                <a:solidFill>
                  <a:srgbClr val="002060"/>
                </a:solidFill>
                <a:latin typeface="Times New Roman" panose="02020603050405020304" pitchFamily="18" charset="0"/>
                <a:cs typeface="Times New Roman" panose="02020603050405020304" pitchFamily="18" charset="0"/>
              </a:rPr>
              <a:t>Is there a difference in clinical outcomes between fixed bearing and mobile bearing </a:t>
            </a:r>
            <a:r>
              <a:rPr lang="en-US" sz="4800" b="1" dirty="0" err="1">
                <a:solidFill>
                  <a:srgbClr val="002060"/>
                </a:solidFill>
                <a:latin typeface="Times New Roman" panose="02020603050405020304" pitchFamily="18" charset="0"/>
                <a:cs typeface="Times New Roman" panose="02020603050405020304" pitchFamily="18" charset="0"/>
              </a:rPr>
              <a:t>unicompartmental</a:t>
            </a:r>
            <a:r>
              <a:rPr lang="en-US" sz="4800" b="1" dirty="0">
                <a:solidFill>
                  <a:srgbClr val="002060"/>
                </a:solidFill>
                <a:latin typeface="Times New Roman" panose="02020603050405020304" pitchFamily="18" charset="0"/>
                <a:cs typeface="Times New Roman" panose="02020603050405020304" pitchFamily="18" charset="0"/>
              </a:rPr>
              <a:t> knee arthroplasty?</a:t>
            </a:r>
          </a:p>
          <a:p>
            <a:endParaRPr lang="tr-TR" sz="4800" b="1" dirty="0">
              <a:highlight>
                <a:srgbClr val="00FF00"/>
              </a:highlight>
              <a:latin typeface="Times New Roman" panose="02020603050405020304" pitchFamily="18" charset="0"/>
              <a:cs typeface="Times New Roman" panose="02020603050405020304" pitchFamily="18" charset="0"/>
            </a:endParaRPr>
          </a:p>
          <a:p>
            <a:r>
              <a:rPr lang="en-US" sz="4800" b="1" dirty="0">
                <a:highlight>
                  <a:srgbClr val="00FF00"/>
                </a:highlight>
                <a:latin typeface="Times New Roman" panose="02020603050405020304" pitchFamily="18" charset="0"/>
                <a:cs typeface="Times New Roman" panose="02020603050405020304" pitchFamily="18" charset="0"/>
              </a:rPr>
              <a:t>Response:</a:t>
            </a:r>
          </a:p>
          <a:p>
            <a:r>
              <a:rPr lang="en-US" sz="4400" b="1" dirty="0">
                <a:solidFill>
                  <a:srgbClr val="002060"/>
                </a:solidFill>
                <a:latin typeface="Times New Roman" panose="02020603050405020304" pitchFamily="18" charset="0"/>
                <a:cs typeface="Times New Roman" panose="02020603050405020304" pitchFamily="18" charset="0"/>
              </a:rPr>
              <a:t>No. Fixed-bearing and mobile-bearing implants provide similar clinical outcomes after medial </a:t>
            </a:r>
            <a:r>
              <a:rPr lang="en-US" sz="4400" b="1" dirty="0" err="1">
                <a:solidFill>
                  <a:srgbClr val="002060"/>
                </a:solidFill>
                <a:latin typeface="Times New Roman" panose="02020603050405020304" pitchFamily="18" charset="0"/>
                <a:cs typeface="Times New Roman" panose="02020603050405020304" pitchFamily="18" charset="0"/>
              </a:rPr>
              <a:t>unicompartmental</a:t>
            </a:r>
            <a:r>
              <a:rPr lang="en-US" sz="4400" b="1" dirty="0">
                <a:solidFill>
                  <a:srgbClr val="002060"/>
                </a:solidFill>
                <a:latin typeface="Times New Roman" panose="02020603050405020304" pitchFamily="18" charset="0"/>
                <a:cs typeface="Times New Roman" panose="02020603050405020304" pitchFamily="18" charset="0"/>
              </a:rPr>
              <a:t> knee arthroplasty.</a:t>
            </a:r>
            <a:endParaRPr lang="en-TR"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72181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elge" ma:contentTypeID="0x0101002B840B92403B6E46AC9F9DC6E234F7AC" ma:contentTypeVersion="16" ma:contentTypeDescription="Yeni belge oluşturun." ma:contentTypeScope="" ma:versionID="7514b18c6098b7855efbf3d658a0b053">
  <xsd:schema xmlns:xsd="http://www.w3.org/2001/XMLSchema" xmlns:xs="http://www.w3.org/2001/XMLSchema" xmlns:p="http://schemas.microsoft.com/office/2006/metadata/properties" xmlns:ns2="6b2cb18b-1808-4a12-b3e4-0026674f10ec" xmlns:ns3="5e998ea4-89a7-4b33-a9ed-5044a4d65497" targetNamespace="http://schemas.microsoft.com/office/2006/metadata/properties" ma:root="true" ma:fieldsID="9f0748201c77966b270ec4d6aa41c4b7" ns2:_="" ns3:_="">
    <xsd:import namespace="6b2cb18b-1808-4a12-b3e4-0026674f10ec"/>
    <xsd:import namespace="5e998ea4-89a7-4b33-a9ed-5044a4d654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Tari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cb18b-1808-4a12-b3e4-0026674f10ec" elementFormDefault="qualified">
    <xsd:import namespace="http://schemas.microsoft.com/office/2006/documentManagement/types"/>
    <xsd:import namespace="http://schemas.microsoft.com/office/infopath/2007/PartnerControls"/>
    <xsd:element name="SharedWithUsers" ma:index="8"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Ayrıntıları ile Paylaşıldı" ma:internalName="SharedWithDetails" ma:readOnly="true">
      <xsd:simpleType>
        <xsd:restriction base="dms:Note">
          <xsd:maxLength value="255"/>
        </xsd:restriction>
      </xsd:simpleType>
    </xsd:element>
    <xsd:element name="TaxCatchAll" ma:index="14" nillable="true" ma:displayName="Taxonomy Catch All Column" ma:hidden="true" ma:list="{e838da6f-f4e1-4ccf-b804-d5d5cd3133fd}" ma:internalName="TaxCatchAll" ma:showField="CatchAllData" ma:web="6b2cb18b-1808-4a12-b3e4-0026674f10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e998ea4-89a7-4b33-a9ed-5044a4d654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e58c957c-ee55-4f6f-9beb-d227bd4327b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Tarih" ma:index="21" nillable="true" ma:displayName="Tarih" ma:format="DateOnly" ma:internalName="Tarih">
      <xsd:simpleType>
        <xsd:restriction base="dms:DateTim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b2cb18b-1808-4a12-b3e4-0026674f10ec" xsi:nil="true"/>
    <Tarih xmlns="5e998ea4-89a7-4b33-a9ed-5044a4d65497" xsi:nil="true"/>
    <lcf76f155ced4ddcb4097134ff3c332f xmlns="5e998ea4-89a7-4b33-a9ed-5044a4d6549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32D4354-B25A-448A-B9A3-A5FBB3131EE7}">
  <ds:schemaRefs>
    <ds:schemaRef ds:uri="http://schemas.microsoft.com/sharepoint/v3/contenttype/forms"/>
  </ds:schemaRefs>
</ds:datastoreItem>
</file>

<file path=customXml/itemProps2.xml><?xml version="1.0" encoding="utf-8"?>
<ds:datastoreItem xmlns:ds="http://schemas.openxmlformats.org/officeDocument/2006/customXml" ds:itemID="{A84EC9C4-5697-4725-8CDC-8BB81BD538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cb18b-1808-4a12-b3e4-0026674f10ec"/>
    <ds:schemaRef ds:uri="5e998ea4-89a7-4b33-a9ed-5044a4d654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265FE3-6229-4FAD-9775-69AC66D14E5A}">
  <ds:schemaRefs>
    <ds:schemaRef ds:uri="http://schemas.microsoft.com/office/2006/metadata/properties"/>
    <ds:schemaRef ds:uri="http://schemas.microsoft.com/office/infopath/2007/PartnerControls"/>
    <ds:schemaRef ds:uri="6b2cb18b-1808-4a12-b3e4-0026674f10ec"/>
    <ds:schemaRef ds:uri="5e998ea4-89a7-4b33-a9ed-5044a4d65497"/>
  </ds:schemaRefs>
</ds:datastoreItem>
</file>

<file path=docProps/app.xml><?xml version="1.0" encoding="utf-8"?>
<Properties xmlns="http://schemas.openxmlformats.org/officeDocument/2006/extended-properties" xmlns:vt="http://schemas.openxmlformats.org/officeDocument/2006/docPropsVTypes">
  <TotalTime>395</TotalTime>
  <Words>861</Words>
  <Application>Microsoft Office PowerPoint</Application>
  <PresentationFormat>Geniş ekran</PresentationFormat>
  <Paragraphs>49</Paragraphs>
  <Slides>9</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9</vt:i4>
      </vt:variant>
    </vt:vector>
  </HeadingPairs>
  <TitlesOfParts>
    <vt:vector size="16" baseType="lpstr">
      <vt:lpstr>Aptos</vt:lpstr>
      <vt:lpstr>Aptos Display</vt:lpstr>
      <vt:lpstr>Arial</vt:lpstr>
      <vt:lpstr>Calibri</vt:lpstr>
      <vt:lpstr>Times New Roman</vt:lpstr>
      <vt:lpstr>Wingdings</vt:lpstr>
      <vt:lpstr>Office Teması</vt:lpstr>
      <vt:lpstr>PowerPoint Sunusu</vt:lpstr>
      <vt:lpstr>PowerPoint Sunusu</vt:lpstr>
      <vt:lpstr>Why is this topic important?</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Deniz Demirkıran</dc:creator>
  <cp:lastModifiedBy>kayhan karaytug</cp:lastModifiedBy>
  <cp:revision>12</cp:revision>
  <dcterms:created xsi:type="dcterms:W3CDTF">2024-06-13T13:25:39Z</dcterms:created>
  <dcterms:modified xsi:type="dcterms:W3CDTF">2024-08-26T03:52:01Z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0x0101002B840B92403B6E46AC9F9DC6E234F7AC</vt:lpwstr>
  </property>
  <property fmtid="{D5CDD505-2E9C-101B-9397-08002B2CF9AE}" pid="3" name="MediaServiceImageTags">
    <vt:lpwstr/>
  </property>
</Properties>
</file>