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8" r:id="rId5"/>
    <p:sldId id="269" r:id="rId6"/>
    <p:sldId id="270" r:id="rId7"/>
    <p:sldId id="271" r:id="rId8"/>
    <p:sldId id="274" r:id="rId9"/>
    <p:sldId id="273" r:id="rId10"/>
    <p:sldId id="278" r:id="rId11"/>
    <p:sldId id="281" r:id="rId12"/>
    <p:sldId id="272" r:id="rId13"/>
    <p:sldId id="286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94"/>
    <p:restoredTop sz="84992" autoAdjust="0"/>
  </p:normalViewPr>
  <p:slideViewPr>
    <p:cSldViewPr snapToGrid="0">
      <p:cViewPr varScale="1">
        <p:scale>
          <a:sx n="54" d="100"/>
          <a:sy n="54" d="100"/>
        </p:scale>
        <p:origin x="5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9951-4093-456D-B3B1-DBFA686F39B4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A1805-51D1-4896-AA41-BAC0075116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85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80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00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82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71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77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62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83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260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A1805-51D1-4896-AA41-BAC0075116F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31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9BC77365-ABE6-A887-DFC8-06320C0A8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8" y="2557009"/>
            <a:ext cx="11625943" cy="27116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Does Integration </a:t>
            </a:r>
            <a:r>
              <a:rPr lang="tr-TR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o</a:t>
            </a:r>
            <a:r>
              <a:rPr lang="en-US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f Robotic Technology Improve Outcomes </a:t>
            </a:r>
            <a:r>
              <a:rPr lang="tr-TR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i</a:t>
            </a:r>
            <a:r>
              <a:rPr lang="en-US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n </a:t>
            </a:r>
            <a:r>
              <a:rPr lang="en-US" sz="28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unicompartmental</a:t>
            </a:r>
            <a:r>
              <a:rPr lang="tr-TR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Knee Arthroplasty?</a:t>
            </a:r>
            <a:endParaRPr lang="tr-TR" sz="2800" b="1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8193C2B-38B6-33A2-B98E-D06B533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  <a:endParaRPr lang="tr-TR" dirty="0"/>
          </a:p>
        </p:txBody>
      </p:sp>
      <p:sp>
        <p:nvSpPr>
          <p:cNvPr id="4" name="Alt Başlık 1">
            <a:extLst>
              <a:ext uri="{FF2B5EF4-FFF2-40B4-BE49-F238E27FC236}">
                <a16:creationId xmlns:a16="http://schemas.microsoft.com/office/drawing/2014/main" id="{9943451A-989B-80B9-099F-8E2C68B7AE14}"/>
              </a:ext>
            </a:extLst>
          </p:cNvPr>
          <p:cNvSpPr txBox="1">
            <a:spLocks/>
          </p:cNvSpPr>
          <p:nvPr/>
        </p:nvSpPr>
        <p:spPr>
          <a:xfrm>
            <a:off x="1143001" y="5202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000" b="1" u="sng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Kayahan KARAYTUG, MD</a:t>
            </a:r>
            <a:r>
              <a:rPr lang="tr-TR" sz="2000" b="1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. </a:t>
            </a:r>
            <a:r>
              <a:rPr lang="tr-TR" sz="2000" b="1" dirty="0" err="1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Acibadem</a:t>
            </a:r>
            <a:r>
              <a:rPr lang="tr-TR" sz="2000" b="1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 MAA </a:t>
            </a:r>
            <a:r>
              <a:rPr lang="tr-TR" sz="2000" b="1" dirty="0" err="1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University</a:t>
            </a:r>
            <a:r>
              <a:rPr lang="tr-TR" sz="2000" b="1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, International </a:t>
            </a:r>
            <a:r>
              <a:rPr lang="tr-TR" sz="2000" b="1" dirty="0" err="1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Joint</a:t>
            </a:r>
            <a:r>
              <a:rPr lang="tr-TR" sz="2000" b="1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 Center (IJC) </a:t>
            </a:r>
          </a:p>
          <a:p>
            <a:pPr>
              <a:lnSpc>
                <a:spcPct val="150000"/>
              </a:lnSpc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3988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60D33DA3-2008-195A-6E83-ABD72444E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08" y="1690688"/>
            <a:ext cx="11459688" cy="4802187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highlight>
                  <a:srgbClr val="FF0000"/>
                </a:highlight>
                <a:cs typeface="Times New Roman" panose="02020603050405020304" pitchFamily="18" charset="0"/>
              </a:rPr>
              <a:t>Question:</a:t>
            </a:r>
            <a:endParaRPr lang="tr-TR" sz="2400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>
              <a:lnSpc>
                <a:spcPct val="170000"/>
              </a:lnSpc>
            </a:pPr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Does The Integration </a:t>
            </a:r>
            <a:r>
              <a:rPr lang="tr-TR" sz="2400" b="1" dirty="0">
                <a:solidFill>
                  <a:srgbClr val="222222"/>
                </a:solidFill>
                <a:highlight>
                  <a:srgbClr val="FFFFFF"/>
                </a:highlight>
              </a:rPr>
              <a:t>o</a:t>
            </a:r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f Robotic Technology Improve Outcomes </a:t>
            </a:r>
            <a:r>
              <a:rPr lang="tr-TR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i</a:t>
            </a:r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n </a:t>
            </a:r>
            <a:r>
              <a:rPr lang="en-US" sz="24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unicompartmental</a:t>
            </a:r>
            <a:r>
              <a:rPr lang="tr-TR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4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Knee Arthroplasty?</a:t>
            </a:r>
            <a:endParaRPr lang="tr-TR" sz="2400" b="1" dirty="0"/>
          </a:p>
          <a:p>
            <a:pPr>
              <a:lnSpc>
                <a:spcPct val="150000"/>
              </a:lnSpc>
            </a:pPr>
            <a:endParaRPr lang="tr-TR" sz="2400" b="1" dirty="0">
              <a:highlight>
                <a:srgbClr val="00FF00"/>
              </a:highligh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highlight>
                  <a:srgbClr val="00FF00"/>
                </a:highlight>
                <a:cs typeface="Times New Roman" panose="02020603050405020304" pitchFamily="18" charset="0"/>
              </a:rPr>
              <a:t>Response:</a:t>
            </a:r>
            <a:r>
              <a:rPr lang="tr-TR" sz="2800" b="1" dirty="0">
                <a:highlight>
                  <a:srgbClr val="00FF00"/>
                </a:highlight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R-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UKA offers several significant technological advantages, including precision and accuracy,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repeatability, reliability, and real-time feedback.</a:t>
            </a:r>
            <a:endParaRPr lang="tr-TR" sz="2400" dirty="0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C-UKA was associated with shorter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operative time and lower cost</a:t>
            </a:r>
            <a:r>
              <a:rPr lang="tr-TR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the benefits of using robotics should be weighed against the added cost and longer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operative time.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C0DF093E-92FA-3EA6-543F-E56F132A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51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B8193C2B-38B6-33A2-B98E-D06B5336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68" y="1624216"/>
            <a:ext cx="10515600" cy="1948132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r>
              <a:rPr lang="en-AU" sz="4000" dirty="0"/>
              <a:t>Liaison: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en-AU" sz="4000" dirty="0"/>
              <a:t>Experts: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95263A5-B195-213B-14FC-B7773DE1B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7" t="5307"/>
          <a:stretch/>
        </p:blipFill>
        <p:spPr>
          <a:xfrm>
            <a:off x="3563707" y="4204483"/>
            <a:ext cx="1864776" cy="195337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623589B-60B6-1925-24F0-C8FE425F9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62" t="4606"/>
          <a:stretch/>
        </p:blipFill>
        <p:spPr>
          <a:xfrm>
            <a:off x="9687706" y="4204483"/>
            <a:ext cx="1854871" cy="194813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83A4047-FD6E-285E-24B6-C5BB19A3EE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25" t="4445" r="-4122" b="4401"/>
          <a:stretch/>
        </p:blipFill>
        <p:spPr>
          <a:xfrm>
            <a:off x="639520" y="4204484"/>
            <a:ext cx="1864776" cy="1948132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D628256-1932-66DD-C732-C175CCBDF581}"/>
              </a:ext>
            </a:extLst>
          </p:cNvPr>
          <p:cNvSpPr txBox="1"/>
          <p:nvPr/>
        </p:nvSpPr>
        <p:spPr>
          <a:xfrm>
            <a:off x="6652166" y="6306581"/>
            <a:ext cx="199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>
                <a:solidFill>
                  <a:srgbClr val="500050"/>
                </a:solidFill>
                <a:effectLst/>
                <a:highlight>
                  <a:srgbClr val="FFFFFF"/>
                </a:highlight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tr-TR" sz="2000" b="1" i="0" dirty="0">
                <a:solidFill>
                  <a:srgbClr val="500050"/>
                </a:solidFill>
                <a:effectLst/>
                <a:highlight>
                  <a:srgbClr val="FFFFFF"/>
                </a:highlight>
                <a:ea typeface="Roboto" panose="02000000000000000000" pitchFamily="2" charset="0"/>
                <a:cs typeface="Roboto" panose="02000000000000000000" pitchFamily="2" charset="0"/>
              </a:rPr>
              <a:t>Rami M. </a:t>
            </a:r>
            <a:r>
              <a:rPr lang="tr-TR" sz="2000" b="1" i="0" dirty="0" err="1">
                <a:solidFill>
                  <a:srgbClr val="500050"/>
                </a:solidFill>
                <a:effectLst/>
                <a:highlight>
                  <a:srgbClr val="FFFFFF"/>
                </a:highlight>
                <a:ea typeface="Roboto" panose="02000000000000000000" pitchFamily="2" charset="0"/>
                <a:cs typeface="Roboto" panose="02000000000000000000" pitchFamily="2" charset="0"/>
              </a:rPr>
              <a:t>Sorial</a:t>
            </a:r>
            <a:endParaRPr lang="tr-TR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883AF83-C8C2-4613-1DEC-D98CE6FCB693}"/>
              </a:ext>
            </a:extLst>
          </p:cNvPr>
          <p:cNvSpPr txBox="1"/>
          <p:nvPr/>
        </p:nvSpPr>
        <p:spPr>
          <a:xfrm>
            <a:off x="526047" y="6269144"/>
            <a:ext cx="209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500050"/>
                </a:solidFill>
                <a:highlight>
                  <a:srgbClr val="FFFFFF"/>
                </a:highlight>
                <a:ea typeface="Roboto" panose="02000000000000000000" pitchFamily="2" charset="0"/>
                <a:cs typeface="Roboto" panose="02000000000000000000" pitchFamily="2" charset="0"/>
              </a:rPr>
              <a:t>Emrah </a:t>
            </a:r>
            <a:r>
              <a:rPr lang="tr-TR" sz="2000" b="1" dirty="0" err="1">
                <a:solidFill>
                  <a:srgbClr val="500050"/>
                </a:solidFill>
                <a:highlight>
                  <a:srgbClr val="FFFFFF"/>
                </a:highlight>
                <a:ea typeface="Roboto" panose="02000000000000000000" pitchFamily="2" charset="0"/>
                <a:cs typeface="Roboto" panose="02000000000000000000" pitchFamily="2" charset="0"/>
              </a:rPr>
              <a:t>Caliskan</a:t>
            </a:r>
            <a:endParaRPr lang="tr-TR" sz="20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4C2CBD8-8EE1-9CC9-590C-CFD0B8B4592A}"/>
              </a:ext>
            </a:extLst>
          </p:cNvPr>
          <p:cNvSpPr txBox="1"/>
          <p:nvPr/>
        </p:nvSpPr>
        <p:spPr>
          <a:xfrm>
            <a:off x="2841327" y="6299981"/>
            <a:ext cx="3616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Mohammad </a:t>
            </a:r>
            <a:r>
              <a:rPr lang="tr-TR" sz="2000" b="1" dirty="0">
                <a:solidFill>
                  <a:srgbClr val="111111"/>
                </a:solidFill>
                <a:highlight>
                  <a:srgbClr val="FFFFFF"/>
                </a:highlight>
              </a:rPr>
              <a:t>K.</a:t>
            </a:r>
            <a:r>
              <a:rPr lang="tr-TR" sz="20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0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Abdelnasser</a:t>
            </a:r>
            <a:endParaRPr lang="tr-TR" sz="20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6B06342-148D-35A9-CA07-378635504DDD}"/>
              </a:ext>
            </a:extLst>
          </p:cNvPr>
          <p:cNvSpPr txBox="1"/>
          <p:nvPr/>
        </p:nvSpPr>
        <p:spPr>
          <a:xfrm>
            <a:off x="3219003" y="3362679"/>
            <a:ext cx="2450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500050"/>
                </a:solidFill>
                <a:highlight>
                  <a:srgbClr val="FFFFFF"/>
                </a:highlight>
                <a:ea typeface="Roboto" panose="02000000000000000000" pitchFamily="2" charset="0"/>
                <a:cs typeface="Roboto" panose="02000000000000000000" pitchFamily="2" charset="0"/>
              </a:rPr>
              <a:t>Kayahan Karaytug</a:t>
            </a:r>
            <a:endParaRPr lang="tr-TR" sz="20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BE01BB2-464A-673A-8BDB-7CE4436D3FB7}"/>
              </a:ext>
            </a:extLst>
          </p:cNvPr>
          <p:cNvSpPr txBox="1"/>
          <p:nvPr/>
        </p:nvSpPr>
        <p:spPr>
          <a:xfrm>
            <a:off x="9786943" y="6256241"/>
            <a:ext cx="1656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b="1" i="0" dirty="0" err="1">
                <a:solidFill>
                  <a:srgbClr val="363636"/>
                </a:solidFill>
                <a:effectLst/>
                <a:highlight>
                  <a:srgbClr val="F5F5F5"/>
                </a:highlight>
              </a:rPr>
              <a:t>Atul</a:t>
            </a:r>
            <a:r>
              <a:rPr lang="tr-TR" sz="2000" b="1" i="0" dirty="0">
                <a:solidFill>
                  <a:srgbClr val="363636"/>
                </a:solidFill>
                <a:effectLst/>
                <a:highlight>
                  <a:srgbClr val="F5F5F5"/>
                </a:highlight>
              </a:rPr>
              <a:t> </a:t>
            </a:r>
            <a:r>
              <a:rPr lang="tr-TR" sz="2000" b="1" i="0" dirty="0" err="1">
                <a:solidFill>
                  <a:srgbClr val="363636"/>
                </a:solidFill>
                <a:effectLst/>
                <a:highlight>
                  <a:srgbClr val="F5F5F5"/>
                </a:highlight>
              </a:rPr>
              <a:t>Kamath</a:t>
            </a:r>
            <a:endParaRPr lang="tr-TR" sz="2000" b="1" i="0" dirty="0">
              <a:solidFill>
                <a:srgbClr val="363636"/>
              </a:solidFill>
              <a:effectLst/>
              <a:highlight>
                <a:srgbClr val="F5F5F5"/>
              </a:highlight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895A4A5E-C584-2A97-D939-D3B8F87B1E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15" r="13309" b="17540"/>
          <a:stretch/>
        </p:blipFill>
        <p:spPr>
          <a:xfrm>
            <a:off x="3563707" y="1424161"/>
            <a:ext cx="1673311" cy="189425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770AD88-AF5D-ABC4-C00E-1706FD48FD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57"/>
          <a:stretch/>
        </p:blipFill>
        <p:spPr>
          <a:xfrm>
            <a:off x="6811370" y="4181808"/>
            <a:ext cx="1761156" cy="19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B8193C2B-38B6-33A2-B98E-D06B533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  <a:endParaRPr lang="tr-TR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CACF8CE-5A1A-99AC-DE06-8A24543FF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386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02060"/>
                </a:solidFill>
                <a:cs typeface="Times New Roman" panose="02020603050405020304" pitchFamily="18" charset="0"/>
              </a:rPr>
              <a:t>Why is this topic Important?</a:t>
            </a:r>
            <a:endParaRPr lang="en-TR" sz="3600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04947D2-2379-BDE4-4757-FF94559E15D6}"/>
              </a:ext>
            </a:extLst>
          </p:cNvPr>
          <p:cNvSpPr txBox="1">
            <a:spLocks/>
          </p:cNvSpPr>
          <p:nvPr/>
        </p:nvSpPr>
        <p:spPr>
          <a:xfrm>
            <a:off x="576943" y="3559629"/>
            <a:ext cx="11353799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TR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0C6CDA1-CE09-7DFF-9914-CE9F7B88D663}"/>
              </a:ext>
            </a:extLst>
          </p:cNvPr>
          <p:cNvSpPr txBox="1"/>
          <p:nvPr/>
        </p:nvSpPr>
        <p:spPr>
          <a:xfrm>
            <a:off x="644107" y="3103343"/>
            <a:ext cx="11286635" cy="281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Robot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c-ass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sted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UKA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 (R-UKA) is a method ga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ng popular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ty. </a:t>
            </a:r>
            <a:endParaRPr lang="en-AU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It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s cla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med to have super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or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ty over the conv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nt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onal method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(C-UKA)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n component positioning and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accuracy thanks to real-t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me feedback. </a:t>
            </a:r>
            <a:endParaRPr lang="en-AU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t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s stated that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t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s not super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or to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C-UKA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n terms of cost and pat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ent reported funct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onal outcomes. </a:t>
            </a:r>
            <a:endParaRPr lang="en-AU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Th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s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“umbrella 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rev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ew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”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 was prepared to compare </a:t>
            </a:r>
            <a:r>
              <a:rPr lang="en-AU" sz="2000" dirty="0">
                <a:latin typeface="Aptos" panose="020B0004020202020204" pitchFamily="34" charset="0"/>
                <a:cs typeface="Arial" panose="020B0604020202020204" pitchFamily="34" charset="0"/>
              </a:rPr>
              <a:t>R-UKA to C-UKA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75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B8193C2B-38B6-33A2-B98E-D06B533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A46619-2E2D-249D-D918-95982E0F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790" y="2481790"/>
            <a:ext cx="5814607" cy="4121927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AD8346D4-EECA-9F1E-7B77-455DC6F5F6B6}"/>
              </a:ext>
            </a:extLst>
          </p:cNvPr>
          <p:cNvSpPr txBox="1"/>
          <p:nvPr/>
        </p:nvSpPr>
        <p:spPr>
          <a:xfrm>
            <a:off x="8064094" y="5520151"/>
            <a:ext cx="2838450" cy="108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100" dirty="0"/>
              <a:t>14 meta-</a:t>
            </a:r>
            <a:r>
              <a:rPr lang="tr-TR" sz="1100" dirty="0" err="1"/>
              <a:t>analyses</a:t>
            </a:r>
            <a:endParaRPr lang="tr-T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100" dirty="0"/>
              <a:t>34 </a:t>
            </a:r>
            <a:r>
              <a:rPr lang="tr-TR" sz="1100" dirty="0" err="1"/>
              <a:t>comparative</a:t>
            </a:r>
            <a:r>
              <a:rPr lang="tr-TR" sz="1100" dirty="0"/>
              <a:t> </a:t>
            </a:r>
            <a:r>
              <a:rPr lang="tr-TR" sz="1100" dirty="0" err="1"/>
              <a:t>studies</a:t>
            </a:r>
            <a:endParaRPr lang="tr-T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100" dirty="0"/>
              <a:t>12 </a:t>
            </a:r>
            <a:r>
              <a:rPr lang="tr-TR" sz="1100" dirty="0" err="1"/>
              <a:t>syst</a:t>
            </a:r>
            <a:r>
              <a:rPr lang="tr-TR" sz="1100" dirty="0"/>
              <a:t>. </a:t>
            </a:r>
            <a:r>
              <a:rPr lang="tr-TR" sz="1100" dirty="0" err="1"/>
              <a:t>Review</a:t>
            </a:r>
            <a:endParaRPr lang="tr-T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100" dirty="0"/>
              <a:t>5 RCT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5213B8-B04F-4406-FB2D-5EBA5396B39B}"/>
              </a:ext>
            </a:extLst>
          </p:cNvPr>
          <p:cNvSpPr/>
          <p:nvPr/>
        </p:nvSpPr>
        <p:spPr>
          <a:xfrm>
            <a:off x="8064094" y="5520151"/>
            <a:ext cx="1698103" cy="3793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C4D2B53-D822-F7F1-C44E-4F39B37AF6DB}"/>
              </a:ext>
            </a:extLst>
          </p:cNvPr>
          <p:cNvSpPr txBox="1">
            <a:spLocks/>
          </p:cNvSpPr>
          <p:nvPr/>
        </p:nvSpPr>
        <p:spPr>
          <a:xfrm>
            <a:off x="747823" y="1679485"/>
            <a:ext cx="10696353" cy="72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>
                <a:solidFill>
                  <a:srgbClr val="00206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3E273F8-617E-33A1-D61B-F87165E43FEC}"/>
              </a:ext>
            </a:extLst>
          </p:cNvPr>
          <p:cNvSpPr txBox="1"/>
          <p:nvPr/>
        </p:nvSpPr>
        <p:spPr>
          <a:xfrm>
            <a:off x="1863229" y="2978184"/>
            <a:ext cx="2945218" cy="294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/>
              <a:t>Co</a:t>
            </a:r>
            <a:r>
              <a:rPr lang="en-AU" sz="2400" dirty="0"/>
              <a:t>c</a:t>
            </a:r>
            <a:r>
              <a:rPr lang="tr-TR" sz="2400" dirty="0"/>
              <a:t>hrane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err="1"/>
              <a:t>Embase</a:t>
            </a:r>
            <a:endParaRPr lang="tr-T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err="1"/>
              <a:t>Ovid-medline</a:t>
            </a:r>
            <a:endParaRPr lang="tr-TR" sz="2400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tr-TR" sz="2400" dirty="0" err="1"/>
              <a:t>Pubmed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9322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CCEF8BBC-0827-3AC2-1A34-928F46C41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555" y="1966904"/>
            <a:ext cx="11858445" cy="6110777"/>
          </a:xfrm>
        </p:spPr>
        <p:txBody>
          <a:bodyPr>
            <a:noAutofit/>
          </a:bodyPr>
          <a:lstStyle/>
          <a:p>
            <a:endParaRPr lang="tr-TR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000" dirty="0">
                <a:cs typeface="Times New Roman" panose="02020603050405020304" pitchFamily="18" charset="0"/>
              </a:rPr>
              <a:t>W</a:t>
            </a:r>
            <a:r>
              <a:rPr lang="tr-TR" sz="2000" dirty="0">
                <a:cs typeface="Times New Roman" panose="02020603050405020304" pitchFamily="18" charset="0"/>
              </a:rPr>
              <a:t>e did an umbrella study (</a:t>
            </a:r>
            <a:r>
              <a:rPr lang="en-AU" sz="2000" dirty="0">
                <a:cs typeface="Times New Roman" panose="02020603050405020304" pitchFamily="18" charset="0"/>
              </a:rPr>
              <a:t>review of reviews) </a:t>
            </a:r>
            <a:r>
              <a:rPr lang="tr-TR" sz="2000" dirty="0">
                <a:cs typeface="Times New Roman" panose="02020603050405020304" pitchFamily="18" charset="0"/>
              </a:rPr>
              <a:t>on </a:t>
            </a:r>
            <a:r>
              <a:rPr lang="en-AU" sz="2000" dirty="0">
                <a:cs typeface="Times New Roman" panose="02020603050405020304" pitchFamily="18" charset="0"/>
              </a:rPr>
              <a:t>a</a:t>
            </a:r>
            <a:r>
              <a:rPr lang="tr-TR" sz="2000" dirty="0">
                <a:cs typeface="Times New Roman" panose="02020603050405020304" pitchFamily="18" charset="0"/>
              </a:rPr>
              <a:t> total of  </a:t>
            </a:r>
            <a:r>
              <a:rPr lang="tr-TR" sz="2000" u="sng" dirty="0">
                <a:cs typeface="Times New Roman" panose="02020603050405020304" pitchFamily="18" charset="0"/>
              </a:rPr>
              <a:t>14 meta-analyses</a:t>
            </a:r>
            <a:r>
              <a:rPr lang="tr-TR" sz="2000" dirty="0">
                <a:cs typeface="Times New Roman" panose="02020603050405020304" pitchFamily="18" charset="0"/>
              </a:rPr>
              <a:t> compar</a:t>
            </a:r>
            <a:r>
              <a:rPr lang="en-AU" sz="2000" dirty="0" err="1">
                <a:cs typeface="Times New Roman" panose="02020603050405020304" pitchFamily="18" charset="0"/>
              </a:rPr>
              <a:t>ing</a:t>
            </a:r>
            <a:r>
              <a:rPr lang="tr-TR" sz="2000" dirty="0">
                <a:cs typeface="Times New Roman" panose="02020603050405020304" pitchFamily="18" charset="0"/>
              </a:rPr>
              <a:t> R-UKA and C-UKA in terms of </a:t>
            </a:r>
            <a:r>
              <a:rPr lang="en-US" sz="2000" dirty="0">
                <a:cs typeface="Times New Roman" panose="02020603050405020304" pitchFamily="18" charset="0"/>
              </a:rPr>
              <a:t>their superiority over each other</a:t>
            </a:r>
            <a:r>
              <a:rPr lang="tr-TR" sz="2000" dirty="0">
                <a:cs typeface="Times New Roman" panose="02020603050405020304" pitchFamily="18" charset="0"/>
              </a:rPr>
              <a:t>. </a:t>
            </a:r>
            <a:endParaRPr lang="en-AU" sz="2000" dirty="0"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cs typeface="Times New Roman" panose="02020603050405020304" pitchFamily="18" charset="0"/>
              </a:rPr>
              <a:t>10/1</a:t>
            </a:r>
            <a:r>
              <a:rPr lang="en-AU" sz="2000" dirty="0">
                <a:cs typeface="Times New Roman" panose="02020603050405020304" pitchFamily="18" charset="0"/>
              </a:rPr>
              <a:t>4</a:t>
            </a:r>
            <a:r>
              <a:rPr lang="tr-TR" sz="2000" dirty="0">
                <a:cs typeface="Times New Roman" panose="02020603050405020304" pitchFamily="18" charset="0"/>
              </a:rPr>
              <a:t> were systematic reviews and meta-analyses,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cs typeface="Times New Roman" panose="02020603050405020304" pitchFamily="18" charset="0"/>
              </a:rPr>
              <a:t>3/1</a:t>
            </a:r>
            <a:r>
              <a:rPr lang="en-AU" sz="2000" dirty="0">
                <a:cs typeface="Times New Roman" panose="02020603050405020304" pitchFamily="18" charset="0"/>
              </a:rPr>
              <a:t>4</a:t>
            </a:r>
            <a:r>
              <a:rPr lang="tr-TR" sz="2000" dirty="0">
                <a:cs typeface="Times New Roman" panose="02020603050405020304" pitchFamily="18" charset="0"/>
              </a:rPr>
              <a:t> were meta-analyses,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2000" dirty="0">
                <a:cs typeface="Times New Roman" panose="02020603050405020304" pitchFamily="18" charset="0"/>
              </a:rPr>
              <a:t>1/14</a:t>
            </a:r>
            <a:r>
              <a:rPr lang="tr-TR" sz="2000" dirty="0">
                <a:cs typeface="Times New Roman" panose="02020603050405020304" pitchFamily="18" charset="0"/>
              </a:rPr>
              <a:t> was</a:t>
            </a:r>
            <a:r>
              <a:rPr lang="en-AU" sz="2000" dirty="0">
                <a:cs typeface="Times New Roman" panose="02020603050405020304" pitchFamily="18" charset="0"/>
              </a:rPr>
              <a:t> a</a:t>
            </a:r>
            <a:r>
              <a:rPr lang="tr-TR" sz="2000" dirty="0">
                <a:cs typeface="Times New Roman" panose="02020603050405020304" pitchFamily="18" charset="0"/>
              </a:rPr>
              <a:t> network meta-analyses. </a:t>
            </a:r>
            <a:endParaRPr lang="en-AU" sz="2000" dirty="0"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cs typeface="Times New Roman" panose="02020603050405020304" pitchFamily="18" charset="0"/>
              </a:rPr>
              <a:t>The included studies </a:t>
            </a:r>
            <a:r>
              <a:rPr lang="en-AU" sz="2000" dirty="0">
                <a:cs typeface="Times New Roman" panose="02020603050405020304" pitchFamily="18" charset="0"/>
              </a:rPr>
              <a:t>were </a:t>
            </a:r>
            <a:r>
              <a:rPr lang="tr-TR" sz="2000" dirty="0">
                <a:cs typeface="Times New Roman" panose="02020603050405020304" pitchFamily="18" charset="0"/>
              </a:rPr>
              <a:t>published between 2016-2023, which covered the results of the original articles from 2005 to 2023. </a:t>
            </a:r>
            <a:endParaRPr lang="en-AU" sz="2000" dirty="0"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7B0F2-3671-9A44-2F4D-7A2C7251B5B5}"/>
              </a:ext>
            </a:extLst>
          </p:cNvPr>
          <p:cNvSpPr txBox="1">
            <a:spLocks/>
          </p:cNvSpPr>
          <p:nvPr/>
        </p:nvSpPr>
        <p:spPr>
          <a:xfrm>
            <a:off x="369181" y="1721923"/>
            <a:ext cx="10696353" cy="73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Literature Review/Process</a:t>
            </a:r>
          </a:p>
          <a:p>
            <a:endParaRPr lang="en-TR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0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9BC77365-ABE6-A887-DFC8-06320C0A8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1890195"/>
            <a:ext cx="11004698" cy="3766325"/>
          </a:xfrm>
        </p:spPr>
        <p:txBody>
          <a:bodyPr>
            <a:normAutofit/>
          </a:bodyPr>
          <a:lstStyle/>
          <a:p>
            <a:r>
              <a:rPr lang="en-US" sz="3600" b="1" dirty="0">
                <a:highlight>
                  <a:srgbClr val="FF0000"/>
                </a:highlight>
                <a:cs typeface="Times New Roman" panose="02020603050405020304" pitchFamily="18" charset="0"/>
              </a:rPr>
              <a:t>Question:</a:t>
            </a:r>
          </a:p>
          <a:p>
            <a:pPr>
              <a:lnSpc>
                <a:spcPct val="170000"/>
              </a:lnSpc>
            </a:pPr>
            <a:endParaRPr lang="tr-TR" sz="2800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>
              <a:lnSpc>
                <a:spcPct val="170000"/>
              </a:lnSpc>
            </a:pPr>
            <a:r>
              <a:rPr lang="en-US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Does The Integration </a:t>
            </a:r>
            <a:r>
              <a:rPr lang="tr-TR" sz="2800" b="1" dirty="0">
                <a:solidFill>
                  <a:srgbClr val="222222"/>
                </a:solidFill>
                <a:highlight>
                  <a:srgbClr val="FFFFFF"/>
                </a:highlight>
              </a:rPr>
              <a:t>o</a:t>
            </a:r>
            <a:r>
              <a:rPr lang="en-US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f Robotic Technology Improve Outcomes </a:t>
            </a:r>
            <a:r>
              <a:rPr lang="tr-TR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i</a:t>
            </a:r>
            <a:r>
              <a:rPr lang="en-US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n </a:t>
            </a:r>
            <a:r>
              <a:rPr lang="en-US" sz="28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unicompartmental</a:t>
            </a:r>
            <a:r>
              <a:rPr lang="tr-TR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2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Knee Arthroplasty?</a:t>
            </a:r>
            <a:endParaRPr lang="tr-TR" sz="28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097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EE137F8C-0313-576E-7B2D-5994EA4A8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55" y="1436913"/>
            <a:ext cx="11547971" cy="2268655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tr-TR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1- </a:t>
            </a:r>
            <a:r>
              <a:rPr lang="tr-TR" sz="3200" b="1" dirty="0" err="1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Radiological</a:t>
            </a:r>
            <a:r>
              <a:rPr lang="tr-TR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outcome</a:t>
            </a:r>
            <a:endParaRPr lang="tr-TR" sz="3200" b="1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b="1" dirty="0"/>
              <a:t>R-UKA is </a:t>
            </a:r>
            <a:r>
              <a:rPr lang="tr-TR" sz="2000" b="1" dirty="0" err="1"/>
              <a:t>associated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</a:t>
            </a:r>
            <a:r>
              <a:rPr lang="tr-TR" sz="2000" b="1" dirty="0" err="1"/>
              <a:t>better</a:t>
            </a:r>
            <a:r>
              <a:rPr lang="tr-TR" sz="2000" b="1" dirty="0"/>
              <a:t> </a:t>
            </a:r>
            <a:r>
              <a:rPr lang="tr-TR" sz="2000" b="1" dirty="0" err="1"/>
              <a:t>accuracy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</a:t>
            </a:r>
            <a:r>
              <a:rPr lang="tr-TR" sz="2000" b="1" dirty="0" err="1"/>
              <a:t>decreased</a:t>
            </a:r>
            <a:r>
              <a:rPr lang="tr-TR" sz="2000" b="1" dirty="0"/>
              <a:t> </a:t>
            </a:r>
            <a:r>
              <a:rPr lang="tr-TR" sz="2000" b="1" dirty="0" err="1"/>
              <a:t>number</a:t>
            </a:r>
            <a:r>
              <a:rPr lang="tr-TR" sz="2000" b="1" dirty="0"/>
              <a:t> of </a:t>
            </a:r>
            <a:r>
              <a:rPr lang="tr-TR" sz="2000" b="1" dirty="0" err="1"/>
              <a:t>outliers</a:t>
            </a:r>
            <a:r>
              <a:rPr lang="tr-TR" sz="2000" b="1" dirty="0"/>
              <a:t>  ( 8 meta-</a:t>
            </a:r>
            <a:r>
              <a:rPr lang="tr-TR" sz="2000" b="1" dirty="0" err="1"/>
              <a:t>analyses</a:t>
            </a:r>
            <a:r>
              <a:rPr lang="tr-TR" sz="2000" b="1" dirty="0"/>
              <a:t>)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No </a:t>
            </a:r>
            <a:r>
              <a:rPr lang="tr-TR" sz="2000" dirty="0" err="1"/>
              <a:t>difference</a:t>
            </a:r>
            <a:r>
              <a:rPr lang="tr-TR" sz="2000" dirty="0"/>
              <a:t> (1 meta-</a:t>
            </a:r>
            <a:r>
              <a:rPr lang="tr-TR" sz="2000" dirty="0" err="1"/>
              <a:t>analysis</a:t>
            </a:r>
            <a:r>
              <a:rPr lang="tr-TR" sz="2000" dirty="0"/>
              <a:t>)</a:t>
            </a:r>
          </a:p>
          <a:p>
            <a:pPr algn="l"/>
            <a:endParaRPr lang="tr-TR" b="1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E71D0C7-1375-4583-0FA7-1CE32556F682}"/>
              </a:ext>
            </a:extLst>
          </p:cNvPr>
          <p:cNvSpPr txBox="1">
            <a:spLocks/>
          </p:cNvSpPr>
          <p:nvPr/>
        </p:nvSpPr>
        <p:spPr>
          <a:xfrm>
            <a:off x="339228" y="3227120"/>
            <a:ext cx="10098765" cy="185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tr-TR" sz="3200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 </a:t>
            </a:r>
            <a:r>
              <a:rPr lang="en-EG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2- Clinical outcome</a:t>
            </a:r>
            <a:endParaRPr lang="en-AU" sz="3200" b="1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EG" sz="2000" b="1" u="sng" dirty="0"/>
              <a:t>No difference  </a:t>
            </a:r>
            <a:r>
              <a:rPr lang="tr-TR" sz="2000" b="1" u="sng" dirty="0"/>
              <a:t>( 8 meta-</a:t>
            </a:r>
            <a:r>
              <a:rPr lang="tr-TR" sz="2000" b="1" u="sng" dirty="0" err="1"/>
              <a:t>analyses</a:t>
            </a:r>
            <a:r>
              <a:rPr lang="tr-TR" sz="2000" b="1" u="sng" dirty="0"/>
              <a:t>)</a:t>
            </a:r>
            <a:endParaRPr lang="en-EG" sz="2000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EG" sz="2000" dirty="0"/>
              <a:t>R-UKA is asso</a:t>
            </a:r>
            <a:r>
              <a:rPr lang="en-AU" sz="2000" dirty="0"/>
              <a:t>c</a:t>
            </a:r>
            <a:r>
              <a:rPr lang="en-EG" sz="2000" dirty="0"/>
              <a:t>ia</a:t>
            </a:r>
            <a:r>
              <a:rPr lang="en-AU" sz="2000" dirty="0"/>
              <a:t>t</a:t>
            </a:r>
            <a:r>
              <a:rPr lang="en-EG" sz="2000" dirty="0"/>
              <a:t>ed with better clinical outcome scores (2 meta-anlyses)</a:t>
            </a:r>
          </a:p>
          <a:p>
            <a:pPr algn="l"/>
            <a:endParaRPr lang="en-EG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E1690D53-F72E-A02D-6CB4-21E99F3EF233}"/>
              </a:ext>
            </a:extLst>
          </p:cNvPr>
          <p:cNvSpPr txBox="1">
            <a:spLocks/>
          </p:cNvSpPr>
          <p:nvPr/>
        </p:nvSpPr>
        <p:spPr>
          <a:xfrm>
            <a:off x="339228" y="5005449"/>
            <a:ext cx="10407524" cy="2001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tr-TR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       </a:t>
            </a:r>
            <a:r>
              <a:rPr lang="en-EG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3- complications</a:t>
            </a:r>
            <a:r>
              <a:rPr lang="tr-TR" sz="32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</a:t>
            </a:r>
            <a:endParaRPr lang="en-EG" sz="32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EG" sz="2000" b="1" u="sng" dirty="0"/>
              <a:t>R-UKA is as</a:t>
            </a:r>
            <a:r>
              <a:rPr lang="en-AU" sz="2000" b="1" u="sng" dirty="0"/>
              <a:t>s</a:t>
            </a:r>
            <a:r>
              <a:rPr lang="en-EG" sz="2000" b="1" u="sng" dirty="0"/>
              <a:t>o</a:t>
            </a:r>
            <a:r>
              <a:rPr lang="en-AU" sz="2000" b="1" u="sng" dirty="0"/>
              <a:t>c</a:t>
            </a:r>
            <a:r>
              <a:rPr lang="en-EG" sz="2000" b="1" u="sng" dirty="0"/>
              <a:t>ia</a:t>
            </a:r>
            <a:r>
              <a:rPr lang="en-AU" sz="2000" b="1" u="sng" dirty="0"/>
              <a:t>t</a:t>
            </a:r>
            <a:r>
              <a:rPr lang="en-EG" sz="2000" b="1" u="sng" dirty="0"/>
              <a:t>ed with decre</a:t>
            </a:r>
            <a:r>
              <a:rPr lang="en-AU" sz="2000" b="1" u="sng" dirty="0"/>
              <a:t>a</a:t>
            </a:r>
            <a:r>
              <a:rPr lang="en-EG" sz="2000" b="1" u="sng" dirty="0"/>
              <a:t>sed complications </a:t>
            </a:r>
            <a:r>
              <a:rPr lang="tr-TR" sz="2000" b="1" u="sng" dirty="0"/>
              <a:t>( 3 meta-</a:t>
            </a:r>
            <a:r>
              <a:rPr lang="tr-TR" sz="2000" b="1" u="sng" dirty="0" err="1"/>
              <a:t>analyses</a:t>
            </a:r>
            <a:r>
              <a:rPr lang="tr-TR" sz="2000" b="1" u="sng" dirty="0"/>
              <a:t>)</a:t>
            </a:r>
            <a:endParaRPr lang="en-EG" sz="2000" b="1" u="sng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EG" sz="2000" dirty="0"/>
              <a:t>NO difference </a:t>
            </a:r>
            <a:r>
              <a:rPr lang="tr-TR" sz="2000" dirty="0"/>
              <a:t>(1 meta-</a:t>
            </a:r>
            <a:r>
              <a:rPr lang="tr-TR" sz="2000" dirty="0" err="1"/>
              <a:t>analysis</a:t>
            </a:r>
            <a:r>
              <a:rPr lang="tr-TR" sz="2000" dirty="0"/>
              <a:t>)</a:t>
            </a:r>
          </a:p>
          <a:p>
            <a:pPr algn="l"/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235217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343D35-75A6-D649-05F0-63050EDBB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084" y="1401288"/>
            <a:ext cx="10515600" cy="5456711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en-EG" sz="46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4- Revision rate</a:t>
            </a:r>
            <a:endParaRPr lang="en-EG" sz="4600" b="1" u="sng" dirty="0"/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EG" sz="2900" b="1" u="sng" dirty="0"/>
              <a:t>R-UKA is asso</a:t>
            </a:r>
            <a:r>
              <a:rPr lang="en-AU" sz="2900" b="1" u="sng" dirty="0"/>
              <a:t>c</a:t>
            </a:r>
            <a:r>
              <a:rPr lang="en-EG" sz="2900" b="1" u="sng" dirty="0"/>
              <a:t>i</a:t>
            </a:r>
            <a:r>
              <a:rPr lang="en-AU" sz="2900" b="1" u="sng" dirty="0"/>
              <a:t>at</a:t>
            </a:r>
            <a:r>
              <a:rPr lang="en-EG" sz="2900" b="1" u="sng" dirty="0"/>
              <a:t>ed with decre</a:t>
            </a:r>
            <a:r>
              <a:rPr lang="en-AU" sz="2900" b="1" u="sng" dirty="0"/>
              <a:t>a</a:t>
            </a:r>
            <a:r>
              <a:rPr lang="en-EG" sz="2900" b="1" u="sng" dirty="0"/>
              <a:t>sed revision rate ( 2 meta-analyses)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EG" sz="2900" dirty="0"/>
              <a:t>No difference  </a:t>
            </a:r>
            <a:r>
              <a:rPr lang="tr-TR" sz="2900" dirty="0"/>
              <a:t>(1 meta-</a:t>
            </a:r>
            <a:r>
              <a:rPr lang="tr-TR" sz="2900" dirty="0" err="1"/>
              <a:t>analyses</a:t>
            </a:r>
            <a:r>
              <a:rPr lang="tr-TR" sz="2900" dirty="0"/>
              <a:t>)</a:t>
            </a:r>
          </a:p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en-EG" sz="46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5- operative time</a:t>
            </a:r>
            <a:endParaRPr lang="en-EG" sz="4600" b="1" dirty="0"/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EG" sz="2900" b="1" dirty="0"/>
              <a:t>R-UKA is associated with increased opera</a:t>
            </a:r>
            <a:r>
              <a:rPr lang="en-AU" sz="2900" b="1" dirty="0"/>
              <a:t>t</a:t>
            </a:r>
            <a:r>
              <a:rPr lang="en-EG" sz="2900" b="1" dirty="0"/>
              <a:t>ive time </a:t>
            </a:r>
            <a:r>
              <a:rPr lang="tr-TR" sz="2900" b="1" dirty="0"/>
              <a:t>(4 meta-</a:t>
            </a:r>
            <a:r>
              <a:rPr lang="tr-TR" sz="2900" b="1" dirty="0" err="1"/>
              <a:t>analyses</a:t>
            </a:r>
            <a:r>
              <a:rPr lang="tr-TR" sz="2900" b="1" dirty="0"/>
              <a:t>)</a:t>
            </a:r>
          </a:p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en-EG" sz="51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6- Cost</a:t>
            </a:r>
            <a:endParaRPr lang="en-US" sz="5100" b="1" dirty="0"/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900" b="1" u="sng" dirty="0"/>
              <a:t>The cost of R-UKA is higher.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900" dirty="0"/>
              <a:t>Both R-UKA and  </a:t>
            </a:r>
            <a:r>
              <a:rPr lang="tr-TR" sz="2900" dirty="0"/>
              <a:t>C-</a:t>
            </a:r>
            <a:r>
              <a:rPr lang="en-US" sz="2900" dirty="0"/>
              <a:t>UKA approach comparable costs in high volume centers where &gt; 100 cases/year are performed.</a:t>
            </a:r>
            <a:endParaRPr lang="tr-TR" sz="2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b="1" dirty="0"/>
          </a:p>
          <a:p>
            <a:pPr algn="l"/>
            <a:endParaRPr lang="en-EG" b="1" dirty="0"/>
          </a:p>
          <a:p>
            <a:pPr algn="l"/>
            <a:endParaRPr lang="tr-TR" dirty="0"/>
          </a:p>
          <a:p>
            <a:pPr algn="l"/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49753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2EAEE91-EA65-B07C-6237-9DCEF6CDB2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86026" y="1761067"/>
            <a:ext cx="8151628" cy="1001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Literature Review</a:t>
            </a:r>
            <a:r>
              <a:rPr lang="tr-TR" sz="3600" u="sng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3600" u="sng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conclusion</a:t>
            </a:r>
            <a:endParaRPr lang="en-US" sz="3600" u="sng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35B41EE-24C0-A437-9630-51AE7B25E5E3}"/>
              </a:ext>
            </a:extLst>
          </p:cNvPr>
          <p:cNvSpPr txBox="1"/>
          <p:nvPr/>
        </p:nvSpPr>
        <p:spPr>
          <a:xfrm>
            <a:off x="748147" y="2762927"/>
            <a:ext cx="10962996" cy="280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</a:t>
            </a:r>
            <a:r>
              <a:rPr lang="tr-TR" sz="2400" dirty="0"/>
              <a:t>-</a:t>
            </a:r>
            <a:r>
              <a:rPr lang="en-US" sz="2400" dirty="0"/>
              <a:t>UKA is more successful </a:t>
            </a:r>
            <a:r>
              <a:rPr lang="tr-TR" sz="2400" dirty="0"/>
              <a:t>in </a:t>
            </a:r>
            <a:r>
              <a:rPr lang="tr-TR" sz="2400" dirty="0" err="1"/>
              <a:t>terms</a:t>
            </a:r>
            <a:r>
              <a:rPr lang="tr-TR" sz="2400" dirty="0"/>
              <a:t> of </a:t>
            </a:r>
            <a:r>
              <a:rPr lang="tr-TR" sz="2400" dirty="0" err="1"/>
              <a:t>precision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R-UKA is more accurate for implant alignment.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R-UKA and C-UKA have similar functional outcomes.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R-UKA brings higher costs.</a:t>
            </a:r>
            <a:r>
              <a:rPr lang="tr-TR" sz="2400" dirty="0"/>
              <a:t> </a:t>
            </a:r>
            <a:r>
              <a:rPr lang="tr-TR" sz="2400" dirty="0" err="1"/>
              <a:t>However</a:t>
            </a:r>
            <a:r>
              <a:rPr lang="en-US" sz="2400" dirty="0"/>
              <a:t>, both R UKA  approach comparable costs </a:t>
            </a:r>
            <a:r>
              <a:rPr lang="tr-TR" sz="2400" dirty="0" err="1"/>
              <a:t>with</a:t>
            </a:r>
            <a:r>
              <a:rPr lang="tr-TR" sz="2400" dirty="0"/>
              <a:t> C-UKA </a:t>
            </a:r>
            <a:r>
              <a:rPr lang="en-US" sz="2400" dirty="0"/>
              <a:t>in high volume centers where &gt; 100 cases/year are performed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1409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6602</TotalTime>
  <Words>565</Words>
  <Application>Microsoft Office PowerPoint</Application>
  <PresentationFormat>Geniş ekran</PresentationFormat>
  <Paragraphs>76</Paragraphs>
  <Slides>10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Roboto</vt:lpstr>
      <vt:lpstr>Times New Roman</vt:lpstr>
      <vt:lpstr>Wingdings</vt:lpstr>
      <vt:lpstr>Office Teması</vt:lpstr>
      <vt:lpstr> </vt:lpstr>
      <vt:lpstr>  Liaison:   Experts:</vt:lpstr>
      <vt:lpstr> 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Deniz Demirkıran</dc:creator>
  <cp:lastModifiedBy>kayhan karaytug</cp:lastModifiedBy>
  <cp:revision>60</cp:revision>
  <dcterms:created xsi:type="dcterms:W3CDTF">2024-06-13T13:25:39Z</dcterms:created>
  <dcterms:modified xsi:type="dcterms:W3CDTF">2024-08-26T18:58:38Z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