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7" r:id="rId6"/>
    <p:sldId id="258" r:id="rId7"/>
    <p:sldId id="257" r:id="rId8"/>
    <p:sldId id="259"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7"/>
    <p:restoredTop sz="94639"/>
  </p:normalViewPr>
  <p:slideViewPr>
    <p:cSldViewPr snapToGrid="0">
      <p:cViewPr varScale="1">
        <p:scale>
          <a:sx n="59" d="100"/>
          <a:sy n="59" d="100"/>
        </p:scale>
        <p:origin x="9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26.08.2024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26.08.2024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838200" y="1394605"/>
            <a:ext cx="10515600" cy="1688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nSpc>
                <a:spcPct val="150000"/>
              </a:lnSpc>
              <a:spcBef>
                <a:spcPts val="0"/>
              </a:spcBef>
              <a:spcAft>
                <a:spcPts val="0"/>
              </a:spcAft>
            </a:pPr>
            <a:r>
              <a:rPr lang="en-US" sz="3600" b="1"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What are the Contraindications for </a:t>
            </a:r>
            <a:r>
              <a:rPr lang="en-US" sz="3600" b="1"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L</a:t>
            </a:r>
            <a:r>
              <a:rPr lang="en-US" sz="3600" b="1"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ateral or Medial </a:t>
            </a:r>
            <a:r>
              <a:rPr lang="en-US" sz="3600" b="1"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U</a:t>
            </a:r>
            <a:r>
              <a:rPr lang="en-US" sz="3600" b="1"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nicondylar </a:t>
            </a:r>
            <a:r>
              <a:rPr lang="en-US" sz="3600" b="1"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K</a:t>
            </a:r>
            <a:r>
              <a:rPr lang="en-US" sz="3600" b="1"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nee </a:t>
            </a:r>
            <a:r>
              <a:rPr lang="en-US" sz="3600" b="1"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a:t>
            </a:r>
            <a:r>
              <a:rPr lang="en-US" sz="3600" b="1"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rthroplasty?</a:t>
            </a:r>
            <a:endParaRPr lang="en-US" sz="3600" kern="1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3" name="TextBox 2">
            <a:extLst>
              <a:ext uri="{FF2B5EF4-FFF2-40B4-BE49-F238E27FC236}">
                <a16:creationId xmlns:a16="http://schemas.microsoft.com/office/drawing/2014/main" id="{1A1A9AE8-3325-61F1-B200-4FCCE6C4F76B}"/>
              </a:ext>
            </a:extLst>
          </p:cNvPr>
          <p:cNvSpPr txBox="1"/>
          <p:nvPr/>
        </p:nvSpPr>
        <p:spPr>
          <a:xfrm>
            <a:off x="2208292" y="3235955"/>
            <a:ext cx="7775416" cy="4247317"/>
          </a:xfrm>
          <a:prstGeom prst="rect">
            <a:avLst/>
          </a:prstGeom>
          <a:noFill/>
        </p:spPr>
        <p:txBody>
          <a:bodyPr wrap="square">
            <a:spAutoFit/>
          </a:bodyPr>
          <a:lstStyle/>
          <a:p>
            <a:r>
              <a:rPr lang="en-US" sz="2200" b="1" dirty="0">
                <a:solidFill>
                  <a:srgbClr val="002060"/>
                </a:solidFill>
                <a:latin typeface="Times New Roman" panose="02020603050405020304" pitchFamily="18" charset="0"/>
                <a:cs typeface="Times New Roman" panose="02020603050405020304" pitchFamily="18" charset="0"/>
              </a:rPr>
              <a:t>Ali Albelooshi MD					</a:t>
            </a:r>
          </a:p>
          <a:p>
            <a:r>
              <a:rPr lang="en-US" sz="2200" dirty="0">
                <a:solidFill>
                  <a:srgbClr val="002060"/>
                </a:solidFill>
                <a:latin typeface="Times New Roman" panose="02020603050405020304" pitchFamily="18" charset="0"/>
                <a:cs typeface="Times New Roman" panose="02020603050405020304" pitchFamily="18" charset="0"/>
              </a:rPr>
              <a:t>Saad Tarabichi MD					</a:t>
            </a:r>
          </a:p>
          <a:p>
            <a:r>
              <a:rPr lang="en-US" sz="2200" dirty="0">
                <a:solidFill>
                  <a:srgbClr val="002060"/>
                </a:solidFill>
                <a:latin typeface="Times New Roman" panose="02020603050405020304" pitchFamily="18" charset="0"/>
                <a:cs typeface="Times New Roman" panose="02020603050405020304" pitchFamily="18" charset="0"/>
              </a:rPr>
              <a:t>Fang Rui MD</a:t>
            </a:r>
          </a:p>
          <a:p>
            <a:r>
              <a:rPr lang="en-US" sz="2200" dirty="0">
                <a:solidFill>
                  <a:srgbClr val="002060"/>
                </a:solidFill>
                <a:latin typeface="Times New Roman" panose="02020603050405020304" pitchFamily="18" charset="0"/>
                <a:cs typeface="Times New Roman" panose="02020603050405020304" pitchFamily="18" charset="0"/>
              </a:rPr>
              <a:t>David G. Deckey MD</a:t>
            </a:r>
          </a:p>
          <a:p>
            <a:r>
              <a:rPr lang="en-US" sz="2200" dirty="0">
                <a:solidFill>
                  <a:srgbClr val="002060"/>
                </a:solidFill>
                <a:latin typeface="Times New Roman" panose="02020603050405020304" pitchFamily="18" charset="0"/>
                <a:cs typeface="Times New Roman" panose="02020603050405020304" pitchFamily="18" charset="0"/>
              </a:rPr>
              <a:t>Mohamed Rashed MD</a:t>
            </a:r>
          </a:p>
          <a:p>
            <a:r>
              <a:rPr lang="en-US" sz="2200" dirty="0">
                <a:solidFill>
                  <a:srgbClr val="002060"/>
                </a:solidFill>
                <a:latin typeface="Times New Roman" panose="02020603050405020304" pitchFamily="18" charset="0"/>
                <a:cs typeface="Times New Roman" panose="02020603050405020304" pitchFamily="18" charset="0"/>
              </a:rPr>
              <a:t>Usama Saleh MD</a:t>
            </a:r>
          </a:p>
          <a:p>
            <a:r>
              <a:rPr lang="en-US" sz="2200" dirty="0">
                <a:solidFill>
                  <a:srgbClr val="002060"/>
                </a:solidFill>
                <a:latin typeface="Times New Roman" panose="02020603050405020304" pitchFamily="18" charset="0"/>
                <a:cs typeface="Times New Roman" panose="02020603050405020304" pitchFamily="18" charset="0"/>
              </a:rPr>
              <a:t>Chuan He MD</a:t>
            </a:r>
          </a:p>
          <a:p>
            <a:r>
              <a:rPr lang="en-US" sz="2200" dirty="0">
                <a:solidFill>
                  <a:srgbClr val="002060"/>
                </a:solidFill>
                <a:latin typeface="Times New Roman" panose="02020603050405020304" pitchFamily="18" charset="0"/>
                <a:cs typeface="Times New Roman" panose="02020603050405020304" pitchFamily="18" charset="0"/>
              </a:rPr>
              <a:t>David Musil MD</a:t>
            </a:r>
          </a:p>
          <a:p>
            <a:r>
              <a:rPr lang="en-US" sz="2200" dirty="0">
                <a:solidFill>
                  <a:srgbClr val="002060"/>
                </a:solidFill>
                <a:latin typeface="Times New Roman" panose="02020603050405020304" pitchFamily="18" charset="0"/>
                <a:cs typeface="Times New Roman" panose="02020603050405020304" pitchFamily="18" charset="0"/>
              </a:rPr>
              <a:t>Joshua S. Bingham MD</a:t>
            </a:r>
          </a:p>
          <a:p>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0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C3D5BE1-64D6-1F6E-E6F9-7044298A5F7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521200" y="3777803"/>
            <a:ext cx="1645920" cy="2331720"/>
          </a:xfrm>
          <a:prstGeom prst="rect">
            <a:avLst/>
          </a:prstGeom>
        </p:spPr>
      </p:pic>
      <p:pic>
        <p:nvPicPr>
          <p:cNvPr id="16" name="Picture 15">
            <a:extLst>
              <a:ext uri="{FF2B5EF4-FFF2-40B4-BE49-F238E27FC236}">
                <a16:creationId xmlns:a16="http://schemas.microsoft.com/office/drawing/2014/main" id="{06B6534B-3D4E-D0D1-6CEE-C7F0DD1ED80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760451" y="3772109"/>
            <a:ext cx="1645920" cy="2331720"/>
          </a:xfrm>
          <a:prstGeom prst="rect">
            <a:avLst/>
          </a:prstGeom>
        </p:spPr>
      </p:pic>
      <p:pic>
        <p:nvPicPr>
          <p:cNvPr id="22" name="Picture 21">
            <a:extLst>
              <a:ext uri="{FF2B5EF4-FFF2-40B4-BE49-F238E27FC236}">
                <a16:creationId xmlns:a16="http://schemas.microsoft.com/office/drawing/2014/main" id="{02458D8A-256F-CD20-31B0-1FCE6FE723C4}"/>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flipH="1">
            <a:off x="6133388" y="1443236"/>
            <a:ext cx="1645920" cy="2331720"/>
          </a:xfrm>
          <a:prstGeom prst="rect">
            <a:avLst/>
          </a:prstGeom>
        </p:spPr>
      </p:pic>
      <p:pic>
        <p:nvPicPr>
          <p:cNvPr id="24" name="Picture 23">
            <a:extLst>
              <a:ext uri="{FF2B5EF4-FFF2-40B4-BE49-F238E27FC236}">
                <a16:creationId xmlns:a16="http://schemas.microsoft.com/office/drawing/2014/main" id="{C8EA94AE-A65F-B2FF-E9C2-434C48D9A338}"/>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flipH="1">
            <a:off x="7760451" y="1443236"/>
            <a:ext cx="1645920" cy="2331720"/>
          </a:xfrm>
          <a:prstGeom prst="rect">
            <a:avLst/>
          </a:prstGeom>
        </p:spPr>
      </p:pic>
      <p:pic>
        <p:nvPicPr>
          <p:cNvPr id="26" name="Picture 25">
            <a:extLst>
              <a:ext uri="{FF2B5EF4-FFF2-40B4-BE49-F238E27FC236}">
                <a16:creationId xmlns:a16="http://schemas.microsoft.com/office/drawing/2014/main" id="{8B72841D-BC34-0620-2681-1B2F928BBFEF}"/>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6154420" y="3772109"/>
            <a:ext cx="1645920" cy="2331720"/>
          </a:xfrm>
          <a:prstGeom prst="rect">
            <a:avLst/>
          </a:prstGeom>
        </p:spPr>
      </p:pic>
      <p:pic>
        <p:nvPicPr>
          <p:cNvPr id="28" name="Picture 27">
            <a:extLst>
              <a:ext uri="{FF2B5EF4-FFF2-40B4-BE49-F238E27FC236}">
                <a16:creationId xmlns:a16="http://schemas.microsoft.com/office/drawing/2014/main" id="{5D81CB50-E2B3-2A43-F9E7-6AC06FE816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6459" y="1440389"/>
            <a:ext cx="1642265" cy="2332139"/>
          </a:xfrm>
          <a:prstGeom prst="rect">
            <a:avLst/>
          </a:prstGeom>
        </p:spPr>
      </p:pic>
      <p:pic>
        <p:nvPicPr>
          <p:cNvPr id="34" name="Picture 33">
            <a:extLst>
              <a:ext uri="{FF2B5EF4-FFF2-40B4-BE49-F238E27FC236}">
                <a16:creationId xmlns:a16="http://schemas.microsoft.com/office/drawing/2014/main" id="{5858544B-1AEC-B86F-7311-8CF63FFB7239}"/>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2850866" y="3772109"/>
            <a:ext cx="1645920" cy="2331720"/>
          </a:xfrm>
          <a:prstGeom prst="rect">
            <a:avLst/>
          </a:prstGeom>
        </p:spPr>
      </p:pic>
      <p:pic>
        <p:nvPicPr>
          <p:cNvPr id="38" name="Picture 37">
            <a:extLst>
              <a:ext uri="{FF2B5EF4-FFF2-40B4-BE49-F238E27FC236}">
                <a16:creationId xmlns:a16="http://schemas.microsoft.com/office/drawing/2014/main" id="{DC7A00DE-0480-1498-EE85-AFC46116FE6B}"/>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4496786" y="1440389"/>
            <a:ext cx="1645920" cy="2331720"/>
          </a:xfrm>
          <a:prstGeom prst="rect">
            <a:avLst/>
          </a:prstGeom>
        </p:spPr>
      </p:pic>
    </p:spTree>
    <p:extLst>
      <p:ext uri="{BB962C8B-B14F-4D97-AF65-F5344CB8AC3E}">
        <p14:creationId xmlns:p14="http://schemas.microsoft.com/office/powerpoint/2010/main" val="6115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2961617"/>
            <a:ext cx="9401298" cy="3233307"/>
          </a:xfrm>
        </p:spPr>
        <p:txBody>
          <a:bodyPr>
            <a:normAutofit/>
          </a:bodyPr>
          <a:lstStyle/>
          <a:p>
            <a:pPr marL="342900" indent="-342900" algn="just">
              <a:lnSpc>
                <a:spcPct val="150000"/>
              </a:lnSpc>
              <a:buFont typeface="Wingdings" pitchFamily="2" charset="2"/>
              <a:buChar char="v"/>
            </a:pPr>
            <a:r>
              <a:rPr lang="en-US" sz="2600" dirty="0">
                <a:solidFill>
                  <a:srgbClr val="002060"/>
                </a:solidFill>
                <a:effectLst/>
                <a:latin typeface="Times New Roman" panose="02020603050405020304" pitchFamily="18" charset="0"/>
                <a:ea typeface="MS Mincho" panose="02020609040205080304" pitchFamily="49" charset="-128"/>
              </a:rPr>
              <a:t>Although several surgical techniques have been described for the treatment of single compartment knee osteoarthritis, it can often be challenging for the orthopaedic surgeon to decide on the type of surgical intervention that is most appropriate in a patient who is young and active.</a:t>
            </a:r>
            <a:endParaRPr lang="en-TR" sz="2600">
              <a:solidFill>
                <a:srgbClr val="002060"/>
              </a:solidFill>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1207046" y="1636054"/>
            <a:ext cx="10515600" cy="1325563"/>
          </a:xfrm>
        </p:spPr>
        <p:txBody>
          <a:bodyPr/>
          <a:lstStyle/>
          <a:p>
            <a:r>
              <a:rPr lang="en-US" u="sng" dirty="0">
                <a:solidFill>
                  <a:srgbClr val="002060"/>
                </a:solidFill>
                <a:latin typeface="Times New Roman" panose="02020603050405020304" pitchFamily="18" charset="0"/>
                <a:cs typeface="Times New Roman" panose="02020603050405020304" pitchFamily="18" charset="0"/>
              </a:rPr>
              <a:t>Why is this topic important</a:t>
            </a:r>
            <a:endParaRPr lang="en-TR" u="sng">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9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1228560" y="15092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Review/Process</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FB2CA443-D42A-C2A7-C5DE-A3AF800729AA}"/>
              </a:ext>
            </a:extLst>
          </p:cNvPr>
          <p:cNvSpPr txBox="1"/>
          <p:nvPr/>
        </p:nvSpPr>
        <p:spPr>
          <a:xfrm>
            <a:off x="809012" y="4189964"/>
            <a:ext cx="6096000" cy="1015663"/>
          </a:xfrm>
          <a:prstGeom prst="rect">
            <a:avLst/>
          </a:prstGeom>
          <a:noFill/>
        </p:spPr>
        <p:txBody>
          <a:bodyPr wrap="square">
            <a:spAutoFit/>
          </a:bodyPr>
          <a:lstStyle/>
          <a:p>
            <a:pPr marL="342900" indent="-342900" algn="l">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Number of articles retrieved: 297 articles </a:t>
            </a:r>
          </a:p>
          <a:p>
            <a:pPr marL="342900" indent="-342900" algn="l">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Screening: 152 articles</a:t>
            </a:r>
          </a:p>
          <a:p>
            <a:pPr marL="342900" indent="-342900" algn="l">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The final number of publications: 23 articles </a:t>
            </a:r>
            <a:endParaRPr lang="en-TR" sz="2000">
              <a:solidFill>
                <a:srgbClr val="00206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C534244-208D-FA60-28F5-DEA0B8986348}"/>
              </a:ext>
            </a:extLst>
          </p:cNvPr>
          <p:cNvSpPr txBox="1"/>
          <p:nvPr/>
        </p:nvSpPr>
        <p:spPr>
          <a:xfrm>
            <a:off x="809012" y="2730828"/>
            <a:ext cx="10935148" cy="1132874"/>
          </a:xfrm>
          <a:prstGeom prst="rect">
            <a:avLst/>
          </a:prstGeom>
          <a:noFill/>
        </p:spPr>
        <p:txBody>
          <a:bodyPr wrap="square" rtlCol="0">
            <a:spAutoFit/>
          </a:bodyPr>
          <a:lstStyle/>
          <a:p>
            <a:pPr marL="0" marR="0">
              <a:lnSpc>
                <a:spcPct val="107000"/>
              </a:lnSpc>
              <a:spcBef>
                <a:spcPts val="0"/>
              </a:spcBef>
              <a:spcAft>
                <a:spcPts val="800"/>
              </a:spcAft>
            </a:pPr>
            <a:r>
              <a:rPr lang="en-US" sz="1600" dirty="0">
                <a:solidFill>
                  <a:srgbClr val="002060"/>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a:t>
            </a:r>
            <a:r>
              <a:rPr lang="en-US" sz="1600" dirty="0">
                <a:solidFill>
                  <a:srgbClr val="002060"/>
                </a:solidFill>
                <a:highlight>
                  <a:srgbClr val="FFFFFF"/>
                </a:highlight>
                <a:latin typeface="Segoe UI" panose="020B0502040204020203" pitchFamily="34" charset="0"/>
                <a:ea typeface="Calibri" panose="020F0502020204030204" pitchFamily="34" charset="0"/>
                <a:cs typeface="Times New Roman" panose="02020603050405020304" pitchFamily="18" charset="0"/>
              </a:rPr>
              <a:t>unicondylar knee</a:t>
            </a:r>
            <a:r>
              <a:rPr lang="en-US" sz="1600" dirty="0">
                <a:solidFill>
                  <a:srgbClr val="002060"/>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 replacement" OR ”medical unicondylar knee replacement" OR ”lateral unicondylar knee replacement" OR ”</a:t>
            </a:r>
            <a:r>
              <a:rPr lang="en-US" sz="1600" dirty="0">
                <a:solidFill>
                  <a:srgbClr val="002060"/>
                </a:solidFill>
                <a:highlight>
                  <a:srgbClr val="FFFFFF"/>
                </a:highlight>
                <a:latin typeface="Segoe UI" panose="020B0502040204020203" pitchFamily="34" charset="0"/>
                <a:ea typeface="Calibri" panose="020F0502020204030204" pitchFamily="34" charset="0"/>
                <a:cs typeface="Times New Roman" panose="02020603050405020304" pitchFamily="18" charset="0"/>
              </a:rPr>
              <a:t>partial knee replacement</a:t>
            </a:r>
            <a:r>
              <a:rPr lang="en-US" sz="1600" dirty="0">
                <a:solidFill>
                  <a:srgbClr val="002060"/>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 OR ”unicondylar knee arthroplasty” OR “medial unicondylar knee arthroplasty” OR “lateral unicondylar knee arthroplasty”) AND ("</a:t>
            </a:r>
            <a:r>
              <a:rPr lang="en-US" sz="1600" dirty="0">
                <a:solidFill>
                  <a:srgbClr val="002060"/>
                </a:solidFill>
                <a:highlight>
                  <a:srgbClr val="FFFFFF"/>
                </a:highlight>
                <a:latin typeface="Segoe UI" panose="020B0502040204020203" pitchFamily="34" charset="0"/>
                <a:ea typeface="Calibri" panose="020F0502020204030204" pitchFamily="34" charset="0"/>
                <a:cs typeface="Times New Roman" panose="02020603050405020304" pitchFamily="18" charset="0"/>
              </a:rPr>
              <a:t>contraindications</a:t>
            </a:r>
            <a:r>
              <a:rPr lang="en-US" sz="1600" dirty="0">
                <a:solidFill>
                  <a:srgbClr val="002060"/>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 OR ”indications") NOT (review [publication type] OR meta-analysis [publication type] OR systematic review [publication type])</a:t>
            </a:r>
            <a:endPar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7BBECD0-B6C2-F9F6-568D-E31BED6234EB}"/>
              </a:ext>
            </a:extLst>
          </p:cNvPr>
          <p:cNvSpPr txBox="1"/>
          <p:nvPr/>
        </p:nvSpPr>
        <p:spPr>
          <a:xfrm>
            <a:off x="809012" y="2360878"/>
            <a:ext cx="2764715" cy="677108"/>
          </a:xfrm>
          <a:prstGeom prst="rect">
            <a:avLst/>
          </a:prstGeom>
          <a:noFill/>
        </p:spPr>
        <p:txBody>
          <a:bodyPr wrap="square" rtlCol="0">
            <a:spAutoFit/>
          </a:bodyPr>
          <a:lstStyle/>
          <a:p>
            <a:pPr marL="342900" indent="-342900">
              <a:buFont typeface="Wingdings" pitchFamily="2" charset="2"/>
              <a:buChar char="v"/>
            </a:pPr>
            <a:r>
              <a:rPr lang="en-US" sz="2000" dirty="0">
                <a:solidFill>
                  <a:srgbClr val="002060"/>
                </a:solidFill>
                <a:latin typeface="Times New Roman" panose="02020603050405020304" pitchFamily="18" charset="0"/>
                <a:cs typeface="Times New Roman" panose="02020603050405020304" pitchFamily="18" charset="0"/>
              </a:rPr>
              <a:t>Mesh terms used</a:t>
            </a:r>
          </a:p>
          <a:p>
            <a:endParaRPr lang="en-US" dirty="0"/>
          </a:p>
        </p:txBody>
      </p:sp>
    </p:spTree>
    <p:extLst>
      <p:ext uri="{BB962C8B-B14F-4D97-AF65-F5344CB8AC3E}">
        <p14:creationId xmlns:p14="http://schemas.microsoft.com/office/powerpoint/2010/main" val="92168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8AA4814-0B3A-1384-52BF-BB5242F154BF}"/>
              </a:ext>
            </a:extLst>
          </p:cNvPr>
          <p:cNvSpPr txBox="1">
            <a:spLocks/>
          </p:cNvSpPr>
          <p:nvPr/>
        </p:nvSpPr>
        <p:spPr>
          <a:xfrm>
            <a:off x="1123691" y="13258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Findings from Literature</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1947F9A-2873-8C3D-B2E7-C2A6086006DD}"/>
              </a:ext>
            </a:extLst>
          </p:cNvPr>
          <p:cNvSpPr txBox="1"/>
          <p:nvPr/>
        </p:nvSpPr>
        <p:spPr>
          <a:xfrm>
            <a:off x="570982" y="1975161"/>
            <a:ext cx="11621018" cy="4655057"/>
          </a:xfrm>
          <a:prstGeom prst="rect">
            <a:avLst/>
          </a:prstGeom>
          <a:noFill/>
        </p:spPr>
        <p:txBody>
          <a:bodyPr wrap="square" rtlCol="0">
            <a:spAutoFit/>
          </a:bodyPr>
          <a:lstStyle/>
          <a:p>
            <a:pPr>
              <a:lnSpc>
                <a:spcPct val="150000"/>
              </a:lnSpc>
            </a:pPr>
            <a:r>
              <a:rPr lang="en-US" sz="2200" dirty="0">
                <a:solidFill>
                  <a:srgbClr val="002060"/>
                </a:solidFill>
                <a:latin typeface="Times New Roman" panose="02020603050405020304" pitchFamily="18" charset="0"/>
                <a:cs typeface="Times New Roman" panose="02020603050405020304" pitchFamily="18" charset="0"/>
              </a:rPr>
              <a:t>Scott and Kozinn Criteria originally described the contraindications for UKA. While these are not all applicable in clinical practice today, they include but not are limited to the following: </a:t>
            </a:r>
          </a:p>
          <a:p>
            <a:pPr marL="800100" lvl="1" indent="-342900">
              <a:lnSpc>
                <a:spcPct val="150000"/>
              </a:lnSpc>
              <a:buAutoNum type="arabicPeriod"/>
            </a:pPr>
            <a:r>
              <a:rPr lang="en-US" sz="195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&gt; 1 compartment disease</a:t>
            </a:r>
            <a:endParaRPr lang="en-US" sz="195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marL="800100" lvl="1" indent="-342900">
              <a:lnSpc>
                <a:spcPct val="150000"/>
              </a:lnSpc>
              <a:buAutoNum type="arabicPeriod"/>
            </a:pPr>
            <a:r>
              <a:rPr lang="en-US" sz="1950"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Inflammatory arthropathy</a:t>
            </a:r>
          </a:p>
          <a:p>
            <a:pPr marL="800100" lvl="1" indent="-342900">
              <a:lnSpc>
                <a:spcPct val="150000"/>
              </a:lnSpc>
              <a:buFontTx/>
              <a:buAutoNum type="arabicPeriod"/>
            </a:pPr>
            <a:r>
              <a:rPr lang="en-US" sz="1950"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Lateral joint line tenderness</a:t>
            </a:r>
          </a:p>
          <a:p>
            <a:pPr marL="800100" lvl="1" indent="-342900">
              <a:lnSpc>
                <a:spcPct val="150000"/>
              </a:lnSpc>
              <a:buFontTx/>
              <a:buAutoNum type="arabicPeriod"/>
            </a:pPr>
            <a:r>
              <a:rPr lang="en-US" sz="195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Ruptured ACL</a:t>
            </a:r>
          </a:p>
          <a:p>
            <a:pPr marL="800100" lvl="1" indent="-342900">
              <a:lnSpc>
                <a:spcPct val="150000"/>
              </a:lnSpc>
              <a:buFontTx/>
              <a:buAutoNum type="arabicPeriod"/>
            </a:pPr>
            <a:r>
              <a:rPr lang="en-US" sz="1950"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&lt; 60 years of age</a:t>
            </a:r>
          </a:p>
          <a:p>
            <a:pPr marL="800100" lvl="1" indent="-342900">
              <a:lnSpc>
                <a:spcPct val="150000"/>
              </a:lnSpc>
              <a:buFontTx/>
              <a:buAutoNum type="arabicPeriod"/>
            </a:pPr>
            <a:r>
              <a:rPr lang="en-US" sz="195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&gt; 82 kg</a:t>
            </a:r>
          </a:p>
          <a:p>
            <a:pPr marL="800100" lvl="1" indent="-342900">
              <a:lnSpc>
                <a:spcPct val="150000"/>
              </a:lnSpc>
              <a:buFontTx/>
              <a:buAutoNum type="arabicPeriod"/>
            </a:pPr>
            <a:r>
              <a:rPr lang="en-US" sz="1950"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Preoperative Range of Motion</a:t>
            </a:r>
            <a:r>
              <a:rPr lang="en-US" sz="195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&lt; 90 degrees</a:t>
            </a:r>
          </a:p>
          <a:p>
            <a:pPr marL="800100" lvl="1" indent="-342900">
              <a:lnSpc>
                <a:spcPct val="150000"/>
              </a:lnSpc>
              <a:buFontTx/>
              <a:buAutoNum type="arabicPeriod"/>
            </a:pPr>
            <a:r>
              <a:rPr lang="en-US" sz="1950"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FCD </a:t>
            </a:r>
            <a:r>
              <a:rPr lang="en-US" sz="195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or CAD &gt; 5 degrees</a:t>
            </a:r>
            <a:endParaRPr lang="en-US" sz="1950"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0573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904737" y="1713765"/>
            <a:ext cx="10382526" cy="4470255"/>
          </a:xfrm>
        </p:spPr>
        <p:txBody>
          <a:bodyPr>
            <a:normAutofit/>
          </a:bodyPr>
          <a:lstStyle/>
          <a:p>
            <a:pPr algn="l">
              <a:lnSpc>
                <a:spcPct val="150000"/>
              </a:lnSpc>
            </a:pPr>
            <a:r>
              <a:rPr lang="en-US" sz="4000" dirty="0">
                <a:solidFill>
                  <a:schemeClr val="bg1"/>
                </a:solidFill>
                <a:latin typeface="Times New Roman" panose="02020603050405020304" pitchFamily="18" charset="0"/>
                <a:cs typeface="Times New Roman" panose="02020603050405020304" pitchFamily="18" charset="0"/>
              </a:rPr>
              <a:t> </a:t>
            </a:r>
            <a:r>
              <a:rPr lang="en-US" sz="4000" b="1" dirty="0">
                <a:highlight>
                  <a:srgbClr val="FF0000"/>
                </a:highlight>
                <a:latin typeface="Times New Roman" panose="02020603050405020304" pitchFamily="18" charset="0"/>
                <a:cs typeface="Times New Roman" panose="02020603050405020304" pitchFamily="18" charset="0"/>
              </a:rPr>
              <a:t>Question: </a:t>
            </a:r>
          </a:p>
          <a:p>
            <a:pPr algn="l">
              <a:lnSpc>
                <a:spcPct val="150000"/>
              </a:lnSpc>
            </a:pPr>
            <a:r>
              <a:rPr lang="en-US" sz="4000" b="1"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What are the Contraindications for </a:t>
            </a:r>
            <a:r>
              <a:rPr lang="en-US" sz="4000" b="1"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L</a:t>
            </a:r>
            <a:r>
              <a:rPr lang="en-US" sz="4000" b="1"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ateral or Medial </a:t>
            </a:r>
            <a:r>
              <a:rPr lang="en-US" sz="4000" b="1"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U</a:t>
            </a:r>
            <a:r>
              <a:rPr lang="en-US" sz="4000" b="1"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nicondylar </a:t>
            </a:r>
            <a:r>
              <a:rPr lang="en-US" sz="4000" b="1"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K</a:t>
            </a:r>
            <a:r>
              <a:rPr lang="en-US" sz="4000" b="1"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nee </a:t>
            </a:r>
            <a:r>
              <a:rPr lang="en-US" sz="4000" b="1"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a:t>
            </a:r>
            <a:r>
              <a:rPr lang="en-US" sz="4000" b="1"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rthroplasty?</a:t>
            </a:r>
            <a:endParaRPr lang="en-US" sz="4000" kern="100" dirty="0">
              <a:solidFill>
                <a:srgbClr val="002060"/>
              </a:solidFill>
              <a:effectLst/>
              <a:latin typeface="Calibri" panose="020F0502020204030204" pitchFamily="34" charset="0"/>
              <a:ea typeface="MS Mincho" panose="02020609040205080304" pitchFamily="49" charset="-128"/>
              <a:cs typeface="Times New Roman" panose="02020603050405020304" pitchFamily="18" charset="0"/>
            </a:endParaRPr>
          </a:p>
          <a:p>
            <a:pPr algn="l"/>
            <a:endParaRPr lang="en-US" sz="4000" b="1" dirty="0">
              <a:highlight>
                <a:srgbClr val="FF00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395351" y="1529324"/>
            <a:ext cx="9401298" cy="4470255"/>
          </a:xfrm>
        </p:spPr>
        <p:txBody>
          <a:bodyPr>
            <a:normAutofit/>
          </a:bodyPr>
          <a:lstStyle/>
          <a:p>
            <a:pPr algn="l"/>
            <a:r>
              <a:rPr lang="en-US" sz="4800" b="1" dirty="0">
                <a:solidFill>
                  <a:schemeClr val="bg1"/>
                </a:solidFill>
                <a:highlight>
                  <a:srgbClr val="FFFF00"/>
                </a:highlight>
                <a:latin typeface="Times New Roman" panose="02020603050405020304" pitchFamily="18" charset="0"/>
                <a:cs typeface="Times New Roman" panose="02020603050405020304" pitchFamily="18" charset="0"/>
              </a:rPr>
              <a:t> </a:t>
            </a:r>
            <a:r>
              <a:rPr lang="en-US" sz="4800" b="1" dirty="0">
                <a:highlight>
                  <a:srgbClr val="FFFF00"/>
                </a:highlight>
                <a:latin typeface="Times New Roman" panose="02020603050405020304" pitchFamily="18" charset="0"/>
                <a:cs typeface="Times New Roman" panose="02020603050405020304" pitchFamily="18" charset="0"/>
              </a:rPr>
              <a:t>Rationale: </a:t>
            </a:r>
            <a:endParaRPr lang="en-TR" sz="4400">
              <a:highlight>
                <a:srgbClr val="FFFF00"/>
              </a:highligh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B66803D-0C0C-4CD5-AC23-5B871DE6E61E}"/>
              </a:ext>
            </a:extLst>
          </p:cNvPr>
          <p:cNvSpPr txBox="1"/>
          <p:nvPr/>
        </p:nvSpPr>
        <p:spPr>
          <a:xfrm>
            <a:off x="1395352" y="2277056"/>
            <a:ext cx="9401297" cy="4457952"/>
          </a:xfrm>
          <a:prstGeom prst="rect">
            <a:avLst/>
          </a:prstGeom>
          <a:noFill/>
        </p:spPr>
        <p:txBody>
          <a:bodyPr wrap="square">
            <a:spAutoFit/>
          </a:bodyPr>
          <a:lstStyle/>
          <a:p>
            <a:pPr marL="0" indent="0">
              <a:lnSpc>
                <a:spcPct val="150000"/>
              </a:lnSpc>
              <a:buNone/>
            </a:pPr>
            <a:r>
              <a:rPr lang="en-US" sz="24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Given that it has been nearly three decades since the Kozinn and Scott criteria were first published, there is now substantial data to suggest that it may be time to revise the eligibility criteria for UKA to include patients:</a:t>
            </a:r>
          </a:p>
          <a:p>
            <a:pPr marL="285750" indent="-285750">
              <a:lnSpc>
                <a:spcPct val="150000"/>
              </a:lnSpc>
              <a:buFont typeface="Arial" panose="020B0604020202020204" pitchFamily="34" charset="0"/>
              <a:buChar char="•"/>
            </a:pPr>
            <a:r>
              <a:rPr lang="en-US" sz="24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a:t>
            </a:r>
            <a:r>
              <a:rPr lang="en-US" sz="24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hat are older (up to 75 years of age )</a:t>
            </a:r>
          </a:p>
          <a:p>
            <a:pPr marL="285750" indent="-285750">
              <a:lnSpc>
                <a:spcPct val="150000"/>
              </a:lnSpc>
              <a:buFont typeface="Arial" panose="020B0604020202020204" pitchFamily="34" charset="0"/>
              <a:buChar char="•"/>
            </a:pPr>
            <a:r>
              <a:rPr lang="en-US" sz="24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M</a:t>
            </a:r>
            <a:r>
              <a:rPr lang="en-US" sz="24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oderately obese (BMI up to 35)</a:t>
            </a:r>
          </a:p>
          <a:p>
            <a:pPr marL="285750" indent="-285750">
              <a:lnSpc>
                <a:spcPct val="150000"/>
              </a:lnSpc>
              <a:buFont typeface="Arial" panose="020B0604020202020204" pitchFamily="34" charset="0"/>
              <a:buChar char="•"/>
            </a:pPr>
            <a:r>
              <a:rPr lang="en-US" sz="24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Controlled Rheumatoid Arthritis </a:t>
            </a:r>
          </a:p>
          <a:p>
            <a:pPr marL="285750" indent="-285750">
              <a:lnSpc>
                <a:spcPct val="150000"/>
              </a:lnSpc>
              <a:buFont typeface="Arial" panose="020B0604020202020204" pitchFamily="34" charset="0"/>
              <a:buChar char="•"/>
            </a:pPr>
            <a:r>
              <a:rPr lang="en-US" sz="24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FCD of up to 10 degrees</a:t>
            </a:r>
          </a:p>
          <a:p>
            <a:pPr marL="285750" indent="-285750">
              <a:lnSpc>
                <a:spcPct val="150000"/>
              </a:lnSpc>
              <a:buFont typeface="Arial" panose="020B0604020202020204" pitchFamily="34" charset="0"/>
              <a:buChar char="•"/>
            </a:pPr>
            <a:r>
              <a:rPr lang="en-US" sz="24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ACL tear (fixed bearing implant only)</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54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500743" y="1578429"/>
            <a:ext cx="11517086" cy="4914445"/>
          </a:xfrm>
        </p:spPr>
        <p:txBody>
          <a:bodyPr>
            <a:noAutofit/>
          </a:bodyPr>
          <a:lstStyle/>
          <a:p>
            <a:pPr>
              <a:lnSpc>
                <a:spcPct val="150000"/>
              </a:lnSpc>
            </a:pPr>
            <a:r>
              <a:rPr lang="en-US" sz="2800" dirty="0">
                <a:solidFill>
                  <a:schemeClr val="bg1"/>
                </a:solidFill>
                <a:latin typeface="Times New Roman" panose="02020603050405020304" pitchFamily="18" charset="0"/>
                <a:cs typeface="Times New Roman" panose="02020603050405020304" pitchFamily="18" charset="0"/>
              </a:rPr>
              <a:t> </a:t>
            </a:r>
            <a:r>
              <a:rPr lang="en-US" sz="2800" b="1" dirty="0">
                <a:highlight>
                  <a:srgbClr val="FF0000"/>
                </a:highlight>
                <a:latin typeface="Times New Roman" panose="02020603050405020304" pitchFamily="18" charset="0"/>
                <a:cs typeface="Times New Roman" panose="02020603050405020304" pitchFamily="18" charset="0"/>
              </a:rPr>
              <a:t>Question: </a:t>
            </a:r>
          </a:p>
          <a:p>
            <a:pPr>
              <a:lnSpc>
                <a:spcPct val="150000"/>
              </a:lnSpc>
            </a:pPr>
            <a:r>
              <a:rPr lang="en-US" sz="2800" b="1"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What are the Contraindications for </a:t>
            </a:r>
            <a:r>
              <a:rPr lang="en-US" sz="2800" b="1"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L</a:t>
            </a:r>
            <a:r>
              <a:rPr lang="en-US" sz="2800" b="1"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ateral or Medial </a:t>
            </a:r>
            <a:r>
              <a:rPr lang="en-US" sz="2800" b="1" kern="100" dirty="0" err="1">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U</a:t>
            </a:r>
            <a:r>
              <a:rPr lang="en-US" sz="2800" b="1" kern="100" dirty="0" err="1">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nicondylar</a:t>
            </a:r>
            <a:r>
              <a:rPr lang="en-US" sz="2800" b="1"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K</a:t>
            </a:r>
            <a:r>
              <a:rPr lang="en-US" sz="2800" b="1"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nee </a:t>
            </a:r>
            <a:r>
              <a:rPr lang="en-US" sz="2800" b="1"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a:t>
            </a:r>
            <a:r>
              <a:rPr lang="en-US" sz="2800" b="1" kern="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rthroplasty?</a:t>
            </a:r>
            <a:endParaRPr lang="tr-TR" sz="2800" b="1" dirty="0">
              <a:highlight>
                <a:srgbClr val="00FF00"/>
              </a:highlight>
              <a:latin typeface="Times New Roman" panose="02020603050405020304" pitchFamily="18" charset="0"/>
              <a:cs typeface="Times New Roman" panose="02020603050405020304" pitchFamily="18" charset="0"/>
            </a:endParaRPr>
          </a:p>
          <a:p>
            <a:r>
              <a:rPr lang="en-US" sz="2800" b="1" dirty="0">
                <a:highlight>
                  <a:srgbClr val="00FF00"/>
                </a:highlight>
                <a:latin typeface="Times New Roman" panose="02020603050405020304" pitchFamily="18" charset="0"/>
                <a:cs typeface="Times New Roman" panose="02020603050405020304" pitchFamily="18" charset="0"/>
              </a:rPr>
              <a:t>Response:</a:t>
            </a:r>
          </a:p>
          <a:p>
            <a:r>
              <a:rPr lang="en-US" sz="28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In recent years, evidence has emerged to suggest that majority of the originally described contraindications to UKA are not applicable in modern day clinical practice. It appears that all patients with unicompartmental arthritis may be a candidate for unicondylar knee arthroplasty.</a:t>
            </a:r>
            <a:r>
              <a:rPr lang="en-US" sz="2800" dirty="0">
                <a:solidFill>
                  <a:srgbClr val="002060"/>
                </a:solidFill>
                <a:effectLst/>
                <a:latin typeface="Times New Roman" panose="02020603050405020304" pitchFamily="18" charset="0"/>
                <a:cs typeface="Times New Roman" panose="02020603050405020304" pitchFamily="18" charset="0"/>
              </a:rPr>
              <a:t> </a:t>
            </a:r>
            <a:endParaRPr lang="en-TR"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72181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2D4354-B25A-448A-B9A3-A5FBB3131EE7}">
  <ds:schemaRefs>
    <ds:schemaRef ds:uri="http://schemas.microsoft.com/sharepoint/v3/contenttype/forms"/>
  </ds:schemaRefs>
</ds:datastoreItem>
</file>

<file path=customXml/itemProps3.xml><?xml version="1.0" encoding="utf-8"?>
<ds:datastoreItem xmlns:ds="http://schemas.openxmlformats.org/officeDocument/2006/customXml" ds:itemID="{C8265FE3-6229-4FAD-9775-69AC66D14E5A}">
  <ds:schemaRefs>
    <ds:schemaRef ds:uri="http://schemas.microsoft.com/office/2006/metadata/properties"/>
    <ds:schemaRef ds:uri="http://schemas.microsoft.com/office/infopath/2007/PartnerControls"/>
    <ds:schemaRef ds:uri="6b2cb18b-1808-4a12-b3e4-0026674f10ec"/>
    <ds:schemaRef ds:uri="5e998ea4-89a7-4b33-a9ed-5044a4d65497"/>
  </ds:schemaRefs>
</ds:datastoreItem>
</file>

<file path=docProps/app.xml><?xml version="1.0" encoding="utf-8"?>
<Properties xmlns="http://schemas.openxmlformats.org/officeDocument/2006/extended-properties" xmlns:vt="http://schemas.openxmlformats.org/officeDocument/2006/docPropsVTypes">
  <TotalTime>1616</TotalTime>
  <Words>427</Words>
  <Application>Microsoft Office PowerPoint</Application>
  <PresentationFormat>Geniş ekran</PresentationFormat>
  <Paragraphs>42</Paragraphs>
  <Slides>8</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8</vt:i4>
      </vt:variant>
    </vt:vector>
  </HeadingPairs>
  <TitlesOfParts>
    <vt:vector size="16" baseType="lpstr">
      <vt:lpstr>Aptos</vt:lpstr>
      <vt:lpstr>Aptos Display</vt:lpstr>
      <vt:lpstr>Arial</vt:lpstr>
      <vt:lpstr>Calibri</vt:lpstr>
      <vt:lpstr>Segoe UI</vt:lpstr>
      <vt:lpstr>Times New Roman</vt:lpstr>
      <vt:lpstr>Wingdings</vt:lpstr>
      <vt:lpstr>Office Teması</vt:lpstr>
      <vt:lpstr>PowerPoint Sunusu</vt:lpstr>
      <vt:lpstr>PowerPoint Sunusu</vt:lpstr>
      <vt:lpstr>Why is this topic important</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Deniz Demirkıran</dc:creator>
  <cp:lastModifiedBy>kayhan karaytug</cp:lastModifiedBy>
  <cp:revision>22</cp:revision>
  <dcterms:created xsi:type="dcterms:W3CDTF">2024-06-13T13:25:39Z</dcterms:created>
  <dcterms:modified xsi:type="dcterms:W3CDTF">2024-08-26T03:47:31Z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