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6" r:id="rId5"/>
    <p:sldId id="267" r:id="rId6"/>
    <p:sldId id="274" r:id="rId7"/>
    <p:sldId id="275" r:id="rId8"/>
    <p:sldId id="276" r:id="rId9"/>
    <p:sldId id="277" r:id="rId10"/>
    <p:sldId id="278" r:id="rId11"/>
    <p:sldId id="279" r:id="rId12"/>
    <p:sldId id="281" r:id="rId1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E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76" autoAdjust="0"/>
    <p:restoredTop sz="94625"/>
  </p:normalViewPr>
  <p:slideViewPr>
    <p:cSldViewPr snapToGrid="0">
      <p:cViewPr varScale="1">
        <p:scale>
          <a:sx n="59" d="100"/>
          <a:sy n="59" d="100"/>
        </p:scale>
        <p:origin x="11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A0F62F-CEEE-B54A-AC59-5743EE7D08AC}" type="datetimeFigureOut">
              <a:rPr lang="it-IT" smtClean="0"/>
              <a:t>25/08/2024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C38713-92DD-6747-84B5-E7812D981CA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7650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310348E-5705-70CC-7DE0-CD4637212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28E8972A-C597-D29C-FC71-8A696D8B7E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88E0CE7-45E1-729E-EDAE-BB7471093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25.08.2024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9C2BA04-9106-34CE-D7E0-DB451EA19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DF8CA68-ABD8-1F34-A6C3-C43041BDC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9799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4A830BB-7CD5-37C0-E99D-4DA5959E1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357A575-DA6A-758B-71DA-E01D2C7FF0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3EAC089-4E5F-1DD3-BFE3-AA3894E16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25.08.2024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4BD8715-99A2-3427-79EE-AB722DA08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01FBF0D-97B5-DC51-CE20-3780AD6E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6959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F039A3B4-DACA-E9A5-390B-66FF3DE929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64B7AAE-4BC0-2953-D5AA-0984DDDCE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90D0897-AD34-9EA5-D676-CE84375BE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25.08.2024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B31BB52-2894-C830-414D-B71067147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E8A5E96-B483-0423-ACB7-214668478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9476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2A6AF08-0421-09D3-8DE9-617729C92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R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A6C518A-4934-5BD2-97B0-912E4DA26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261282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01E1028-E088-8134-B346-06CAAFEDA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DCEFF01-9BC3-3B87-697C-8AED770EA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9AE0975-8EB5-AB1F-4056-3418A9326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25.08.2024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310F209-9AB5-795F-6353-10953522A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362AE78-9469-A674-68B1-0C6AC9838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9344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EEA4B7F-19A7-64B1-A3EF-6CBFF588E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32AC138-E2D1-4072-0221-03E64E75B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19BBEFA-4F66-B68D-0609-DF590BDB9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25.08.2024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675623F-2B01-9887-5684-8312B85F4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D828E54-2CF6-C285-0214-03824C0E6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7463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C798460-88F1-7DA5-EF1A-A765DEF35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4F3D8D2-1CCE-AD7A-25E5-1FBD9A301C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3FCE3575-8353-68BA-B6FC-77DBCC136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D5FBE56-53E5-90DE-6678-E82B4CF65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25.08.2024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4B9D7A8-6FD3-DA3A-6F32-8A0D9B87B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C318010-70EB-D035-D9F9-B6C86685C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3137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0139D06-6740-C202-33DF-E1149010B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1628258-4747-38FB-91CD-10CFFCC87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FF73BF5-F032-FF9F-263C-1941A53957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5CA20834-3FA7-63E3-8BC9-880CFBABF2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CE5FBF3B-E573-DE2D-D006-94F08199E6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16D35F49-AC82-677A-C585-FFEA3E5AA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25.08.2024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1E4AB0C5-DCE3-99E3-FA8F-702689BE9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D3BA8757-2238-F541-ADCC-053629D89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554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177E9CD-C895-3593-7C2A-95BB80DCB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D1924B6C-B628-762F-5E58-48B3C4937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25.08.2024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57A6905-E990-BC42-AC09-B16454178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531747A6-BCC5-ACD3-768E-9BEBF918D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4818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F1251629-A31D-AE24-3BB1-54E74ED2A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25.08.2024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E58E4CE9-101A-CBC3-F705-3811534F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41944F0-25C1-671C-0E4D-868A67029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1029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DE0D9E6-8BC0-FEEC-D19A-CD1A78ADB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B68FD1B-8160-6974-7470-1B8406A7D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4D633C1-93FA-9762-6D5A-DF6194805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BE0F140-AF74-1660-76D2-68495B95C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25.08.2024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A10344F-FB56-28B8-8E84-A3DF84E99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C43AE5E-7C56-5F64-E99A-780AF9E2D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9464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9D73E8D-57A4-A438-A59C-E22648B77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0DE85AEA-10C2-A22E-F62E-0AD5593FBE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CFC951F-7E5B-D42E-A0C6-AEEA77ED9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9B7FD75-4FF5-376E-2112-6CB10077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25.08.2024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353AD91-1108-2493-0985-1F28F6A0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333027F-C033-1FC2-2FA1-59875B4CD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0918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0F97E2E3-9D27-71F1-7ECC-C65A8EEC7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2F6494A-515A-6040-320A-BC308F1D3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178060F-A820-8782-7417-2A7E52BE57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894795-7BCA-403B-9443-D65F7866B0B7}" type="datetimeFigureOut">
              <a:rPr lang="tr-TR" smtClean="0"/>
              <a:t>25.08.2024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70ED59B-586D-4BF9-5511-C6EFB540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36659F6-D3D0-C2EC-5832-ACA3D7242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0503C0-BB46-4D93-B90F-6E0A04AF3665}" type="slidenum">
              <a:rPr lang="tr-TR" smtClean="0"/>
              <a:t>‹#›</a:t>
            </a:fld>
            <a:endParaRPr lang="tr-TR"/>
          </a:p>
        </p:txBody>
      </p:sp>
      <p:pic>
        <p:nvPicPr>
          <p:cNvPr id="8" name="Resim 7" descr="metin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2BA767CB-B04D-3A64-DFF3-9BB3D1D2F6A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4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B0D34168-14C1-BA1E-4FC0-47ADA7C0B655}"/>
              </a:ext>
            </a:extLst>
          </p:cNvPr>
          <p:cNvSpPr txBox="1">
            <a:spLocks/>
          </p:cNvSpPr>
          <p:nvPr/>
        </p:nvSpPr>
        <p:spPr>
          <a:xfrm>
            <a:off x="572767" y="1472061"/>
            <a:ext cx="10749280" cy="10734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Does the use of </a:t>
            </a:r>
            <a:r>
              <a:rPr lang="it-IT" sz="32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robotics</a:t>
            </a:r>
            <a:r>
              <a:rPr lang="it-IT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32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increase</a:t>
            </a:r>
            <a:r>
              <a:rPr lang="it-IT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the rate of </a:t>
            </a:r>
            <a:r>
              <a:rPr lang="it-IT" sz="32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complications</a:t>
            </a:r>
            <a:r>
              <a:rPr lang="it-IT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after </a:t>
            </a:r>
            <a:r>
              <a:rPr lang="it-IT" sz="32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total</a:t>
            </a:r>
            <a:r>
              <a:rPr lang="it-IT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hip, </a:t>
            </a:r>
            <a:r>
              <a:rPr lang="it-IT" sz="32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total</a:t>
            </a:r>
            <a:r>
              <a:rPr lang="it-IT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32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knee</a:t>
            </a:r>
            <a:r>
              <a:rPr lang="it-IT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, or </a:t>
            </a:r>
            <a:r>
              <a:rPr lang="it-IT" sz="32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unicondylar</a:t>
            </a:r>
            <a:r>
              <a:rPr lang="it-IT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32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knee</a:t>
            </a:r>
            <a:r>
              <a:rPr lang="it-IT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32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arthroplasty</a:t>
            </a:r>
            <a:r>
              <a:rPr lang="it-IT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?</a:t>
            </a:r>
            <a:endParaRPr lang="en-US" sz="7200" dirty="0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8C61B972-97B1-292A-E6A0-CDFD3363E926}"/>
              </a:ext>
            </a:extLst>
          </p:cNvPr>
          <p:cNvSpPr txBox="1">
            <a:spLocks/>
          </p:cNvSpPr>
          <p:nvPr/>
        </p:nvSpPr>
        <p:spPr>
          <a:xfrm>
            <a:off x="-218007" y="2768153"/>
            <a:ext cx="12113623" cy="6608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endParaRPr lang="tr-TR" sz="2000" b="1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26F96AF-0071-50A5-FE47-38320378A827}"/>
              </a:ext>
            </a:extLst>
          </p:cNvPr>
          <p:cNvSpPr txBox="1"/>
          <p:nvPr/>
        </p:nvSpPr>
        <p:spPr>
          <a:xfrm>
            <a:off x="296384" y="2623611"/>
            <a:ext cx="955481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Lee M</a:t>
            </a:r>
            <a:r>
              <a:rPr lang="it-IT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Nepean</a:t>
            </a:r>
            <a:r>
              <a:rPr lang="it-IT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Hospital, Sydney, Australia.)</a:t>
            </a:r>
            <a:endParaRPr lang="it-IT" sz="2400" b="0" i="0" u="none" strike="noStrike" dirty="0">
              <a:solidFill>
                <a:srgbClr val="21252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/>
            <a:r>
              <a:rPr lang="it-IT" sz="20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Arias C</a:t>
            </a:r>
            <a:r>
              <a:rPr lang="it-IT" sz="2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Hospital </a:t>
            </a:r>
            <a:r>
              <a:rPr lang="it-IT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Nacional</a:t>
            </a:r>
            <a:r>
              <a:rPr lang="it-IT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Edgardo Rebagliati Martins. Lima -  </a:t>
            </a:r>
            <a:r>
              <a:rPr lang="it-IT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Perú</a:t>
            </a:r>
            <a:r>
              <a:rPr lang="it-IT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t-IT" sz="1400" b="0" i="0" u="none" strike="noStrike" dirty="0">
              <a:solidFill>
                <a:srgbClr val="21252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/>
            <a:r>
              <a:rPr lang="it-IT" sz="20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Bellotti V</a:t>
            </a:r>
            <a:r>
              <a:rPr lang="it-IT" sz="24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ICATME Institut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Català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de Traumatologia i Medicina de l’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Esport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Barcelona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Spain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) </a:t>
            </a:r>
            <a:endParaRPr lang="it-IT" sz="2400" b="0" i="0" u="none" strike="noStrike" dirty="0">
              <a:solidFill>
                <a:srgbClr val="21252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b="0" i="0" u="none" strike="noStrike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Bicanic</a:t>
            </a:r>
            <a:r>
              <a:rPr lang="it-IT" sz="20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it-IT" sz="24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University of </a:t>
            </a:r>
            <a:r>
              <a:rPr lang="it-IT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Zagreb</a:t>
            </a:r>
            <a:r>
              <a:rPr lang="it-IT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School of Medicine, </a:t>
            </a:r>
            <a:r>
              <a:rPr lang="it-IT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Zagreb</a:t>
            </a:r>
            <a:r>
              <a:rPr lang="it-IT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Croatia</a:t>
            </a:r>
            <a:r>
              <a:rPr lang="it-IT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t-IT" sz="1400" b="0" i="0" u="none" strike="noStrike" dirty="0">
              <a:solidFill>
                <a:srgbClr val="21252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Bingham </a:t>
            </a:r>
            <a:r>
              <a:rPr lang="it-IT" sz="2000" b="0" i="0" u="none" strike="noStrike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sz="20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it-IT" sz="24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(Mayo clinic)</a:t>
            </a:r>
          </a:p>
          <a:p>
            <a:r>
              <a:rPr lang="it-IT" sz="20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Campeggi T,</a:t>
            </a:r>
            <a:r>
              <a:rPr lang="it-IT" sz="24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(Istituto G. Pini, Milan University, </a:t>
            </a:r>
            <a:r>
              <a:rPr lang="it-IT" sz="1400" b="0" i="0" u="none" strike="noStrike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r>
              <a:rPr lang="it-IT" sz="14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it-IT" sz="2000" b="0" i="0" u="none" strike="noStrike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Fici</a:t>
            </a:r>
            <a:r>
              <a:rPr lang="it-IT" sz="20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i="0" u="none" strike="noStrike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20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(Istituto G. Pini, Milan University, </a:t>
            </a:r>
            <a:r>
              <a:rPr lang="it-IT" sz="1400" b="0" i="0" u="none" strike="noStrike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r>
              <a:rPr lang="it-IT" sz="14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it-IT" sz="2000" b="0" i="0" u="none" strike="noStrike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Guoping</a:t>
            </a:r>
            <a:r>
              <a:rPr lang="it-IT" sz="20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 T, </a:t>
            </a:r>
            <a:r>
              <a:rPr lang="it-IT" sz="14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Tan </a:t>
            </a:r>
            <a:r>
              <a:rPr lang="it-IT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Tock</a:t>
            </a:r>
            <a:r>
              <a:rPr lang="it-IT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Seng Hospital, Singapore)</a:t>
            </a:r>
            <a:endParaRPr lang="it-IT" sz="1400" b="0" i="0" u="none" strike="noStrike" dirty="0">
              <a:solidFill>
                <a:srgbClr val="21252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it-IT" sz="2000" b="0" i="0" u="none" strike="noStrike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Lustig</a:t>
            </a:r>
            <a:r>
              <a:rPr lang="it-IT" sz="20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i="0" u="none" strike="noStrike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20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Lyon North University Hospital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Lyon – France)</a:t>
            </a:r>
            <a:endParaRPr lang="it-IT" sz="1400" b="0" i="0" u="none" strike="noStrike" dirty="0">
              <a:solidFill>
                <a:srgbClr val="21252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Menon A, </a:t>
            </a:r>
            <a:r>
              <a:rPr lang="it-IT" sz="14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(Istituto G. Pini, Milan University, </a:t>
            </a:r>
            <a:r>
              <a:rPr lang="it-IT" sz="1400" b="0" i="0" u="none" strike="noStrike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r>
              <a:rPr lang="it-IT" sz="14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it-IT" sz="2000" b="0" i="0" u="none" strike="noStrike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Vaja</a:t>
            </a:r>
            <a:r>
              <a:rPr lang="it-IT" sz="20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0" i="0" u="none" strike="noStrike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it-IT" sz="20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Gujarat </a:t>
            </a:r>
            <a:r>
              <a:rPr lang="it-IT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Medical</a:t>
            </a:r>
            <a:r>
              <a:rPr lang="it-IT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it-IT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r>
              <a:rPr lang="it-IT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it-IT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Society, India)</a:t>
            </a:r>
            <a:endParaRPr lang="it-IT" sz="1400" b="0" i="0" u="none" strike="noStrike" dirty="0">
              <a:solidFill>
                <a:srgbClr val="21252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b="1" u="sng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Randelli P.S, </a:t>
            </a:r>
            <a:r>
              <a:rPr lang="it-IT" sz="14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(Istituto G. Pini, Milan University, </a:t>
            </a:r>
            <a:r>
              <a:rPr lang="it-IT" sz="1400" b="0" i="0" u="none" strike="noStrike" dirty="0" err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r>
              <a:rPr lang="it-IT" sz="1400" b="0" i="0" u="none" strike="noStrike" dirty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21207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40D476CF-5B20-A45E-223B-501DD69433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17" t="4809" r="28984" b="7103"/>
          <a:stretch/>
        </p:blipFill>
        <p:spPr>
          <a:xfrm>
            <a:off x="9048098" y="4078718"/>
            <a:ext cx="1924206" cy="2331763"/>
          </a:xfrm>
          <a:prstGeom prst="rect">
            <a:avLst/>
          </a:prstGeom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B2FC4AEB-6A12-774C-5F8B-FC07B5BA2C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38303" y="1537882"/>
            <a:ext cx="1785938" cy="178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095E65C-7D46-9D31-7A5E-84268C2F8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922" y="1367536"/>
            <a:ext cx="1667945" cy="212663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0C5B904-3B2F-9E50-5D3A-DF16FCD88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241" y="1367537"/>
            <a:ext cx="1337784" cy="212663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33A34DB-05D4-B702-7A85-4D2885E1E8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715" r="18996"/>
          <a:stretch/>
        </p:blipFill>
        <p:spPr>
          <a:xfrm>
            <a:off x="7052284" y="1369114"/>
            <a:ext cx="1615843" cy="212505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4198C3E-2FEC-B8D9-B016-A136E7F384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6612" y="4092485"/>
            <a:ext cx="1672955" cy="233176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271BA4C-5039-1515-37BD-26BAB3D082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4363" y="4078718"/>
            <a:ext cx="1698492" cy="225216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6B36C468-407F-D54C-B3DD-EC82611960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7505" y="1357769"/>
            <a:ext cx="1867822" cy="2136397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B5D5F09-CC85-7115-9177-66CD15797181}"/>
              </a:ext>
            </a:extLst>
          </p:cNvPr>
          <p:cNvSpPr txBox="1"/>
          <p:nvPr/>
        </p:nvSpPr>
        <p:spPr>
          <a:xfrm>
            <a:off x="1618810" y="3589591"/>
            <a:ext cx="839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M. Lee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459009D-E092-EE60-9BE3-7ACC89B719A8}"/>
              </a:ext>
            </a:extLst>
          </p:cNvPr>
          <p:cNvSpPr txBox="1"/>
          <p:nvPr/>
        </p:nvSpPr>
        <p:spPr>
          <a:xfrm>
            <a:off x="3620670" y="3589591"/>
            <a:ext cx="953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C. Arias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C7CF7E9-7214-D630-E2A5-E582E8CD1852}"/>
              </a:ext>
            </a:extLst>
          </p:cNvPr>
          <p:cNvSpPr txBox="1"/>
          <p:nvPr/>
        </p:nvSpPr>
        <p:spPr>
          <a:xfrm>
            <a:off x="5531918" y="3606125"/>
            <a:ext cx="1020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S. </a:t>
            </a:r>
            <a:r>
              <a:rPr lang="it-IT" dirty="0" err="1"/>
              <a:t>Lustig</a:t>
            </a:r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44AC29C-12DB-6373-399A-18430686138D}"/>
              </a:ext>
            </a:extLst>
          </p:cNvPr>
          <p:cNvSpPr txBox="1"/>
          <p:nvPr/>
        </p:nvSpPr>
        <p:spPr>
          <a:xfrm>
            <a:off x="7228790" y="3662934"/>
            <a:ext cx="1201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G. </a:t>
            </a:r>
            <a:r>
              <a:rPr lang="it-IT" dirty="0" err="1"/>
              <a:t>Bicanic</a:t>
            </a:r>
            <a:endParaRPr lang="it-IT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A70E32E-B5E3-6A75-2262-14676B9F6AF7}"/>
              </a:ext>
            </a:extLst>
          </p:cNvPr>
          <p:cNvSpPr txBox="1"/>
          <p:nvPr/>
        </p:nvSpPr>
        <p:spPr>
          <a:xfrm>
            <a:off x="7334675" y="6416874"/>
            <a:ext cx="816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F</a:t>
            </a:r>
            <a:r>
              <a:rPr lang="it-IT" dirty="0"/>
              <a:t>. </a:t>
            </a:r>
            <a:r>
              <a:rPr lang="it-IT" dirty="0" err="1"/>
              <a:t>Vaja</a:t>
            </a:r>
            <a:endParaRPr lang="it-IT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B51F5BA-F8F6-56EA-7BE4-907BC250C5A3}"/>
              </a:ext>
            </a:extLst>
          </p:cNvPr>
          <p:cNvSpPr txBox="1"/>
          <p:nvPr/>
        </p:nvSpPr>
        <p:spPr>
          <a:xfrm>
            <a:off x="9308983" y="6424533"/>
            <a:ext cx="1402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P.S. Randelli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0BAC01C-8FE6-D265-6476-78CAEC61FC9D}"/>
              </a:ext>
            </a:extLst>
          </p:cNvPr>
          <p:cNvSpPr txBox="1"/>
          <p:nvPr/>
        </p:nvSpPr>
        <p:spPr>
          <a:xfrm>
            <a:off x="2310040" y="6345209"/>
            <a:ext cx="1117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V. Bellotti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123ED7B9-EFA5-A183-36A6-E538DE2081D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56" r="12254"/>
          <a:stretch/>
        </p:blipFill>
        <p:spPr>
          <a:xfrm>
            <a:off x="9036939" y="1377622"/>
            <a:ext cx="1807080" cy="2228503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7F59DE3-318A-57FC-216F-F5F228CDBA03}"/>
              </a:ext>
            </a:extLst>
          </p:cNvPr>
          <p:cNvSpPr txBox="1"/>
          <p:nvPr/>
        </p:nvSpPr>
        <p:spPr>
          <a:xfrm>
            <a:off x="9529044" y="3709386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P. </a:t>
            </a:r>
            <a:r>
              <a:rPr lang="it-IT" dirty="0" err="1"/>
              <a:t>Fici</a:t>
            </a:r>
            <a:endParaRPr lang="it-IT" dirty="0"/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BE205F10-3272-92AC-4B5F-47C634DEB9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2171" y="4093049"/>
            <a:ext cx="1792336" cy="2252160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052E4CA-8856-7746-218E-E082E08276EE}"/>
              </a:ext>
            </a:extLst>
          </p:cNvPr>
          <p:cNvSpPr txBox="1"/>
          <p:nvPr/>
        </p:nvSpPr>
        <p:spPr>
          <a:xfrm>
            <a:off x="4451602" y="6345209"/>
            <a:ext cx="1399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T. Campeggi</a:t>
            </a:r>
          </a:p>
        </p:txBody>
      </p:sp>
    </p:spTree>
    <p:extLst>
      <p:ext uri="{BB962C8B-B14F-4D97-AF65-F5344CB8AC3E}">
        <p14:creationId xmlns:p14="http://schemas.microsoft.com/office/powerpoint/2010/main" val="611571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5FD2DD-8111-8A96-4DEE-1641F5A6E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573" y="1339765"/>
            <a:ext cx="10515600" cy="999855"/>
          </a:xfrm>
        </p:spPr>
        <p:txBody>
          <a:bodyPr>
            <a:normAutofit/>
          </a:bodyPr>
          <a:lstStyle/>
          <a:p>
            <a:r>
              <a:rPr lang="en-US" sz="36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is this topic Important?</a:t>
            </a:r>
            <a:endParaRPr lang="en-TR" sz="3600" u="sng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3B2935A-74CC-3864-FE73-7E7254819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12" y="2277153"/>
            <a:ext cx="11015793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Robotics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introduced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(1980s) to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improve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accuracy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implant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positioning,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limb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alignment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to reduce the rate of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complications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compared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conventional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manual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techniques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 large number of robotic devices and technologies exist in the market, resulting in considerable variability in surgical techniques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AU" altLang="ko-KR" sz="2400" dirty="0"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AU" altLang="ko-KR" sz="2400" dirty="0"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Nevertheless, despite these differences in platforms, the technical objectives remain fundamentally similar</a:t>
            </a:r>
            <a:endParaRPr kumimoji="0" lang="en-AU" altLang="ko-K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DA632DC-8741-4F17-5304-D14EC9902DC5}"/>
              </a:ext>
            </a:extLst>
          </p:cNvPr>
          <p:cNvSpPr txBox="1"/>
          <p:nvPr/>
        </p:nvSpPr>
        <p:spPr>
          <a:xfrm>
            <a:off x="8822873" y="3285630"/>
            <a:ext cx="2688941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dirty="0" err="1"/>
              <a:t>Jacofsky</a:t>
            </a:r>
            <a:r>
              <a:rPr lang="it-IT" sz="1400" dirty="0"/>
              <a:t>, </a:t>
            </a:r>
            <a:r>
              <a:rPr lang="it-IT" sz="1400" dirty="0" err="1"/>
              <a:t>J.Arthroplasty</a:t>
            </a:r>
            <a:r>
              <a:rPr lang="it-IT" sz="1400" dirty="0"/>
              <a:t> 2016</a:t>
            </a:r>
          </a:p>
          <a:p>
            <a:r>
              <a:rPr lang="it-IT" sz="1400" dirty="0" err="1"/>
              <a:t>Onggo</a:t>
            </a:r>
            <a:r>
              <a:rPr lang="it-IT" sz="1400" dirty="0"/>
              <a:t>, Arch </a:t>
            </a:r>
            <a:r>
              <a:rPr lang="it-IT" sz="1400" dirty="0" err="1"/>
              <a:t>Orthop</a:t>
            </a:r>
            <a:r>
              <a:rPr lang="it-IT" sz="1400" dirty="0"/>
              <a:t> </a:t>
            </a:r>
            <a:r>
              <a:rPr lang="it-IT" sz="1400" dirty="0" err="1"/>
              <a:t>Tr</a:t>
            </a:r>
            <a:r>
              <a:rPr lang="it-IT" sz="1400" dirty="0"/>
              <a:t> </a:t>
            </a:r>
            <a:r>
              <a:rPr lang="it-IT" sz="1400" dirty="0" err="1"/>
              <a:t>Surg</a:t>
            </a:r>
            <a:r>
              <a:rPr lang="it-IT" sz="1400" dirty="0"/>
              <a:t> 2020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E8096D6-86A4-C452-8261-B31E44A2C035}"/>
              </a:ext>
            </a:extLst>
          </p:cNvPr>
          <p:cNvSpPr txBox="1"/>
          <p:nvPr/>
        </p:nvSpPr>
        <p:spPr>
          <a:xfrm>
            <a:off x="8914436" y="4861930"/>
            <a:ext cx="2597378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dirty="0"/>
              <a:t>Ma, Int </a:t>
            </a:r>
            <a:r>
              <a:rPr lang="it-IT" sz="1400" dirty="0" err="1"/>
              <a:t>Orthop</a:t>
            </a:r>
            <a:r>
              <a:rPr lang="it-IT" sz="1400" dirty="0"/>
              <a:t> 2024</a:t>
            </a:r>
          </a:p>
          <a:p>
            <a:r>
              <a:rPr lang="it-IT" sz="1400" dirty="0" err="1"/>
              <a:t>Rajasekaran</a:t>
            </a:r>
            <a:r>
              <a:rPr lang="it-IT" sz="1400" dirty="0"/>
              <a:t>, </a:t>
            </a:r>
            <a:r>
              <a:rPr lang="it-IT" sz="1400" dirty="0" err="1"/>
              <a:t>J</a:t>
            </a:r>
            <a:r>
              <a:rPr lang="it-IT" sz="1400" dirty="0"/>
              <a:t> Robot </a:t>
            </a:r>
            <a:r>
              <a:rPr lang="it-IT" sz="1400" dirty="0" err="1"/>
              <a:t>Surg</a:t>
            </a:r>
            <a:r>
              <a:rPr lang="it-IT" sz="1400" dirty="0"/>
              <a:t> 2024</a:t>
            </a:r>
          </a:p>
          <a:p>
            <a:r>
              <a:rPr lang="it-IT" sz="1400" dirty="0" err="1"/>
              <a:t>Bargar</a:t>
            </a:r>
            <a:r>
              <a:rPr lang="it-IT" sz="1400" dirty="0"/>
              <a:t>, </a:t>
            </a:r>
            <a:r>
              <a:rPr lang="it-IT" sz="1400" dirty="0" err="1"/>
              <a:t>J</a:t>
            </a:r>
            <a:r>
              <a:rPr lang="it-IT" sz="1400" dirty="0"/>
              <a:t> </a:t>
            </a:r>
            <a:r>
              <a:rPr lang="it-IT" sz="1400" dirty="0" err="1"/>
              <a:t>Arthroplasty</a:t>
            </a:r>
            <a:r>
              <a:rPr lang="it-IT" sz="1400" dirty="0"/>
              <a:t> 2018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470B979-3B05-4836-B9BF-BCC3BFB205E8}"/>
              </a:ext>
            </a:extLst>
          </p:cNvPr>
          <p:cNvSpPr txBox="1"/>
          <p:nvPr/>
        </p:nvSpPr>
        <p:spPr>
          <a:xfrm>
            <a:off x="8914436" y="6124360"/>
            <a:ext cx="2378664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dirty="0" err="1"/>
              <a:t>Leelasestaporn</a:t>
            </a:r>
            <a:r>
              <a:rPr lang="it-IT" sz="1400" dirty="0"/>
              <a:t>, KSSTA 2020</a:t>
            </a:r>
          </a:p>
        </p:txBody>
      </p:sp>
    </p:spTree>
    <p:extLst>
      <p:ext uri="{BB962C8B-B14F-4D97-AF65-F5344CB8AC3E}">
        <p14:creationId xmlns:p14="http://schemas.microsoft.com/office/powerpoint/2010/main" val="4129801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14F2ED5B-7A98-D997-4E83-26D896D33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52" y="1172581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Literature Review/Process</a:t>
            </a:r>
            <a:br>
              <a:rPr 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sz="28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92309B2-1D2A-13CF-305E-FF3A12E58E82}"/>
              </a:ext>
            </a:extLst>
          </p:cNvPr>
          <p:cNvSpPr txBox="1"/>
          <p:nvPr/>
        </p:nvSpPr>
        <p:spPr>
          <a:xfrm>
            <a:off x="186152" y="2210574"/>
            <a:ext cx="11024832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Search with PubMed, Scopus, and the CINAHL database</a:t>
            </a:r>
          </a:p>
          <a:p>
            <a:endParaRPr lang="en-AU" kern="1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r>
              <a:rPr lang="en-AU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Most studies: </a:t>
            </a:r>
          </a:p>
          <a:p>
            <a:r>
              <a:rPr lang="en-AU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	</a:t>
            </a:r>
            <a:r>
              <a:rPr lang="en-AU" u="sng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small prospective and retrospective investigations </a:t>
            </a:r>
            <a:r>
              <a:rPr lang="en-AU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with limited follow-up. </a:t>
            </a:r>
          </a:p>
          <a:p>
            <a:endParaRPr lang="en-AU" kern="1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r>
              <a:rPr lang="en-AU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	conducted by </a:t>
            </a:r>
            <a:r>
              <a:rPr lang="en-AU" u="sng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surgeons or investigators with a strong interest in robotics. </a:t>
            </a:r>
          </a:p>
          <a:p>
            <a:endParaRPr lang="en-AU" sz="2000" kern="1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r>
              <a:rPr lang="en-AU" sz="20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Based on the current literature -&gt;  incorporating robotics into Total Hip Arthroplasty (THA), Total Knee Arthroplasty (TKA), and </a:t>
            </a:r>
            <a:r>
              <a:rPr lang="en-AU" sz="2000" kern="100" dirty="0" err="1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Unicondylar</a:t>
            </a:r>
            <a:r>
              <a:rPr lang="en-AU" sz="2000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Knee Arthroplasty (UKA) does not appear to result in higher complications compared to conventional methods. </a:t>
            </a:r>
          </a:p>
          <a:p>
            <a:endParaRPr lang="en-AU" sz="2000" kern="100" dirty="0"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r>
              <a:rPr lang="en-AU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However, robotic techniques are associated with </a:t>
            </a:r>
            <a:r>
              <a:rPr lang="en-AU" u="sng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increased operative time</a:t>
            </a:r>
            <a:r>
              <a:rPr lang="en-AU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especially during the </a:t>
            </a:r>
            <a:r>
              <a:rPr lang="en-AU" u="sng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learning curve</a:t>
            </a:r>
            <a:r>
              <a:rPr lang="en-AU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and the need for the </a:t>
            </a:r>
            <a:r>
              <a:rPr lang="en-AU" u="sng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insertion of tracker pins</a:t>
            </a:r>
            <a:r>
              <a:rPr lang="en-AU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which could potentially increase the </a:t>
            </a:r>
            <a:r>
              <a:rPr lang="en-AU" u="sng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risk of infection and fractures </a:t>
            </a:r>
            <a:r>
              <a:rPr lang="en-AU" kern="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for all of these procedures. </a:t>
            </a:r>
            <a:endParaRPr lang="it-IT" kern="100" dirty="0">
              <a:effectLst/>
              <a:latin typeface="Aptos" panose="020B000402020202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17738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2">
            <a:extLst>
              <a:ext uri="{FF2B5EF4-FFF2-40B4-BE49-F238E27FC236}">
                <a16:creationId xmlns:a16="http://schemas.microsoft.com/office/drawing/2014/main" id="{69A1198C-FD4C-0AF3-50BA-B2B517628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08" y="125255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Literature Review/Process</a:t>
            </a:r>
            <a:br>
              <a:rPr 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sz="28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E5FDBA0-FD8D-A224-E88C-4EEC4CDA8F54}"/>
              </a:ext>
            </a:extLst>
          </p:cNvPr>
          <p:cNvSpPr txBox="1"/>
          <p:nvPr/>
        </p:nvSpPr>
        <p:spPr>
          <a:xfrm>
            <a:off x="4759555" y="2145397"/>
            <a:ext cx="24420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Total Hip Arthroplasty</a:t>
            </a:r>
          </a:p>
          <a:p>
            <a:pPr algn="ctr"/>
            <a:endParaRPr lang="it-IT" sz="1800" kern="100" dirty="0">
              <a:effectLst/>
              <a:latin typeface="Aptos" panose="020B000402020202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6DB648AF-F967-7E60-98E2-E7E5C4A3D34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74708" y="3030872"/>
            <a:ext cx="11442584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ko-K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27 studies were included in a final analysis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ko-K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ko-K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Robotic-assisted total hip arthroplasty (THA) appears to mitigate this risk related to </a:t>
            </a:r>
            <a:r>
              <a:rPr lang="en-AU" altLang="ko-KR" sz="1600" dirty="0">
                <a:latin typeface="Arial" panose="020B0604020202020204" pitchFamily="34" charset="0"/>
                <a:ea typeface="Times New Roman" panose="02020603050405020304" pitchFamily="18" charset="0"/>
              </a:rPr>
              <a:t>learning curve with </a:t>
            </a:r>
            <a:r>
              <a:rPr kumimoji="0" lang="en-AU" altLang="ko-K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no significant increase in complications during the critical learning period, typically 12 to 20 cases.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AU" altLang="ko-KR" sz="16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ko-K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Robotic-assisted total hip arthroplasty (THA) vs </a:t>
            </a:r>
            <a:r>
              <a:rPr kumimoji="0" lang="en-AU" altLang="ko-K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conventional THA</a:t>
            </a:r>
            <a:endParaRPr kumimoji="0" lang="en-AU" altLang="ko-K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AU" altLang="ko-K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reduced overall risk of complications (RR 0.64; 95% CI 0.49-0.85)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AU" altLang="ko-K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lower risk of dislocation (RR 0.33; 95% CI 0.14-0.78) and periprosthetic fracture (RR 0.22; 95% CI 0.11-0.46).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AU" altLang="ko-K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AU" altLang="ko-KR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Same I</a:t>
            </a:r>
            <a:r>
              <a:rPr kumimoji="0" lang="en-AU" altLang="ko-K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ncidence of periprosthetic joint infection (RR 0.77; 95% CI 0.40-1.21).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AU" altLang="ko-KR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AU" altLang="ko-KR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</a:t>
            </a:r>
            <a:r>
              <a:rPr kumimoji="0" lang="en-AU" altLang="ko-K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erve injuries were reported more frequently in robotic-assisted THA.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AU" altLang="ko-KR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</a:t>
            </a:r>
            <a:r>
              <a:rPr kumimoji="0" lang="en-AU" altLang="ko-KR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igher incidence of heterotrophic ossification in robotic-assisted THA.</a:t>
            </a:r>
            <a:endParaRPr kumimoji="0" lang="en-AU" altLang="ko-K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D74C842-687A-CB09-FE16-AF838724917C}"/>
              </a:ext>
            </a:extLst>
          </p:cNvPr>
          <p:cNvSpPr txBox="1"/>
          <p:nvPr/>
        </p:nvSpPr>
        <p:spPr>
          <a:xfrm>
            <a:off x="9578899" y="3936380"/>
            <a:ext cx="2012154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dirty="0" err="1"/>
              <a:t>Hect</a:t>
            </a:r>
            <a:r>
              <a:rPr lang="it-IT" sz="1400" dirty="0"/>
              <a:t>, </a:t>
            </a:r>
            <a:r>
              <a:rPr lang="it-IT" sz="1400" dirty="0" err="1"/>
              <a:t>J</a:t>
            </a:r>
            <a:r>
              <a:rPr lang="it-IT" sz="1400" dirty="0"/>
              <a:t> Robot </a:t>
            </a:r>
            <a:r>
              <a:rPr lang="it-IT" sz="1400" dirty="0" err="1"/>
              <a:t>Surg</a:t>
            </a:r>
            <a:r>
              <a:rPr lang="it-IT" sz="1400" dirty="0"/>
              <a:t> 2024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C45379D-FD72-1C6D-5567-92C54FF07774}"/>
              </a:ext>
            </a:extLst>
          </p:cNvPr>
          <p:cNvSpPr txBox="1"/>
          <p:nvPr/>
        </p:nvSpPr>
        <p:spPr>
          <a:xfrm>
            <a:off x="9578899" y="6170192"/>
            <a:ext cx="1978234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dirty="0" err="1"/>
              <a:t>Honl</a:t>
            </a:r>
            <a:r>
              <a:rPr lang="it-IT" sz="1400" dirty="0"/>
              <a:t>, JBJS 2003</a:t>
            </a:r>
          </a:p>
          <a:p>
            <a:r>
              <a:rPr lang="it-IT" sz="1400" dirty="0"/>
              <a:t>Nakamura, CORR 2010</a:t>
            </a:r>
          </a:p>
        </p:txBody>
      </p:sp>
    </p:spTree>
    <p:extLst>
      <p:ext uri="{BB962C8B-B14F-4D97-AF65-F5344CB8AC3E}">
        <p14:creationId xmlns:p14="http://schemas.microsoft.com/office/powerpoint/2010/main" val="296738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2">
            <a:extLst>
              <a:ext uri="{FF2B5EF4-FFF2-40B4-BE49-F238E27FC236}">
                <a16:creationId xmlns:a16="http://schemas.microsoft.com/office/drawing/2014/main" id="{69A1198C-FD4C-0AF3-50BA-B2B517628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18" y="1314958"/>
            <a:ext cx="10515600" cy="1071403"/>
          </a:xfrm>
        </p:spPr>
        <p:txBody>
          <a:bodyPr>
            <a:normAutofit/>
          </a:bodyPr>
          <a:lstStyle/>
          <a:p>
            <a:r>
              <a:rPr 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Literature Review/Process</a:t>
            </a:r>
            <a:br>
              <a:rPr 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sz="28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533C152-A415-747C-FE36-B8F5D3A09C2B}"/>
              </a:ext>
            </a:extLst>
          </p:cNvPr>
          <p:cNvSpPr txBox="1"/>
          <p:nvPr/>
        </p:nvSpPr>
        <p:spPr>
          <a:xfrm>
            <a:off x="5077567" y="1880594"/>
            <a:ext cx="2583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Total Knee Arthroplasty</a:t>
            </a:r>
            <a:endParaRPr lang="it-IT" sz="1800" kern="100" dirty="0">
              <a:effectLst/>
              <a:latin typeface="Aptos" panose="020B000402020202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6" name="Sottotitolo 5">
            <a:extLst>
              <a:ext uri="{FF2B5EF4-FFF2-40B4-BE49-F238E27FC236}">
                <a16:creationId xmlns:a16="http://schemas.microsoft.com/office/drawing/2014/main" id="{A8957727-9BBF-113E-84D0-97E7BF44D9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915" y="2185639"/>
            <a:ext cx="11537343" cy="4672361"/>
          </a:xfrm>
        </p:spPr>
        <p:txBody>
          <a:bodyPr>
            <a:normAutofit fontScale="40000" lnSpcReduction="20000"/>
          </a:bodyPr>
          <a:lstStyle/>
          <a:p>
            <a:pPr marR="180340" algn="just">
              <a:lnSpc>
                <a:spcPct val="150000"/>
              </a:lnSpc>
            </a:pPr>
            <a:r>
              <a:rPr kumimoji="0" lang="en-AU" altLang="ko-KR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AU" altLang="ko-KR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30 studies were included in a final analysis </a:t>
            </a:r>
          </a:p>
          <a:p>
            <a:pPr marR="180340" algn="just">
              <a:lnSpc>
                <a:spcPct val="150000"/>
              </a:lnSpc>
            </a:pPr>
            <a:r>
              <a:rPr lang="en-AU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significant number of TKAs now being performed with robotic assistance.</a:t>
            </a:r>
          </a:p>
          <a:p>
            <a:pPr marR="180340" algn="just">
              <a:lnSpc>
                <a:spcPct val="150000"/>
              </a:lnSpc>
            </a:pPr>
            <a:endParaRPr lang="en-AU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180340" algn="just">
              <a:lnSpc>
                <a:spcPct val="150000"/>
              </a:lnSpc>
            </a:pPr>
            <a:r>
              <a:rPr lang="en-AU" sz="4000" u="sng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AU" sz="40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omparable rates of overall complications </a:t>
            </a:r>
            <a:r>
              <a:rPr lang="en-AU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between robotic-assisted and conventional TKA (RR 1.20; 95% CI 0.88-1.63). </a:t>
            </a:r>
            <a:endParaRPr lang="en-AU" sz="4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180340" algn="just">
              <a:lnSpc>
                <a:spcPct val="150000"/>
              </a:lnSpc>
            </a:pPr>
            <a:r>
              <a:rPr lang="en-AU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AU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 significant differences observed in: </a:t>
            </a:r>
          </a:p>
          <a:p>
            <a:pPr marR="180340" algn="just">
              <a:lnSpc>
                <a:spcPct val="150000"/>
              </a:lnSpc>
            </a:pPr>
            <a:r>
              <a:rPr lang="en-AU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infection rates (RR 0.92; 95% CI 0.54-1.55), thromboembolic events (DVT/PE) (RR 1.56; 95% CI 0.88-2.76), periprosthetic fractures (RR 0.49; 95% CI 0.15-1.63), joint stiffness requiring manipulation/arthroscopy (RR 0.74; 95% CI 0.44-1.25). </a:t>
            </a:r>
          </a:p>
          <a:p>
            <a:pPr marR="180340" algn="just">
              <a:lnSpc>
                <a:spcPct val="150000"/>
              </a:lnSpc>
            </a:pPr>
            <a:r>
              <a:rPr lang="en-AU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en-AU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site infection (superficial) is reported to be 0.6%</a:t>
            </a:r>
          </a:p>
          <a:p>
            <a:pPr marR="180340" algn="just">
              <a:lnSpc>
                <a:spcPct val="150000"/>
              </a:lnSpc>
            </a:pPr>
            <a:endParaRPr lang="en-AU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180340" algn="just">
              <a:lnSpc>
                <a:spcPct val="150000"/>
              </a:lnSpc>
            </a:pPr>
            <a:r>
              <a:rPr lang="it-IT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Fractures</a:t>
            </a:r>
            <a:r>
              <a:rPr lang="it-IT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due to Pin hole and </a:t>
            </a:r>
            <a:r>
              <a:rPr lang="it-IT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blood</a:t>
            </a:r>
            <a:r>
              <a:rPr lang="it-IT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loss</a:t>
            </a:r>
            <a:r>
              <a:rPr lang="it-IT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are </a:t>
            </a:r>
            <a:r>
              <a:rPr lang="it-IT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also</a:t>
            </a:r>
            <a:r>
              <a:rPr lang="it-IT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reported</a:t>
            </a:r>
            <a:endParaRPr lang="en-AU" sz="4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212E782-503C-0730-F864-48169EB44BA1}"/>
              </a:ext>
            </a:extLst>
          </p:cNvPr>
          <p:cNvSpPr txBox="1"/>
          <p:nvPr/>
        </p:nvSpPr>
        <p:spPr>
          <a:xfrm>
            <a:off x="9223260" y="3121223"/>
            <a:ext cx="2540824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dirty="0" err="1"/>
              <a:t>Shermann</a:t>
            </a:r>
            <a:r>
              <a:rPr lang="it-IT" sz="1400" dirty="0"/>
              <a:t>, </a:t>
            </a:r>
            <a:r>
              <a:rPr lang="it-IT" sz="1400" dirty="0" err="1"/>
              <a:t>J</a:t>
            </a:r>
            <a:r>
              <a:rPr lang="it-IT" sz="1400" dirty="0"/>
              <a:t> </a:t>
            </a:r>
            <a:r>
              <a:rPr lang="it-IT" sz="1400" dirty="0" err="1"/>
              <a:t>Arthroplasty</a:t>
            </a:r>
            <a:r>
              <a:rPr lang="it-IT" sz="1400" dirty="0"/>
              <a:t> 2020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EDFB845-71B8-C8EF-6FD2-57531F9A1634}"/>
              </a:ext>
            </a:extLst>
          </p:cNvPr>
          <p:cNvSpPr txBox="1"/>
          <p:nvPr/>
        </p:nvSpPr>
        <p:spPr>
          <a:xfrm>
            <a:off x="9223260" y="5579302"/>
            <a:ext cx="2357248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dirty="0"/>
              <a:t>Thomas, </a:t>
            </a:r>
            <a:r>
              <a:rPr lang="it-IT" sz="1400" dirty="0" err="1"/>
              <a:t>J</a:t>
            </a:r>
            <a:r>
              <a:rPr lang="it-IT" sz="1400" dirty="0"/>
              <a:t> </a:t>
            </a:r>
            <a:r>
              <a:rPr lang="it-IT" sz="1400" dirty="0" err="1"/>
              <a:t>Arthroplasty</a:t>
            </a:r>
            <a:r>
              <a:rPr lang="it-IT" sz="1400" dirty="0"/>
              <a:t> 2022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1788FD1-57D2-86F1-6D3E-A1B25A30A594}"/>
              </a:ext>
            </a:extLst>
          </p:cNvPr>
          <p:cNvSpPr txBox="1"/>
          <p:nvPr/>
        </p:nvSpPr>
        <p:spPr>
          <a:xfrm>
            <a:off x="9223260" y="6449983"/>
            <a:ext cx="1725537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dirty="0"/>
              <a:t>Nogalo, KSSTA 2023</a:t>
            </a:r>
          </a:p>
        </p:txBody>
      </p:sp>
    </p:spTree>
    <p:extLst>
      <p:ext uri="{BB962C8B-B14F-4D97-AF65-F5344CB8AC3E}">
        <p14:creationId xmlns:p14="http://schemas.microsoft.com/office/powerpoint/2010/main" val="3268142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2">
            <a:extLst>
              <a:ext uri="{FF2B5EF4-FFF2-40B4-BE49-F238E27FC236}">
                <a16:creationId xmlns:a16="http://schemas.microsoft.com/office/drawing/2014/main" id="{69A1198C-FD4C-0AF3-50BA-B2B517628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17" y="1275556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Literature Review/Process</a:t>
            </a:r>
            <a:br>
              <a:rPr 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sz="28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592EC33-152A-FFC2-9DBE-D9160AADB046}"/>
              </a:ext>
            </a:extLst>
          </p:cNvPr>
          <p:cNvSpPr txBox="1"/>
          <p:nvPr/>
        </p:nvSpPr>
        <p:spPr>
          <a:xfrm>
            <a:off x="4328978" y="1938337"/>
            <a:ext cx="3534044" cy="465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180340">
              <a:lnSpc>
                <a:spcPct val="150000"/>
              </a:lnSpc>
              <a:spcAft>
                <a:spcPts val="800"/>
              </a:spcAft>
            </a:pPr>
            <a:r>
              <a:rPr lang="en-AU" sz="1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Unicondylar</a:t>
            </a:r>
            <a:r>
              <a:rPr lang="en-AU" sz="1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Knee Arthroplasty</a:t>
            </a:r>
            <a:r>
              <a:rPr lang="en-AU" sz="1800" kern="100" dirty="0">
                <a:effectLst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 </a:t>
            </a:r>
            <a:endParaRPr lang="it-IT" dirty="0"/>
          </a:p>
        </p:txBody>
      </p:sp>
      <p:sp>
        <p:nvSpPr>
          <p:cNvPr id="7" name="Sottotitolo 6">
            <a:extLst>
              <a:ext uri="{FF2B5EF4-FFF2-40B4-BE49-F238E27FC236}">
                <a16:creationId xmlns:a16="http://schemas.microsoft.com/office/drawing/2014/main" id="{58A7E2E1-B371-61BE-A387-A3AF41C182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7117" y="2404041"/>
            <a:ext cx="11117766" cy="4186329"/>
          </a:xfrm>
        </p:spPr>
        <p:txBody>
          <a:bodyPr>
            <a:normAutofit lnSpcReduction="10000"/>
          </a:bodyPr>
          <a:lstStyle/>
          <a:p>
            <a:pPr marR="180340" algn="just">
              <a:lnSpc>
                <a:spcPct val="150000"/>
              </a:lnSpc>
            </a:pPr>
            <a:r>
              <a:rPr lang="en-AU" altLang="ko-KR" sz="1700" dirty="0">
                <a:latin typeface="Arial" panose="020B0604020202020204" pitchFamily="34" charset="0"/>
                <a:ea typeface="Times New Roman" panose="02020603050405020304" pitchFamily="18" charset="0"/>
              </a:rPr>
              <a:t>21</a:t>
            </a:r>
            <a:r>
              <a:rPr kumimoji="0" lang="en-AU" altLang="ko-KR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studies were included in a final analysis</a:t>
            </a:r>
          </a:p>
          <a:p>
            <a:pPr marR="180340" algn="just">
              <a:lnSpc>
                <a:spcPct val="150000"/>
              </a:lnSpc>
            </a:pPr>
            <a:r>
              <a:rPr lang="en-AU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Bias with the Mako system (Stryker, Mahwah, NJ, USA), which accounts for 62% of the studies</a:t>
            </a:r>
            <a:endParaRPr lang="en-AU" sz="17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180340" algn="just">
              <a:lnSpc>
                <a:spcPct val="150000"/>
              </a:lnSpc>
            </a:pPr>
            <a:r>
              <a:rPr lang="en-AU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Robotics Uni (UKA) has shown a significant increase, rising from less than 10% in 2015 to over 40% by 2022. </a:t>
            </a:r>
          </a:p>
          <a:p>
            <a:pPr marR="180340" algn="just">
              <a:lnSpc>
                <a:spcPct val="150000"/>
              </a:lnSpc>
            </a:pPr>
            <a:endParaRPr lang="en-AU" sz="17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180340" algn="just">
              <a:lnSpc>
                <a:spcPct val="150000"/>
              </a:lnSpc>
            </a:pPr>
            <a:r>
              <a:rPr lang="en-AU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Robotic-assisted UKA demonstrates </a:t>
            </a:r>
            <a:r>
              <a:rPr lang="en-AU" sz="17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reduced</a:t>
            </a:r>
            <a:r>
              <a:rPr lang="en-AU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rates of overall complications (RR 0.67; 95% CI 0.53-0.84). </a:t>
            </a:r>
          </a:p>
          <a:p>
            <a:pPr marR="180340" algn="just">
              <a:lnSpc>
                <a:spcPct val="150000"/>
              </a:lnSpc>
            </a:pPr>
            <a:endParaRPr lang="en-AU" sz="17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180340" algn="just">
              <a:lnSpc>
                <a:spcPct val="150000"/>
              </a:lnSpc>
            </a:pPr>
            <a:r>
              <a:rPr lang="en-AU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However, the </a:t>
            </a:r>
            <a:r>
              <a:rPr lang="en-AU" sz="17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risk of periprosthetic fracture </a:t>
            </a:r>
            <a:r>
              <a:rPr lang="en-AU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(RR 3.32; 95% CI 0.14-9.66), </a:t>
            </a:r>
            <a:r>
              <a:rPr lang="en-AU" sz="17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subsequent arthroscopy/arthrotomy </a:t>
            </a:r>
            <a:r>
              <a:rPr lang="en-AU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adjacent compartment disease/arthrofibrosis (RR 1.66; 95% CI 0.78-2.39), and </a:t>
            </a:r>
            <a:r>
              <a:rPr lang="en-AU" sz="17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periprosthetic joint infection </a:t>
            </a:r>
            <a:r>
              <a:rPr lang="en-AU" sz="17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(RR 0.94; 95% CI 0.59-1.49) compared to conventional UKA remains equivocal.</a:t>
            </a:r>
            <a:endParaRPr lang="it-IT" sz="17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106EA1F-EF68-FEAE-47B8-E20226649FC6}"/>
              </a:ext>
            </a:extLst>
          </p:cNvPr>
          <p:cNvSpPr txBox="1"/>
          <p:nvPr/>
        </p:nvSpPr>
        <p:spPr>
          <a:xfrm>
            <a:off x="9568948" y="3902605"/>
            <a:ext cx="2049087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dirty="0" err="1"/>
              <a:t>Australian</a:t>
            </a:r>
            <a:r>
              <a:rPr lang="it-IT" sz="1400" dirty="0"/>
              <a:t> </a:t>
            </a:r>
            <a:r>
              <a:rPr lang="it-IT" sz="1400" dirty="0" err="1"/>
              <a:t>Registry</a:t>
            </a:r>
            <a:r>
              <a:rPr lang="it-IT" sz="1400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045041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9B0537D-5694-0067-8735-CCB9D4362EDF}"/>
              </a:ext>
            </a:extLst>
          </p:cNvPr>
          <p:cNvSpPr txBox="1"/>
          <p:nvPr/>
        </p:nvSpPr>
        <p:spPr>
          <a:xfrm>
            <a:off x="3930268" y="2317553"/>
            <a:ext cx="6097836" cy="465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80340">
              <a:lnSpc>
                <a:spcPct val="150000"/>
              </a:lnSpc>
              <a:spcAft>
                <a:spcPts val="800"/>
              </a:spcAft>
            </a:pPr>
            <a:r>
              <a:rPr lang="en-AU" sz="1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Longevity of Robotic vs Conventional</a:t>
            </a:r>
            <a:endParaRPr lang="it-IT" sz="1800" kern="100" dirty="0">
              <a:effectLst/>
              <a:latin typeface="Aptos" panose="020B000402020202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4" name="Titolo 2">
            <a:extLst>
              <a:ext uri="{FF2B5EF4-FFF2-40B4-BE49-F238E27FC236}">
                <a16:creationId xmlns:a16="http://schemas.microsoft.com/office/drawing/2014/main" id="{7E90B640-4855-3419-3E18-05CBCC7F9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488" y="1483841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Literature Review/Process</a:t>
            </a:r>
            <a:br>
              <a:rPr lang="en-US" sz="2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sz="2400" dirty="0"/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AF8B07E3-E9CA-F69D-095B-221B9D46D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824" y="3012355"/>
            <a:ext cx="11757014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ko-K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THA   14 years follow-up show no difference in survivorship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AU" altLang="ko-KR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ko-K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ko-K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ko-K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TKA   Australian Orthopaedic Association National Joint Replacement Registry and the American Joint Replacement Registry reveal comparable long-term outcomes for TKA </a:t>
            </a:r>
            <a:r>
              <a:rPr lang="en-AU" altLang="ko-KR" dirty="0">
                <a:latin typeface="Arial" panose="020B0604020202020204" pitchFamily="34" charset="0"/>
                <a:ea typeface="Times New Roman" panose="02020603050405020304" pitchFamily="18" charset="0"/>
              </a:rPr>
              <a:t>and same revision rate</a:t>
            </a:r>
            <a:endParaRPr kumimoji="0" lang="en-AU" altLang="ko-K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AU" altLang="ko-KR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ko-K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ko-K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ko-K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UKA   Lower cumulative percent revision rate at 7 years -&gt; 5.1% for robotic compared to 6.8% for conventional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altLang="ko-KR" dirty="0">
                <a:latin typeface="Arial" panose="020B0604020202020204" pitchFamily="34" charset="0"/>
                <a:ea typeface="Times New Roman" panose="02020603050405020304" pitchFamily="18" charset="0"/>
              </a:rPr>
              <a:t>I</a:t>
            </a:r>
            <a:r>
              <a:rPr kumimoji="0" lang="en-AU" altLang="ko-K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mplant retention rates of 96.4% at 9 years compared to 87.3% for conventional UKA</a:t>
            </a:r>
            <a:endParaRPr kumimoji="0" lang="en-AU" altLang="ko-K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altLang="ko-K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58DBBCB-73A3-3700-3ED5-7414BD1BE0E9}"/>
              </a:ext>
            </a:extLst>
          </p:cNvPr>
          <p:cNvSpPr txBox="1"/>
          <p:nvPr/>
        </p:nvSpPr>
        <p:spPr>
          <a:xfrm>
            <a:off x="9190862" y="4867771"/>
            <a:ext cx="2049087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dirty="0" err="1"/>
              <a:t>Australian</a:t>
            </a:r>
            <a:r>
              <a:rPr lang="it-IT" sz="1400" dirty="0"/>
              <a:t> </a:t>
            </a:r>
            <a:r>
              <a:rPr lang="it-IT" sz="1400" dirty="0" err="1"/>
              <a:t>Registry</a:t>
            </a:r>
            <a:r>
              <a:rPr lang="it-IT" sz="1400" dirty="0"/>
              <a:t> 2023</a:t>
            </a:r>
          </a:p>
          <a:p>
            <a:r>
              <a:rPr lang="it-IT" sz="1400" dirty="0"/>
              <a:t>Kirchner, CORR 2024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D588DC3-FDBB-E3A0-5127-DC51F2D4A11A}"/>
              </a:ext>
            </a:extLst>
          </p:cNvPr>
          <p:cNvSpPr txBox="1"/>
          <p:nvPr/>
        </p:nvSpPr>
        <p:spPr>
          <a:xfrm>
            <a:off x="9190862" y="3489227"/>
            <a:ext cx="2225417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dirty="0" err="1"/>
              <a:t>Bargar</a:t>
            </a:r>
            <a:r>
              <a:rPr lang="it-IT" sz="1400" dirty="0"/>
              <a:t>, </a:t>
            </a:r>
            <a:r>
              <a:rPr lang="it-IT" sz="1400" dirty="0" err="1"/>
              <a:t>J</a:t>
            </a:r>
            <a:r>
              <a:rPr lang="it-IT" sz="1400" dirty="0"/>
              <a:t> </a:t>
            </a:r>
            <a:r>
              <a:rPr lang="it-IT" sz="1400" dirty="0" err="1"/>
              <a:t>Arthroplasty</a:t>
            </a:r>
            <a:r>
              <a:rPr lang="it-IT" sz="1400" dirty="0"/>
              <a:t> 2018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698E804-8A34-87C2-CA1E-E6339B35DDBE}"/>
              </a:ext>
            </a:extLst>
          </p:cNvPr>
          <p:cNvSpPr txBox="1"/>
          <p:nvPr/>
        </p:nvSpPr>
        <p:spPr>
          <a:xfrm>
            <a:off x="9190862" y="6256723"/>
            <a:ext cx="2049087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dirty="0" err="1"/>
              <a:t>Australian</a:t>
            </a:r>
            <a:r>
              <a:rPr lang="it-IT" sz="1400" dirty="0"/>
              <a:t> </a:t>
            </a:r>
            <a:r>
              <a:rPr lang="it-IT" sz="1400" dirty="0" err="1"/>
              <a:t>Registry</a:t>
            </a:r>
            <a:r>
              <a:rPr lang="it-IT" sz="1400" dirty="0"/>
              <a:t> 2023</a:t>
            </a:r>
          </a:p>
          <a:p>
            <a:r>
              <a:rPr lang="it-IT" sz="1400" dirty="0" err="1"/>
              <a:t>Foissey</a:t>
            </a:r>
            <a:r>
              <a:rPr lang="it-IT" sz="1400" dirty="0"/>
              <a:t>, Int </a:t>
            </a:r>
            <a:r>
              <a:rPr lang="it-IT" sz="1400" dirty="0" err="1"/>
              <a:t>Orthop</a:t>
            </a:r>
            <a:r>
              <a:rPr lang="it-IT" sz="1400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4169420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A65D20F-9141-68D2-6774-12A301B5C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286" y="1510990"/>
            <a:ext cx="11636828" cy="5270810"/>
          </a:xfrm>
        </p:spPr>
        <p:txBody>
          <a:bodyPr>
            <a:normAutofit/>
          </a:bodyPr>
          <a:lstStyle/>
          <a:p>
            <a:pPr marL="342900" indent="-342900" algn="l">
              <a:buFont typeface="Wingdings" pitchFamily="2" charset="2"/>
              <a:buChar char="v"/>
            </a:pP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sz="4000" b="1" dirty="0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Question:</a:t>
            </a:r>
          </a:p>
          <a:p>
            <a:r>
              <a:rPr lang="it-IT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Does the use of robotics increase the rate of complications after total hip, total knee, or unicondylar knee arthroplasty?</a:t>
            </a:r>
            <a:endParaRPr lang="tr-TR" sz="36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Response:</a:t>
            </a:r>
            <a:endParaRPr kumimoji="0" lang="tr-TR" sz="3500" b="1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NO. </a:t>
            </a:r>
            <a:r>
              <a:rPr kumimoji="0" lang="en-AU" sz="35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</a:t>
            </a:r>
            <a:r>
              <a:rPr kumimoji="0" lang="en-AU" sz="35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obotic-assisted techniques do not result in higher complication rates compared to conventional methods. However, they may present specific complications associated with pin tracker </a:t>
            </a:r>
            <a:r>
              <a:rPr kumimoji="0" lang="en-AU" sz="35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Aptos" panose="020B00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 </a:t>
            </a:r>
            <a:r>
              <a:rPr kumimoji="0" lang="en-AU" sz="35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placement</a:t>
            </a:r>
            <a:endParaRPr kumimoji="0" lang="en-TR" sz="35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75000"/>
                  <a:lumOff val="2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en-US" sz="8000" dirty="0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Wingdings" pitchFamily="2" charset="2"/>
              <a:buChar char="v"/>
            </a:pPr>
            <a:endParaRPr lang="en-TR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834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b2cb18b-1808-4a12-b3e4-0026674f10ec" xsi:nil="true"/>
    <Tarih xmlns="5e998ea4-89a7-4b33-a9ed-5044a4d65497" xsi:nil="true"/>
    <lcf76f155ced4ddcb4097134ff3c332f xmlns="5e998ea4-89a7-4b33-a9ed-5044a4d6549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2B840B92403B6E46AC9F9DC6E234F7AC" ma:contentTypeVersion="16" ma:contentTypeDescription="Yeni belge oluşturun." ma:contentTypeScope="" ma:versionID="7514b18c6098b7855efbf3d658a0b053">
  <xsd:schema xmlns:xsd="http://www.w3.org/2001/XMLSchema" xmlns:xs="http://www.w3.org/2001/XMLSchema" xmlns:p="http://schemas.microsoft.com/office/2006/metadata/properties" xmlns:ns2="6b2cb18b-1808-4a12-b3e4-0026674f10ec" xmlns:ns3="5e998ea4-89a7-4b33-a9ed-5044a4d65497" targetNamespace="http://schemas.microsoft.com/office/2006/metadata/properties" ma:root="true" ma:fieldsID="9f0748201c77966b270ec4d6aa41c4b7" ns2:_="" ns3:_="">
    <xsd:import namespace="6b2cb18b-1808-4a12-b3e4-0026674f10ec"/>
    <xsd:import namespace="5e998ea4-89a7-4b33-a9ed-5044a4d6549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Tarih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2cb18b-1808-4a12-b3e4-0026674f10e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ylaşılanla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Ayrıntıları ile Paylaşıldı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e838da6f-f4e1-4ccf-b804-d5d5cd3133fd}" ma:internalName="TaxCatchAll" ma:showField="CatchAllData" ma:web="6b2cb18b-1808-4a12-b3e4-0026674f10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998ea4-89a7-4b33-a9ed-5044a4d654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Resim Etiketleri" ma:readOnly="false" ma:fieldId="{5cf76f15-5ced-4ddc-b409-7134ff3c332f}" ma:taxonomyMulti="true" ma:sspId="e58c957c-ee55-4f6f-9beb-d227bd4327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Tarih" ma:index="21" nillable="true" ma:displayName="Tarih" ma:format="DateOnly" ma:internalName="Tarih">
      <xsd:simpleType>
        <xsd:restriction base="dms:DateTim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8265FE3-6229-4FAD-9775-69AC66D14E5A}">
  <ds:schemaRefs>
    <ds:schemaRef ds:uri="http://schemas.microsoft.com/office/2006/metadata/properties"/>
    <ds:schemaRef ds:uri="http://schemas.microsoft.com/office/infopath/2007/PartnerControls"/>
    <ds:schemaRef ds:uri="6b2cb18b-1808-4a12-b3e4-0026674f10ec"/>
    <ds:schemaRef ds:uri="5e998ea4-89a7-4b33-a9ed-5044a4d65497"/>
  </ds:schemaRefs>
</ds:datastoreItem>
</file>

<file path=customXml/itemProps2.xml><?xml version="1.0" encoding="utf-8"?>
<ds:datastoreItem xmlns:ds="http://schemas.openxmlformats.org/officeDocument/2006/customXml" ds:itemID="{A84EC9C4-5697-4725-8CDC-8BB81BD538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2cb18b-1808-4a12-b3e4-0026674f10ec"/>
    <ds:schemaRef ds:uri="5e998ea4-89a7-4b33-a9ed-5044a4d654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32D4354-B25A-448A-B9A3-A5FBB3131E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1838</TotalTime>
  <Words>1026</Words>
  <Application>Microsoft Office PowerPoint</Application>
  <PresentationFormat>Geniş ekran</PresentationFormat>
  <Paragraphs>109</Paragraphs>
  <Slides>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Times New Roman</vt:lpstr>
      <vt:lpstr>Wingdings</vt:lpstr>
      <vt:lpstr>Office Teması</vt:lpstr>
      <vt:lpstr>PowerPoint Sunusu</vt:lpstr>
      <vt:lpstr>PowerPoint Sunusu</vt:lpstr>
      <vt:lpstr>Why is this topic Important?</vt:lpstr>
      <vt:lpstr>Literature Review/Process </vt:lpstr>
      <vt:lpstr>Literature Review/Process </vt:lpstr>
      <vt:lpstr>Literature Review/Process </vt:lpstr>
      <vt:lpstr>Literature Review/Process </vt:lpstr>
      <vt:lpstr>Literature Review/Process 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Deniz Demirkıran</dc:creator>
  <cp:lastModifiedBy>kayhan karaytug</cp:lastModifiedBy>
  <cp:revision>53</cp:revision>
  <dcterms:created xsi:type="dcterms:W3CDTF">2024-06-13T13:25:39Z</dcterms:created>
  <dcterms:modified xsi:type="dcterms:W3CDTF">2024-08-25T18:46:30Z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0x0101002B840B92403B6E46AC9F9DC6E234F7AC</vt:lpwstr>
  </property>
  <property fmtid="{D5CDD505-2E9C-101B-9397-08002B2CF9AE}" pid="3" name="MediaServiceImageTags">
    <vt:lpwstr/>
  </property>
</Properties>
</file>