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8" r:id="rId7"/>
    <p:sldId id="257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838200" y="1740045"/>
            <a:ext cx="10515600" cy="4009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Prescribed Postoperative Physical Therapy Necessary after Routine Primary Total Knee or Total Hip Replacement?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Claudio Diaz Ledezma, MD</a:t>
            </a:r>
          </a:p>
          <a:p>
            <a:r>
              <a:rPr lang="en-US" sz="5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 San Francisco</a:t>
            </a:r>
            <a:endParaRPr lang="en-TR" sz="5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D7E4676-0EA6-09C7-7AA3-7F442008D177}"/>
              </a:ext>
            </a:extLst>
          </p:cNvPr>
          <p:cNvSpPr txBox="1">
            <a:spLocks/>
          </p:cNvSpPr>
          <p:nvPr/>
        </p:nvSpPr>
        <p:spPr>
          <a:xfrm rot="10800000" flipV="1">
            <a:off x="318822" y="4857752"/>
            <a:ext cx="2430896" cy="349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Khalid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Merghani</a:t>
            </a:r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858B5A8E-D07B-43AA-0F34-B3B7752AB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5" y="2302451"/>
            <a:ext cx="1874070" cy="2253095"/>
          </a:xfrm>
          <a:prstGeom prst="rect">
            <a:avLst/>
          </a:prstGeom>
        </p:spPr>
      </p:pic>
      <p:pic>
        <p:nvPicPr>
          <p:cNvPr id="5" name="Picture 4" descr="A person with long brown hair wearing a teal shirt&#10;&#10;Description automatically generated">
            <a:extLst>
              <a:ext uri="{FF2B5EF4-FFF2-40B4-BE49-F238E27FC236}">
                <a16:creationId xmlns:a16="http://schemas.microsoft.com/office/drawing/2014/main" id="{804A862A-83D7-D864-B21F-D8F623D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54" y="2302452"/>
            <a:ext cx="1931224" cy="225309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CC4714E9-BF23-3427-9507-7E9B2093184C}"/>
              </a:ext>
            </a:extLst>
          </p:cNvPr>
          <p:cNvSpPr txBox="1">
            <a:spLocks/>
          </p:cNvSpPr>
          <p:nvPr/>
        </p:nvSpPr>
        <p:spPr>
          <a:xfrm rot="10800000" flipV="1">
            <a:off x="2749719" y="4883483"/>
            <a:ext cx="2430896" cy="349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Ilda Molloy</a:t>
            </a:r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447C6-9D94-A395-1696-3F80F5F903A7}"/>
              </a:ext>
            </a:extLst>
          </p:cNvPr>
          <p:cNvSpPr txBox="1"/>
          <p:nvPr/>
        </p:nvSpPr>
        <p:spPr>
          <a:xfrm>
            <a:off x="5472883" y="4883483"/>
            <a:ext cx="1731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Rob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Nelissen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C72F1F-ED5B-059A-A95A-6933ED579980}"/>
              </a:ext>
            </a:extLst>
          </p:cNvPr>
          <p:cNvSpPr txBox="1"/>
          <p:nvPr/>
        </p:nvSpPr>
        <p:spPr>
          <a:xfrm>
            <a:off x="7665941" y="4873586"/>
            <a:ext cx="1731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Lipalo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Mokete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14" name="Picture 13" descr="A person in a white coat&#10;&#10;Description automatically generated">
            <a:extLst>
              <a:ext uri="{FF2B5EF4-FFF2-40B4-BE49-F238E27FC236}">
                <a16:creationId xmlns:a16="http://schemas.microsoft.com/office/drawing/2014/main" id="{53DE00E2-4E28-B379-3250-EE8B6EBBA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51" y="2302452"/>
            <a:ext cx="1827813" cy="2253096"/>
          </a:xfrm>
          <a:prstGeom prst="rect">
            <a:avLst/>
          </a:prstGeom>
        </p:spPr>
      </p:pic>
      <p:pic>
        <p:nvPicPr>
          <p:cNvPr id="16" name="Picture 15" descr="A close-up of a person&#10;&#10;Description automatically generated">
            <a:extLst>
              <a:ext uri="{FF2B5EF4-FFF2-40B4-BE49-F238E27FC236}">
                <a16:creationId xmlns:a16="http://schemas.microsoft.com/office/drawing/2014/main" id="{C04C4776-3DE5-09B1-AABF-646ED2BCB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23" y="2236352"/>
            <a:ext cx="2070100" cy="2319194"/>
          </a:xfrm>
          <a:prstGeom prst="rect">
            <a:avLst/>
          </a:prstGeom>
        </p:spPr>
      </p:pic>
      <p:pic>
        <p:nvPicPr>
          <p:cNvPr id="18" name="Picture 17" descr="A person in a white coat&#10;&#10;Description automatically generated">
            <a:extLst>
              <a:ext uri="{FF2B5EF4-FFF2-40B4-BE49-F238E27FC236}">
                <a16:creationId xmlns:a16="http://schemas.microsoft.com/office/drawing/2014/main" id="{716D1F99-0CF4-8716-F5B0-A793416A8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41" y="2353797"/>
            <a:ext cx="2207336" cy="22530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9E4BDF-9310-0317-4D50-69F463825164}"/>
              </a:ext>
            </a:extLst>
          </p:cNvPr>
          <p:cNvSpPr txBox="1"/>
          <p:nvPr/>
        </p:nvSpPr>
        <p:spPr>
          <a:xfrm>
            <a:off x="9947168" y="4883483"/>
            <a:ext cx="1731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Julian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Costantini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78" y="1509311"/>
            <a:ext cx="10120066" cy="4983563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TR" sz="4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653" y="17033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</a:t>
            </a:r>
            <a:b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TR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7519B-A53D-5FEA-2C50-6261711D07C6}"/>
              </a:ext>
            </a:extLst>
          </p:cNvPr>
          <p:cNvSpPr txBox="1"/>
          <p:nvPr/>
        </p:nvSpPr>
        <p:spPr>
          <a:xfrm>
            <a:off x="1928619" y="2465280"/>
            <a:ext cx="80910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Physical Therapy has been a consuetudinary practice for decades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8% of the cost in TJA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Remarkable variability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recognition of the success observed with self-directed postoperative programs, modality that might be difficult to incorporate in some scenarios due to a variety of factors</a:t>
            </a: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543124" y="16592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1917602" y="2749799"/>
            <a:ext cx="80910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Therapy Modalities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knee arthroplasty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Therapy Modalities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 arthroplasty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1433 (knee) &amp; 874 (hip)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relevant according to our panel of experts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number of publications: 30</a:t>
            </a:r>
            <a:endParaRPr lang="en-T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1318656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842" y="3081298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PT remains an essential component of standard care after TJA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PT approach should be individualized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Self-directed programs and Prescribed supervised programs are both successful when indicated in the appropriate patient and scenario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TR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Prescribed Postoperative Physical Therapy Necessary after Routine Primary Total Knee or Total Hip Replacement?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1673927" y="2369821"/>
            <a:ext cx="94012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narrative literature review revealed moderate evidence supporting the efficacy of unsupervised, self-directed exercise therapy as a safe alternative to prescribed, traditional, supervised physical therapy for patients undergoing hip or knee replacement.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prescribed supervised programs remain essential for patients who are unable to adhere to the requirements and structure of self-directed programs.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DE3AE0-8425-4A3A-FDC9-6868FD80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14" y="1621971"/>
            <a:ext cx="11821886" cy="487090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  <a:endParaRPr lang="tr-TR" sz="3200" b="1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Prescribed Postoperative Physical Therapy Necessary after Routine Primary Total Knee or Total Hip Replacement?</a:t>
            </a:r>
            <a:endParaRPr lang="tr-TR" sz="3200" b="1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3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Prescribed supervised postoperative physical therapy may not be necessary for all patients undergoing routine total joint arthroplasty when a structured self-directed program can effectively meet their needs and expectations</a:t>
            </a:r>
            <a:endParaRPr lang="en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3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299</Words>
  <Application>Microsoft Office PowerPoint</Application>
  <PresentationFormat>Geniş ekran</PresentationFormat>
  <Paragraphs>35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Wingdings</vt:lpstr>
      <vt:lpstr>Office Teması</vt:lpstr>
      <vt:lpstr>PowerPoint Sunusu</vt:lpstr>
      <vt:lpstr>PowerPoint Sunusu</vt:lpstr>
      <vt:lpstr>Why is this topic Important  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8</cp:revision>
  <dcterms:created xsi:type="dcterms:W3CDTF">2024-06-13T13:25:39Z</dcterms:created>
  <dcterms:modified xsi:type="dcterms:W3CDTF">2024-08-26T03:37:04Z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</Properties>
</file>