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267" r:id="rId6"/>
    <p:sldId id="258" r:id="rId7"/>
    <p:sldId id="257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38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05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F923B-779C-4137-B4F7-78876259A115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B6180-359B-4009-9F9F-280010D0A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22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B6180-359B-4009-9F9F-280010D0AA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44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10348E-5705-70CC-7DE0-CD46372125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8E8972A-C597-D29C-FC71-8A696D8B7E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88E0CE7-45E1-729E-EDAE-BB7471093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9C2BA04-9106-34CE-D7E0-DB451EA19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DF8CA68-ABD8-1F34-A6C3-C43041BDC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979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4A830BB-7CD5-37C0-E99D-4DA5959E1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357A575-DA6A-758B-71DA-E01D2C7FF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3EAC089-4E5F-1DD3-BFE3-AA3894E16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4BD8715-99A2-3427-79EE-AB722DA08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01FBF0D-97B5-DC51-CE20-3780AD6E7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6959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F039A3B4-DACA-E9A5-390B-66FF3DE929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64B7AAE-4BC0-2953-D5AA-0984DDDCE7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90D0897-AD34-9EA5-D676-CE84375BE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B31BB52-2894-C830-414D-B71067147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E8A5E96-B483-0423-ACB7-214668478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9476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2A6AF08-0421-09D3-8DE9-617729C92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R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A6C518A-4934-5BD2-97B0-912E4DA26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26128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1E1028-E088-8134-B346-06CAAFEDA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DCEFF01-9BC3-3B87-697C-8AED770EA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9AE0975-8EB5-AB1F-4056-3418A9326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310F209-9AB5-795F-6353-10953522A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362AE78-9469-A674-68B1-0C6AC9838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9344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EEA4B7F-19A7-64B1-A3EF-6CBFF588E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32AC138-E2D1-4072-0221-03E64E75B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19BBEFA-4F66-B68D-0609-DF590BDB9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675623F-2B01-9887-5684-8312B85F4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D828E54-2CF6-C285-0214-03824C0E6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7463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798460-88F1-7DA5-EF1A-A765DEF35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4F3D8D2-1CCE-AD7A-25E5-1FBD9A301C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FCE3575-8353-68BA-B6FC-77DBCC136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D5FBE56-53E5-90DE-6678-E82B4CF65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4B9D7A8-6FD3-DA3A-6F32-8A0D9B87B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C318010-70EB-D035-D9F9-B6C86685C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3137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0139D06-6740-C202-33DF-E1149010B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1628258-4747-38FB-91CD-10CFFCC87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FF73BF5-F032-FF9F-263C-1941A5395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5CA20834-3FA7-63E3-8BC9-880CFBABF2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E5FBF3B-E573-DE2D-D006-94F08199E6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6D35F49-AC82-677A-C585-FFEA3E5AA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1E4AB0C5-DCE3-99E3-FA8F-702689BE9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D3BA8757-2238-F541-ADCC-053629D89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554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177E9CD-C895-3593-7C2A-95BB80DCB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1924B6C-B628-762F-5E58-48B3C4937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57A6905-E990-BC42-AC09-B16454178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31747A6-BCC5-ACD3-768E-9BEBF918D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4818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1251629-A31D-AE24-3BB1-54E74ED2A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E58E4CE9-101A-CBC3-F705-3811534FF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41944F0-25C1-671C-0E4D-868A67029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1029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DE0D9E6-8BC0-FEEC-D19A-CD1A78ADB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B68FD1B-8160-6974-7470-1B8406A7D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4D633C1-93FA-9762-6D5A-DF6194805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BE0F140-AF74-1660-76D2-68495B95C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A10344F-FB56-28B8-8E84-A3DF84E99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C43AE5E-7C56-5F64-E99A-780AF9E2D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9464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9D73E8D-57A4-A438-A59C-E22648B77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0DE85AEA-10C2-A22E-F62E-0AD5593FBE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CFC951F-7E5B-D42E-A0C6-AEEA77ED98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9B7FD75-4FF5-376E-2112-6CB10077E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353AD91-1108-2493-0985-1F28F6A02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333027F-C033-1FC2-2FA1-59875B4CD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0918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0F97E2E3-9D27-71F1-7ECC-C65A8EEC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2F6494A-515A-6040-320A-BC308F1D3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178060F-A820-8782-7417-2A7E52BE57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70ED59B-586D-4BF9-5511-C6EFB540E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36659F6-D3D0-C2EC-5832-ACA3D7242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Resim 7" descr="metin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2BA767CB-B04D-3A64-DFF3-9BB3D1D2F6A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4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B0D34168-14C1-BA1E-4FC0-47ADA7C0B655}"/>
              </a:ext>
            </a:extLst>
          </p:cNvPr>
          <p:cNvSpPr txBox="1">
            <a:spLocks/>
          </p:cNvSpPr>
          <p:nvPr/>
        </p:nvSpPr>
        <p:spPr>
          <a:xfrm>
            <a:off x="596081" y="1995948"/>
            <a:ext cx="10999838" cy="41492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600" b="1" dirty="0">
                <a:solidFill>
                  <a:srgbClr val="07387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Should hardware be routinely removed during conversion total knee or total hip arthroplasty?</a:t>
            </a:r>
            <a:endParaRPr lang="en-US" sz="5600" dirty="0">
              <a:solidFill>
                <a:srgbClr val="07387B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Ahmad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Abbaszadeh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Orthopaedic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surgeon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207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D293B8-1A79-96C3-D30C-9BD1692F7A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947" y="1459466"/>
            <a:ext cx="1439652" cy="2272495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D44B54-71D1-5DC2-DCBC-E636E6C4D44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759" y="4585827"/>
            <a:ext cx="1399944" cy="17098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345B57-4772-D7EF-5523-5A1DC281D23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736" y="4505458"/>
            <a:ext cx="1245211" cy="18296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3BA9B8-C8A8-45D5-6D4B-52011BE5EC5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3" r="13205"/>
          <a:stretch/>
        </p:blipFill>
        <p:spPr>
          <a:xfrm>
            <a:off x="3604967" y="4505458"/>
            <a:ext cx="2190921" cy="18393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D54CBB2-C461-DFAD-6FE9-D42D5ABE69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475" y="1498795"/>
            <a:ext cx="1656700" cy="220796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7347E46-C765-4045-17C1-32FA31BF8FD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11" y="4385921"/>
            <a:ext cx="1492828" cy="195661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CA5F493-39A9-21FB-1396-6517CE1A05B2}"/>
              </a:ext>
            </a:extLst>
          </p:cNvPr>
          <p:cNvSpPr txBox="1"/>
          <p:nvPr/>
        </p:nvSpPr>
        <p:spPr>
          <a:xfrm>
            <a:off x="9377649" y="6372038"/>
            <a:ext cx="29791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Marcelo  Lizarraga Ferrand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418695-901A-595F-E7AD-98701419D835}"/>
              </a:ext>
            </a:extLst>
          </p:cNvPr>
          <p:cNvSpPr txBox="1"/>
          <p:nvPr/>
        </p:nvSpPr>
        <p:spPr>
          <a:xfrm>
            <a:off x="6628446" y="6372039"/>
            <a:ext cx="18435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Llinas</a:t>
            </a:r>
            <a:r>
              <a:rPr lang="en-US" sz="12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Volpe Adolfo Mario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FE0A88-19EF-990F-1D93-ADE57D0B0BA4}"/>
              </a:ext>
            </a:extLst>
          </p:cNvPr>
          <p:cNvSpPr txBox="1"/>
          <p:nvPr/>
        </p:nvSpPr>
        <p:spPr>
          <a:xfrm>
            <a:off x="3866910" y="6372039"/>
            <a:ext cx="16567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Umile</a:t>
            </a:r>
            <a:r>
              <a:rPr lang="en-US" sz="12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Giuseppe Longo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35B7BA-B392-BA4F-EB5E-08515ADB6896}"/>
              </a:ext>
            </a:extLst>
          </p:cNvPr>
          <p:cNvSpPr txBox="1"/>
          <p:nvPr/>
        </p:nvSpPr>
        <p:spPr>
          <a:xfrm>
            <a:off x="2418978" y="3930601"/>
            <a:ext cx="19760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000" b="0" i="0" dirty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avad </a:t>
            </a:r>
            <a:r>
              <a:rPr lang="en-US" sz="2000" b="0" i="0" dirty="0" err="1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Parvizi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47E7C82-07B7-7BC3-1225-964EF1ECAD76}"/>
              </a:ext>
            </a:extLst>
          </p:cNvPr>
          <p:cNvSpPr txBox="1"/>
          <p:nvPr/>
        </p:nvSpPr>
        <p:spPr>
          <a:xfrm>
            <a:off x="7739649" y="3947765"/>
            <a:ext cx="24760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Ahmad </a:t>
            </a:r>
            <a:r>
              <a:rPr lang="en-US" sz="20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Abbaszadeh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BC8A62-BB25-A77C-342A-357DD1AC26DC}"/>
              </a:ext>
            </a:extLst>
          </p:cNvPr>
          <p:cNvSpPr txBox="1"/>
          <p:nvPr/>
        </p:nvSpPr>
        <p:spPr>
          <a:xfrm>
            <a:off x="910007" y="6372040"/>
            <a:ext cx="13987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Afshin </a:t>
            </a:r>
            <a:r>
              <a:rPr lang="en-US" sz="12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Taheriazam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571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A65D20F-9141-68D2-6774-12A301B5C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4129" y="2573996"/>
            <a:ext cx="11847871" cy="3423682"/>
          </a:xfrm>
        </p:spPr>
        <p:txBody>
          <a:bodyPr>
            <a:noAutofit/>
          </a:bodyPr>
          <a:lstStyle/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optimal management of pre-existing orthopedic hardware during total joint arthroplasty (TJA), remains a difficult issue in orthopedic surgery.</a:t>
            </a:r>
          </a:p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presence of hardware from previous surgeries can complicate subsequent arthroplasty procedures, potentially increasing the risk of complications such as periprosthetic joint infections (PJIs).</a:t>
            </a:r>
          </a:p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Despite the significant clinical implications, there is no clear consensus on whether routine removal of hardware should be performed during TJA and whether it should be done in a staged or concurrent manner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v"/>
            </a:pPr>
            <a:endParaRPr lang="en-T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5FD2DD-8111-8A96-4DEE-1641F5A6E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27" y="1248432"/>
            <a:ext cx="10515600" cy="1325563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400" dirty="0">
                <a:solidFill>
                  <a:srgbClr val="07387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Why is this topic important:</a:t>
            </a:r>
          </a:p>
        </p:txBody>
      </p:sp>
    </p:spTree>
    <p:extLst>
      <p:ext uri="{BB962C8B-B14F-4D97-AF65-F5344CB8AC3E}">
        <p14:creationId xmlns:p14="http://schemas.microsoft.com/office/powerpoint/2010/main" val="3461938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BEF380BA-2F2E-C9C1-E313-CDB7B1D2B2D3}"/>
              </a:ext>
            </a:extLst>
          </p:cNvPr>
          <p:cNvSpPr txBox="1">
            <a:spLocks/>
          </p:cNvSpPr>
          <p:nvPr/>
        </p:nvSpPr>
        <p:spPr>
          <a:xfrm>
            <a:off x="115434" y="140495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Literature Review/Process</a:t>
            </a:r>
          </a:p>
          <a:p>
            <a:endParaRPr lang="en-TR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2CA443-D42A-C2A7-C5DE-A3AF800729AA}"/>
              </a:ext>
            </a:extLst>
          </p:cNvPr>
          <p:cNvSpPr txBox="1"/>
          <p:nvPr/>
        </p:nvSpPr>
        <p:spPr>
          <a:xfrm>
            <a:off x="283954" y="2730514"/>
            <a:ext cx="11908046" cy="3677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a literature search in Web of Science, PubMed, and Scopus, we identified 1486 records.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After removing 748 duplicates, 738 unique records remained for screening.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Following a thorough evaluation of these records, 666 reports were excluded due to irrelevant titles and abstracts, leaving 72 reports for further assessment.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next phase, reports that failed to meet our eligibility criteria were removed, and  14 studies were ultimately included in this study.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683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A65D20F-9141-68D2-6774-12A301B5C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7746" y="2022619"/>
            <a:ext cx="9401298" cy="4470255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Question:</a:t>
            </a:r>
          </a:p>
          <a:p>
            <a:pPr algn="l"/>
            <a:endParaRPr lang="en-US" sz="4800" b="1" dirty="0">
              <a:highlight>
                <a:srgbClr val="FF00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there a difference in outcome of TJA when staged versus concurrent hardware removal is performed?</a:t>
            </a:r>
            <a:endParaRPr lang="en-TR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202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A65D20F-9141-68D2-6774-12A301B5C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5351" y="1529324"/>
            <a:ext cx="9401298" cy="4470255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Rationale: </a:t>
            </a:r>
            <a:endParaRPr lang="en-TR" sz="44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66803D-0C0C-4CD5-AC23-5B871DE6E61E}"/>
              </a:ext>
            </a:extLst>
          </p:cNvPr>
          <p:cNvSpPr txBox="1"/>
          <p:nvPr/>
        </p:nvSpPr>
        <p:spPr>
          <a:xfrm>
            <a:off x="1673927" y="2733614"/>
            <a:ext cx="9401297" cy="2932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Our analysis revealed that there is no significant difference between concurrent and staged TJA (P = 0.56). PJI after 90 days was 2.77% (CI 95% 1.57%-4.84%) and 3.72% (CI 95% 0.84%-14.91%) in the concurrent and staged groups, respectively.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PJI proportion after the longest follow-up, in the concurrent group, it was 3.11% (CI 95% 1.83%-5.25%) and in the staged group it was 4.14% (CI 95% 0.86%-17.72%) with no significant statistical difference between the groups (p = 0.6).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analysis of PJI rate based on joint type showed that there was no statistically significant difference between the groups for either knee (p = 0.5) or hip (p = 0.73) joints </a:t>
            </a:r>
          </a:p>
        </p:txBody>
      </p:sp>
    </p:spTree>
    <p:extLst>
      <p:ext uri="{BB962C8B-B14F-4D97-AF65-F5344CB8AC3E}">
        <p14:creationId xmlns:p14="http://schemas.microsoft.com/office/powerpoint/2010/main" val="3240545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A65D20F-9141-68D2-6774-12A301B5C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143" y="1491344"/>
            <a:ext cx="11342914" cy="5192486"/>
          </a:xfrm>
        </p:spPr>
        <p:txBody>
          <a:bodyPr>
            <a:normAutofit lnSpcReduction="10000"/>
          </a:bodyPr>
          <a:lstStyle/>
          <a:p>
            <a:r>
              <a:rPr lang="en-US" sz="5400" b="1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Question:</a:t>
            </a:r>
          </a:p>
          <a:p>
            <a:pPr>
              <a:lnSpc>
                <a:spcPct val="110000"/>
              </a:lnSpc>
            </a:pP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there a difference in outcome of TJA when staged versus concurrent hardware removal is performed?</a:t>
            </a:r>
            <a:endParaRPr lang="tr-TR" sz="4800" b="1" dirty="0"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4800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Response / </a:t>
            </a:r>
            <a:r>
              <a:rPr lang="en-US" sz="4800" b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Recommendation: </a:t>
            </a:r>
          </a:p>
          <a:p>
            <a:pPr algn="l"/>
            <a:r>
              <a:rPr lang="en-US" sz="3600" b="1" dirty="0">
                <a:solidFill>
                  <a:srgbClr val="07387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NO.</a:t>
            </a:r>
            <a:r>
              <a:rPr lang="tr-TR" sz="3600" b="1" dirty="0">
                <a:solidFill>
                  <a:srgbClr val="07387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literature indicates that there is no significant difference in perioperative complications, specifically periprosthetic joint infections (PJI), between staged and concurrent hardware removal during conversion total joint arthroplasty (TJA).</a:t>
            </a:r>
          </a:p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Thus, it appears that concurrent hardware removal can be performed safely during joint arthroplasty, provided that a preoperative infection workup is negative and no contraindications for implantation of prosthesis are present.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721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b2cb18b-1808-4a12-b3e4-0026674f10ec" xsi:nil="true"/>
    <Tarih xmlns="5e998ea4-89a7-4b33-a9ed-5044a4d65497" xsi:nil="true"/>
    <lcf76f155ced4ddcb4097134ff3c332f xmlns="5e998ea4-89a7-4b33-a9ed-5044a4d6549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2B840B92403B6E46AC9F9DC6E234F7AC" ma:contentTypeVersion="16" ma:contentTypeDescription="Yeni belge oluşturun." ma:contentTypeScope="" ma:versionID="7514b18c6098b7855efbf3d658a0b053">
  <xsd:schema xmlns:xsd="http://www.w3.org/2001/XMLSchema" xmlns:xs="http://www.w3.org/2001/XMLSchema" xmlns:p="http://schemas.microsoft.com/office/2006/metadata/properties" xmlns:ns2="6b2cb18b-1808-4a12-b3e4-0026674f10ec" xmlns:ns3="5e998ea4-89a7-4b33-a9ed-5044a4d65497" targetNamespace="http://schemas.microsoft.com/office/2006/metadata/properties" ma:root="true" ma:fieldsID="9f0748201c77966b270ec4d6aa41c4b7" ns2:_="" ns3:_="">
    <xsd:import namespace="6b2cb18b-1808-4a12-b3e4-0026674f10ec"/>
    <xsd:import namespace="5e998ea4-89a7-4b33-a9ed-5044a4d6549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Tarih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2cb18b-1808-4a12-b3e4-0026674f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ylaşılanl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Ayrıntıları ile Paylaşıldı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e838da6f-f4e1-4ccf-b804-d5d5cd3133fd}" ma:internalName="TaxCatchAll" ma:showField="CatchAllData" ma:web="6b2cb18b-1808-4a12-b3e4-0026674f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998ea4-89a7-4b33-a9ed-5044a4d654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Resim Etiketleri" ma:readOnly="false" ma:fieldId="{5cf76f15-5ced-4ddc-b409-7134ff3c332f}" ma:taxonomyMulti="true" ma:sspId="e58c957c-ee55-4f6f-9beb-d227bd4327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Tarih" ma:index="21" nillable="true" ma:displayName="Tarih" ma:format="DateOnly" ma:internalName="Tarih">
      <xsd:simpleType>
        <xsd:restriction base="dms:DateTim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265FE3-6229-4FAD-9775-69AC66D14E5A}">
  <ds:schemaRefs>
    <ds:schemaRef ds:uri="6b2cb18b-1808-4a12-b3e4-0026674f10ec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  <ds:schemaRef ds:uri="http://schemas.openxmlformats.org/package/2006/metadata/core-properties"/>
    <ds:schemaRef ds:uri="5e998ea4-89a7-4b33-a9ed-5044a4d65497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32D4354-B25A-448A-B9A3-A5FBB3131EE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4EC9C4-5697-4725-8CDC-8BB81BD538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2cb18b-1808-4a12-b3e4-0026674f10ec"/>
    <ds:schemaRef ds:uri="5e998ea4-89a7-4b33-a9ed-5044a4d654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1049</TotalTime>
  <Words>480</Words>
  <Application>Microsoft Office PowerPoint</Application>
  <PresentationFormat>Geniş ekran</PresentationFormat>
  <Paragraphs>31</Paragraphs>
  <Slides>7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Times New Roman</vt:lpstr>
      <vt:lpstr>Wingdings</vt:lpstr>
      <vt:lpstr>Office Teması</vt:lpstr>
      <vt:lpstr>PowerPoint Sunusu</vt:lpstr>
      <vt:lpstr>PowerPoint Sunusu</vt:lpstr>
      <vt:lpstr>Why is this topic important: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Deniz Demirkıran</dc:creator>
  <cp:lastModifiedBy>kayhan karaytug</cp:lastModifiedBy>
  <cp:revision>8</cp:revision>
  <dcterms:created xsi:type="dcterms:W3CDTF">2024-06-13T13:25:39Z</dcterms:created>
  <dcterms:modified xsi:type="dcterms:W3CDTF">2024-08-26T06:46:52Z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0x0101002B840B92403B6E46AC9F9DC6E234F7AC</vt:lpwstr>
  </property>
  <property fmtid="{D5CDD505-2E9C-101B-9397-08002B2CF9AE}" pid="3" name="MediaServiceImageTags">
    <vt:lpwstr/>
  </property>
</Properties>
</file>