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8" r:id="rId7"/>
    <p:sldId id="270" r:id="rId8"/>
    <p:sldId id="269" r:id="rId9"/>
    <p:sldId id="271" r:id="rId10"/>
    <p:sldId id="272" r:id="rId11"/>
    <p:sldId id="273" r:id="rId12"/>
    <p:sldId id="280" r:id="rId13"/>
    <p:sldId id="281" r:id="rId14"/>
    <p:sldId id="282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FBBD2-3CCF-4754-92E3-371D57DD788C}" v="70" dt="2024-08-11T23:50:08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5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27F0-817B-3F3A-940B-BF7E71E45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8" y="2331062"/>
            <a:ext cx="11653521" cy="701698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smoking cessation be implemented for patients undergoing elective knee or hip arthroplasty?</a:t>
            </a:r>
            <a:endParaRPr lang="th-TH" sz="3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ABB93-9E78-F4EB-404D-D7F6D9E9F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3429000"/>
            <a:ext cx="10088879" cy="1831241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Atthakorn Jarusriwanna, MD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Postdoctoral Research Fellow; Rothman Orthopaedic Institute at                            Thomas Jefferson University, Philadelphia, PA, USA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Assistant Professor; Department of Orthopaedics,                                 Faculty of Medicine, Naresuan University,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Phitsanulok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Thailand</a:t>
            </a: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</a:t>
            </a:r>
            <a:r>
              <a:rPr lang="en-US" sz="28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smokers had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poorer postoperative functional outcomes.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Smokers achieved significantly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improvements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WOMAC and SF-12 PCS score compared to nonsmokers at post-op 6 and 12 months.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 1 pack/day → increased WOMAC score (clinical worsened) by 7.7 points                                           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→ decreased SF-12 PCS by 4.8 points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 of the literature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0AFB9EB-2132-C9FF-D958-6E64742D6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454" y="6279941"/>
            <a:ext cx="4577826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Halawi MJ et al. </a:t>
            </a:r>
            <a:r>
              <a:rPr lang="en-US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Arthroplast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Today. 2021;11:157-62.</a:t>
            </a:r>
            <a:endParaRPr lang="th-TH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4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to implement smoking cessation before elective total knee and hip arthroplasty?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who received a smoking cessation program with counseling and nicotine replacement therapy for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6-8 weeks before surgery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significantly reduced wound-related complications, cardiovascular complications, and the need for </a:t>
            </a:r>
            <a:r>
              <a:rPr lang="en-US"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revision surgery.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 of the literature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0AFB9EB-2132-C9FF-D958-6E64742D6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454" y="6279941"/>
            <a:ext cx="4577826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Møller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AM et al. Lancet. 2002;359(9301):114-7.</a:t>
            </a:r>
            <a:endParaRPr lang="th-TH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9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b="1" dirty="0">
                <a:solidFill>
                  <a:srgbClr val="002060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smoking cessation be implemented for patients undergoing elective knee or hip arthroplasty?</a:t>
            </a:r>
          </a:p>
        </p:txBody>
      </p:sp>
    </p:spTree>
    <p:extLst>
      <p:ext uri="{BB962C8B-B14F-4D97-AF65-F5344CB8AC3E}">
        <p14:creationId xmlns:p14="http://schemas.microsoft.com/office/powerpoint/2010/main" val="204967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305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65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Rationale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comprehensive search was conducted on PubMed, Scopus, and the CINAHL database, resulting in 1,093 abstracts. After screening, forty manuscripts were included in the final review.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smokers increased the odds of overall mortality compared to patients who were former smokers and quit smoking before surgery (OR 2.34; 95% CI 1.98-2.77), and increased the odds of readmission compared to patients who never smoked (OR 1.46; 95% CI 1.34-1.59).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medical complications, current smokers increased the odds of respiratory adverse events when compared to nonsmokers (OR 2.27; 95% CI 2.09-2.47) and former smokers (OR 1.47; 95% CI 1.23-1.77). Similarly, smoking patients had an increased odds of cardiovascular events, including myocardial infarction (OR 2.85; 95% CI 2.49-3.26) and venous thromboembolism (OR 2.82; 95% CI 2.45-3.23).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surgical complications, the odds of overall surgical failure and needed revision surgery was 1.31 (95% CI 1.23-1.40) in current smokers. Smoking patients increased odds of 1.65 (95% CI 1.55-1.76) in surgical site infections, including deep wound infections and PJIs. These patients also increased the risks of aseptic loosening (OR 1.20; 95% CI 1.03-1.40) and periprosthetic fracture (OR 3.20; 95% CI 2.56-4.00).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1A57DB-9253-80CA-9FA4-5FCF2565AE74}"/>
              </a:ext>
            </a:extLst>
          </p:cNvPr>
          <p:cNvSpPr txBox="1"/>
          <p:nvPr/>
        </p:nvSpPr>
        <p:spPr>
          <a:xfrm>
            <a:off x="4056589" y="1656080"/>
            <a:ext cx="434848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 of evidence: High</a:t>
            </a:r>
            <a:endParaRPr lang="th-TH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9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b="1" dirty="0">
                <a:solidFill>
                  <a:srgbClr val="002060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smoking cessation be implemented for patients undergoing elective knee or hip arthroplasty?</a:t>
            </a:r>
            <a:endParaRPr lang="tr-TR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4000" b="1" dirty="0">
              <a:solidFill>
                <a:srgbClr val="002060"/>
              </a:solidFill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b="1" dirty="0">
                <a:solidFill>
                  <a:srgbClr val="00206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Smoking cessation, especially for heavy smokers, should be implemented prior to elective knee or hip arthroplasty.</a:t>
            </a:r>
          </a:p>
        </p:txBody>
      </p:sp>
    </p:spTree>
    <p:extLst>
      <p:ext uri="{BB962C8B-B14F-4D97-AF65-F5344CB8AC3E}">
        <p14:creationId xmlns:p14="http://schemas.microsoft.com/office/powerpoint/2010/main" val="351333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72DD46CF-6701-7C03-31AD-BA2C02BA51D0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Experts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07C14736-B774-256F-757F-33BA13D9D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r="3959"/>
          <a:stretch/>
        </p:blipFill>
        <p:spPr>
          <a:xfrm>
            <a:off x="218174" y="2270337"/>
            <a:ext cx="1889457" cy="2444703"/>
          </a:xfrm>
          <a:prstGeom prst="rect">
            <a:avLst/>
          </a:prstGeom>
        </p:spPr>
      </p:pic>
      <p:pic>
        <p:nvPicPr>
          <p:cNvPr id="6" name="Picture 5" descr="A person in a white coat&#10;&#10;Description automatically generated">
            <a:extLst>
              <a:ext uri="{FF2B5EF4-FFF2-40B4-BE49-F238E27FC236}">
                <a16:creationId xmlns:a16="http://schemas.microsoft.com/office/drawing/2014/main" id="{E82C77C4-5F01-9FDE-67F2-825EED2C2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17" y="2278609"/>
            <a:ext cx="1612343" cy="2419085"/>
          </a:xfrm>
          <a:prstGeom prst="rect">
            <a:avLst/>
          </a:prstGeom>
        </p:spPr>
      </p:pic>
      <p:pic>
        <p:nvPicPr>
          <p:cNvPr id="10" name="Picture 9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1109B7AD-40F1-BE1A-8DE5-7E8E4ED4A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64" y="2286883"/>
            <a:ext cx="1609369" cy="2419085"/>
          </a:xfrm>
          <a:prstGeom prst="rect">
            <a:avLst/>
          </a:prstGeom>
        </p:spPr>
      </p:pic>
      <p:pic>
        <p:nvPicPr>
          <p:cNvPr id="1030" name="Picture 6" descr="JHB Hip &amp; Knee Unit, Home">
            <a:extLst>
              <a:ext uri="{FF2B5EF4-FFF2-40B4-BE49-F238E27FC236}">
                <a16:creationId xmlns:a16="http://schemas.microsoft.com/office/drawing/2014/main" id="{A1535DCB-EB45-06C2-E2C0-EC71708E5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7" r="9360"/>
          <a:stretch/>
        </p:blipFill>
        <p:spPr bwMode="auto">
          <a:xfrm>
            <a:off x="6011251" y="2286883"/>
            <a:ext cx="1953698" cy="24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in a suit and tie&#10;&#10;Description automatically generated">
            <a:extLst>
              <a:ext uri="{FF2B5EF4-FFF2-40B4-BE49-F238E27FC236}">
                <a16:creationId xmlns:a16="http://schemas.microsoft.com/office/drawing/2014/main" id="{F7AB42FA-81F8-ABC9-C2DB-43722EF00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68" y="2270338"/>
            <a:ext cx="1785386" cy="2435630"/>
          </a:xfrm>
          <a:prstGeom prst="rect">
            <a:avLst/>
          </a:prstGeom>
        </p:spPr>
      </p:pic>
      <p:pic>
        <p:nvPicPr>
          <p:cNvPr id="15" name="Picture 14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71EAAA71-1292-307D-AF7B-730DD3ACE7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r="5013"/>
          <a:stretch/>
        </p:blipFill>
        <p:spPr>
          <a:xfrm>
            <a:off x="10188440" y="2270337"/>
            <a:ext cx="1785386" cy="24356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25E932-E1CE-8295-AB7C-522BBC62E530}"/>
              </a:ext>
            </a:extLst>
          </p:cNvPr>
          <p:cNvSpPr txBox="1"/>
          <p:nvPr/>
        </p:nvSpPr>
        <p:spPr>
          <a:xfrm>
            <a:off x="254616" y="4697689"/>
            <a:ext cx="1769697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Plamen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Kinov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MD, DSc, PhD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University of Sofia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Bulgaria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FE182A-6835-6626-AC86-EA790333B7BF}"/>
              </a:ext>
            </a:extLst>
          </p:cNvPr>
          <p:cNvSpPr txBox="1"/>
          <p:nvPr/>
        </p:nvSpPr>
        <p:spPr>
          <a:xfrm>
            <a:off x="2085264" y="4697694"/>
            <a:ext cx="195369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Simon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Kovač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MD, PhD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Valdoltra Orthopaedic Hospital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Slovenia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90CBCD-C6F1-2C59-7632-926BE5E1ABC0}"/>
              </a:ext>
            </a:extLst>
          </p:cNvPr>
          <p:cNvSpPr txBox="1"/>
          <p:nvPr/>
        </p:nvSpPr>
        <p:spPr>
          <a:xfrm>
            <a:off x="4066608" y="4697692"/>
            <a:ext cx="1839444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Satish Kutty,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MBBS, FRCS, MSc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Princess Alexandra Hospital UK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0B888E-DB7C-DC76-37EE-CFAEA8FEA8CC}"/>
              </a:ext>
            </a:extLst>
          </p:cNvPr>
          <p:cNvSpPr txBox="1"/>
          <p:nvPr/>
        </p:nvSpPr>
        <p:spPr>
          <a:xfrm>
            <a:off x="6068378" y="4697693"/>
            <a:ext cx="1839444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Richard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Kyte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MBChB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the Witwatersrand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 Africa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D45E38-BDD7-9200-69B9-D021A0B15497}"/>
              </a:ext>
            </a:extLst>
          </p:cNvPr>
          <p:cNvSpPr txBox="1"/>
          <p:nvPr/>
        </p:nvSpPr>
        <p:spPr>
          <a:xfrm>
            <a:off x="8219697" y="4697691"/>
            <a:ext cx="1771657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Arjun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Lamichhane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MBBS, MS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Maharajgunj Medical Campus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41691E-21CF-FE04-C756-EEA2659B2509}"/>
              </a:ext>
            </a:extLst>
          </p:cNvPr>
          <p:cNvSpPr txBox="1"/>
          <p:nvPr/>
        </p:nvSpPr>
        <p:spPr>
          <a:xfrm>
            <a:off x="10137299" y="4697690"/>
            <a:ext cx="2004839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Minjae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Lee,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FRACS,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FAOrthA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MBBS,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BMedSc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(Hon) 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Nepean Hospital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7292544" cy="5143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World Health Organization (WHO) considers smoking as one of the significant risk factors that can adversely affect surgical outcomes.</a:t>
            </a:r>
            <a:endParaRPr lang="en-US" sz="3000" baseline="30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the risks and adverse effects if smokers are undergoing total knee and hip arthroplasty?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Smoking cessation could be a factor in reducing complications following total knee and hip arthroplasty.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72D6F14F-FE9F-6B7E-B5EC-4C89DFDC2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454" y="6279941"/>
            <a:ext cx="4577826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Yoong SL et al. World Health Organization. 2020.</a:t>
            </a:r>
            <a:endParaRPr lang="th-TH" altLang="en-US" sz="1600" dirty="0">
              <a:latin typeface="Calibri" panose="020F0502020204030204" pitchFamily="34" charset="0"/>
            </a:endParaRPr>
          </a:p>
        </p:txBody>
      </p:sp>
      <p:pic>
        <p:nvPicPr>
          <p:cNvPr id="3" name="Picture 2" descr="Quit Smoking to Reduce the Risk of COVID-19">
            <a:extLst>
              <a:ext uri="{FF2B5EF4-FFF2-40B4-BE49-F238E27FC236}">
                <a16:creationId xmlns:a16="http://schemas.microsoft.com/office/drawing/2014/main" id="{8D15579A-39B0-8CCB-0580-21AE7C35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22" y="2807366"/>
            <a:ext cx="4599758" cy="241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8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Inclusion criteria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total knee or total hip arthroplasty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Reported on smoking (cigarettes, tobacco) as a risk factor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Complications related to smoking including medical and surgical complications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English language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Exclusion criteria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Revision total knee or total hip arthroplasty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Systematic reviews, case reports, review articles</a:t>
            </a:r>
            <a:endParaRPr lang="en-US" sz="2400" dirty="0"/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 review/process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5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Keywords: 2 domains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“total joint arthroplasty” OR “total knee arthroplasty” OR “total hip arthroplasty” 	AND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“smoker” OR “smoking” OR “tobacco” OR “cigarettes” OR “nicotine” OR “smoking cessation”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 review/process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6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16034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 review/process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CA9DAF6-AFC8-A334-EE03-328372502670}"/>
              </a:ext>
            </a:extLst>
          </p:cNvPr>
          <p:cNvSpPr/>
          <p:nvPr/>
        </p:nvSpPr>
        <p:spPr>
          <a:xfrm>
            <a:off x="2750238" y="2131644"/>
            <a:ext cx="4388486" cy="1572895"/>
          </a:xfrm>
          <a:prstGeom prst="roundRect">
            <a:avLst>
              <a:gd name="adj" fmla="val 1602"/>
            </a:avLst>
          </a:prstGeom>
          <a:solidFill>
            <a:schemeClr val="bg1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AU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from databases/registers 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1,991)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180340" algn="ctr">
              <a:lnSpc>
                <a:spcPct val="107000"/>
              </a:lnSpc>
              <a:spcAft>
                <a:spcPts val="600"/>
              </a:spcAft>
            </a:pPr>
            <a:r>
              <a:rPr lang="en-A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PubMed (n = 1,320)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180340" algn="ctr">
              <a:lnSpc>
                <a:spcPct val="107000"/>
              </a:lnSpc>
              <a:spcAft>
                <a:spcPts val="600"/>
              </a:spcAft>
            </a:pPr>
            <a:r>
              <a:rPr lang="en-A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CINAHL (n = 362)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180340" algn="ctr">
              <a:lnSpc>
                <a:spcPct val="107000"/>
              </a:lnSpc>
              <a:spcAft>
                <a:spcPts val="600"/>
              </a:spcAft>
            </a:pPr>
            <a:r>
              <a:rPr lang="en-A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Scopus (n = </a:t>
            </a:r>
            <a:r>
              <a:rPr lang="en-A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309</a:t>
            </a:r>
            <a:r>
              <a:rPr lang="en-A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2F1F812B-6E3B-2E23-3F4F-BD5EC8E26E62}"/>
              </a:ext>
            </a:extLst>
          </p:cNvPr>
          <p:cNvSpPr/>
          <p:nvPr/>
        </p:nvSpPr>
        <p:spPr>
          <a:xfrm>
            <a:off x="8087360" y="3454415"/>
            <a:ext cx="3300255" cy="985521"/>
          </a:xfrm>
          <a:prstGeom prst="roundRect">
            <a:avLst>
              <a:gd name="adj" fmla="val 2022"/>
            </a:avLst>
          </a:prstGeom>
          <a:solidFill>
            <a:schemeClr val="bg1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 removed 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898)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Duplicates identified by Covidence    (n = 1,118)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6225D-2C93-907A-6980-D2981798781D}"/>
              </a:ext>
            </a:extLst>
          </p:cNvPr>
          <p:cNvSpPr txBox="1"/>
          <p:nvPr/>
        </p:nvSpPr>
        <p:spPr>
          <a:xfrm>
            <a:off x="503338" y="2775765"/>
            <a:ext cx="1603266" cy="40011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Identification</a:t>
            </a:r>
            <a:endParaRPr lang="th-TH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A7F982D0-1F1A-8B8C-8A8F-B961F0D2BF24}"/>
              </a:ext>
            </a:extLst>
          </p:cNvPr>
          <p:cNvSpPr/>
          <p:nvPr/>
        </p:nvSpPr>
        <p:spPr>
          <a:xfrm>
            <a:off x="3156796" y="4189814"/>
            <a:ext cx="3575368" cy="452120"/>
          </a:xfrm>
          <a:prstGeom prst="roundRect">
            <a:avLst>
              <a:gd name="adj" fmla="val 5134"/>
            </a:avLst>
          </a:prstGeom>
          <a:solidFill>
            <a:schemeClr val="bg1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screened </a:t>
            </a:r>
            <a:r>
              <a:rPr lang="en-AU" sz="2000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1,093)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142A2AB6-AE29-B043-88C9-7FB7DF95F7D3}"/>
              </a:ext>
            </a:extLst>
          </p:cNvPr>
          <p:cNvSpPr/>
          <p:nvPr/>
        </p:nvSpPr>
        <p:spPr>
          <a:xfrm>
            <a:off x="8210571" y="4691134"/>
            <a:ext cx="3053832" cy="452120"/>
          </a:xfrm>
          <a:prstGeom prst="roundRect">
            <a:avLst>
              <a:gd name="adj" fmla="val 5134"/>
            </a:avLst>
          </a:prstGeom>
          <a:solidFill>
            <a:schemeClr val="bg1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excluded 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988)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3A91DC16-BB53-4094-DB62-851C49D1ABEC}"/>
              </a:ext>
            </a:extLst>
          </p:cNvPr>
          <p:cNvSpPr/>
          <p:nvPr/>
        </p:nvSpPr>
        <p:spPr>
          <a:xfrm>
            <a:off x="2956218" y="5171894"/>
            <a:ext cx="3976521" cy="452120"/>
          </a:xfrm>
          <a:prstGeom prst="roundRect">
            <a:avLst>
              <a:gd name="adj" fmla="val 4572"/>
            </a:avLst>
          </a:prstGeom>
          <a:solidFill>
            <a:schemeClr val="bg1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assessed for eligibility 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105)   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0284335E-5E3B-DE5F-50C5-381DCD2697C0}"/>
              </a:ext>
            </a:extLst>
          </p:cNvPr>
          <p:cNvSpPr/>
          <p:nvPr/>
        </p:nvSpPr>
        <p:spPr>
          <a:xfrm>
            <a:off x="3156793" y="6076134"/>
            <a:ext cx="3575369" cy="452120"/>
          </a:xfrm>
          <a:prstGeom prst="roundRect">
            <a:avLst>
              <a:gd name="adj" fmla="val 5162"/>
            </a:avLst>
          </a:prstGeom>
          <a:solidFill>
            <a:srgbClr val="FFC000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included in review 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40)   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35766F1-8DE6-7DF7-FB70-F5A00FAEBF84}"/>
              </a:ext>
            </a:extLst>
          </p:cNvPr>
          <p:cNvSpPr/>
          <p:nvPr/>
        </p:nvSpPr>
        <p:spPr>
          <a:xfrm>
            <a:off x="8210571" y="5612937"/>
            <a:ext cx="3053832" cy="452120"/>
          </a:xfrm>
          <a:prstGeom prst="roundRect">
            <a:avLst>
              <a:gd name="adj" fmla="val 5134"/>
            </a:avLst>
          </a:prstGeom>
          <a:solidFill>
            <a:schemeClr val="bg1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excluded 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</a:t>
            </a:r>
            <a:r>
              <a:rPr lang="en-AU" b="1" dirty="0">
                <a:solidFill>
                  <a:srgbClr val="0040C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382197-F7A9-8264-33D0-7550A6C63E41}"/>
              </a:ext>
            </a:extLst>
          </p:cNvPr>
          <p:cNvSpPr txBox="1"/>
          <p:nvPr/>
        </p:nvSpPr>
        <p:spPr>
          <a:xfrm>
            <a:off x="503338" y="4799674"/>
            <a:ext cx="1603266" cy="40011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Screening</a:t>
            </a:r>
            <a:endParaRPr lang="th-TH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07A3E-B375-4EE1-C84B-72DFCC92D5C6}"/>
              </a:ext>
            </a:extLst>
          </p:cNvPr>
          <p:cNvSpPr txBox="1"/>
          <p:nvPr/>
        </p:nvSpPr>
        <p:spPr>
          <a:xfrm>
            <a:off x="503338" y="6128144"/>
            <a:ext cx="1603266" cy="40011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Included</a:t>
            </a:r>
            <a:endParaRPr lang="th-TH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454FC2-C418-4FF3-4AA2-CE9054282885}"/>
              </a:ext>
            </a:extLst>
          </p:cNvPr>
          <p:cNvCxnSpPr>
            <a:stCxn id="3" idx="2"/>
            <a:endCxn id="7" idx="0"/>
          </p:cNvCxnSpPr>
          <p:nvPr/>
        </p:nvCxnSpPr>
        <p:spPr>
          <a:xfrm flipH="1">
            <a:off x="4944480" y="3704539"/>
            <a:ext cx="1" cy="48527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C07314A-516E-3212-C67C-F0170DF1E613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4944479" y="4641934"/>
            <a:ext cx="1" cy="5299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230075-5F03-D4B1-83CE-53B6C938926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4944478" y="5624014"/>
            <a:ext cx="1" cy="45212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A3FEFB-6E2D-8F2F-A6E1-B5CF12EA885E}"/>
              </a:ext>
            </a:extLst>
          </p:cNvPr>
          <p:cNvCxnSpPr>
            <a:cxnSpLocks/>
          </p:cNvCxnSpPr>
          <p:nvPr/>
        </p:nvCxnSpPr>
        <p:spPr>
          <a:xfrm>
            <a:off x="4944477" y="3947176"/>
            <a:ext cx="3142883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523529-6865-DE60-EB18-5DCFFEF8725B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944477" y="4917194"/>
            <a:ext cx="3266094" cy="760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BF662E-A7FF-A14E-8451-4626D08BDE39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944477" y="5838997"/>
            <a:ext cx="3266094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0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40, the two largest studies involving 317,230 and 272,640 patients</a:t>
            </a:r>
            <a:r>
              <a:rPr lang="en-US" sz="2800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1,2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Smoking vs mortality and readmission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smokers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odds of overall mortality compared to patients who were former smokers and quit smoking before surgery (OR 2.34; 95% CI 1.98-2.77).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smokers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odds of readmission compared to patients who never smoked (OR 1.46; 95% CI 1.34-1.59).</a:t>
            </a:r>
            <a:endParaRPr lang="en-US" sz="24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 of the literature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43A29FA-46CD-5486-A3E0-D723DCAE3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054" y="5958624"/>
            <a:ext cx="4577826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Debbi EM et al. J Arthroplasty. 2019;34(8):1736-9.</a:t>
            </a:r>
            <a:endParaRPr lang="th-TH" alt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09802-4B9E-8D74-5566-FC1DFCA85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054" y="6279941"/>
            <a:ext cx="4577826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Bongers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 et al. Acta </a:t>
            </a:r>
            <a:r>
              <a:rPr lang="en-US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Orthop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2024;95:114-20.</a:t>
            </a:r>
            <a:endParaRPr lang="th-TH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9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605280"/>
            <a:ext cx="11454982" cy="509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Smoking and medical complications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smokers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respiratory adverse events when compared to nonsmokers (OR 2.27; 95% CI 2.09-2.47) and former smokers (OR 1.47; 95% CI 1.23-1.77).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Smoking patients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cardiovascular adverse events compared to nonsmokers.</a:t>
            </a:r>
          </a:p>
          <a:p>
            <a:pPr marL="1257300" lvl="2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Myocardial infarction (OR 2.85; 95% CI 2.49-3.26) </a:t>
            </a:r>
          </a:p>
          <a:p>
            <a:pPr marL="1257300" lvl="2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Venous thromboembolism (OR 2.82; 95% CI 2.45-3.23)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 of the literature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5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666240"/>
            <a:ext cx="11454982" cy="5029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Smoking and surgical complications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odds of overall surgical failure and needed revision surgery was 1.31 (95% CI 1.23-1.40) in current smokers.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Septic failure</a:t>
            </a:r>
          </a:p>
          <a:p>
            <a:pPr marL="1257300" lvl="2" indent="-342900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Smoking patients →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odds of 1.65 (95% CI 1.55-1.76) in surgical site infections, including deep wound infections and PJIs.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Aseptic failure</a:t>
            </a:r>
          </a:p>
          <a:p>
            <a:pPr marL="1257300" lvl="2" indent="-342900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Smoking patients →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risks of aseptic loosening (OR 1.20; 95% CI 1.03-1.40) and periprosthetic fracture (OR 3.20; 95% CI 2.56-4.00). </a:t>
            </a: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 of the literature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9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265FE3-6229-4FAD-9775-69AC66D14E5A}">
  <ds:schemaRefs>
    <ds:schemaRef ds:uri="http://purl.org/dc/dcmitype/"/>
    <ds:schemaRef ds:uri="6b2cb18b-1808-4a12-b3e4-0026674f10ec"/>
    <ds:schemaRef ds:uri="http://purl.org/dc/elements/1.1/"/>
    <ds:schemaRef ds:uri="5e998ea4-89a7-4b33-a9ed-5044a4d65497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1064</Words>
  <Application>Microsoft Office PowerPoint</Application>
  <PresentationFormat>Geniş ekran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Teması</vt:lpstr>
      <vt:lpstr>Should smoking cessation be implemented for patients undergoing elective knee or hip arthroplasty?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Deniz Demirkıran</dc:creator>
  <cp:lastModifiedBy>kayhan karaytug</cp:lastModifiedBy>
  <cp:revision>5</cp:revision>
  <dcterms:created xsi:type="dcterms:W3CDTF">2024-06-13T13:25:39Z</dcterms:created>
  <dcterms:modified xsi:type="dcterms:W3CDTF">2024-08-26T03:22:10Z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