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8" r:id="rId7"/>
    <p:sldId id="257" r:id="rId8"/>
    <p:sldId id="259" r:id="rId9"/>
    <p:sldId id="264" r:id="rId10"/>
    <p:sldId id="268" r:id="rId11"/>
    <p:sldId id="269" r:id="rId12"/>
    <p:sldId id="265" r:id="rId13"/>
    <p:sldId id="270" r:id="rId14"/>
    <p:sldId id="262"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4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p:restoredTop sz="94652"/>
  </p:normalViewPr>
  <p:slideViewPr>
    <p:cSldViewPr snapToGrid="0">
      <p:cViewPr varScale="1">
        <p:scale>
          <a:sx n="59" d="100"/>
          <a:sy n="59" d="100"/>
        </p:scale>
        <p:origin x="940" y="5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1574801"/>
            <a:ext cx="10515600" cy="50419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6600" b="1" dirty="0">
                <a:solidFill>
                  <a:srgbClr val="002060"/>
                </a:solidFill>
                <a:latin typeface="Times New Roman" panose="02020603050405020304" pitchFamily="18" charset="0"/>
                <a:cs typeface="Times New Roman" panose="02020603050405020304" pitchFamily="18" charset="0"/>
              </a:rPr>
              <a:t>LIA vs. PNB in TKA/THA</a:t>
            </a:r>
          </a:p>
          <a:p>
            <a:r>
              <a:rPr lang="en-US" sz="4200" i="1" dirty="0">
                <a:solidFill>
                  <a:srgbClr val="002060"/>
                </a:solidFill>
                <a:latin typeface="Times New Roman" panose="02020603050405020304" pitchFamily="18" charset="0"/>
                <a:cs typeface="Times New Roman" panose="02020603050405020304" pitchFamily="18" charset="0"/>
              </a:rPr>
              <a:t>Is there a difference in analgesic efficacy between nerve block and intraarticular administration of analgesia for patients undergoing knee or hip arthroplasty?</a:t>
            </a:r>
            <a:endParaRPr lang="en-TR" sz="4200" i="1">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a:p>
            <a:r>
              <a:rPr lang="en-US" b="1" dirty="0" err="1">
                <a:solidFill>
                  <a:srgbClr val="002060"/>
                </a:solidFill>
                <a:latin typeface="Times New Roman" panose="02020603050405020304" pitchFamily="18" charset="0"/>
                <a:cs typeface="Times New Roman" panose="02020603050405020304" pitchFamily="18" charset="0"/>
              </a:rPr>
              <a:t>Akos</a:t>
            </a:r>
            <a:r>
              <a:rPr lang="en-US" b="1" dirty="0">
                <a:solidFill>
                  <a:srgbClr val="002060"/>
                </a:solidFill>
                <a:latin typeface="Times New Roman" panose="02020603050405020304" pitchFamily="18" charset="0"/>
                <a:cs typeface="Times New Roman" panose="02020603050405020304" pitchFamily="18" charset="0"/>
              </a:rPr>
              <a:t> Zahar MD PhD</a:t>
            </a:r>
          </a:p>
          <a:p>
            <a:endParaRPr lang="en-US" dirty="0">
              <a:solidFill>
                <a:srgbClr val="002060"/>
              </a:solidFill>
              <a:latin typeface="Times New Roman" panose="02020603050405020304" pitchFamily="18" charset="0"/>
              <a:cs typeface="Times New Roman" panose="02020603050405020304" pitchFamily="18" charset="0"/>
            </a:endParaRPr>
          </a:p>
          <a:p>
            <a:r>
              <a:rPr lang="en-US" sz="4800" dirty="0" err="1">
                <a:solidFill>
                  <a:srgbClr val="002060"/>
                </a:solidFill>
                <a:latin typeface="Times New Roman" panose="02020603050405020304" pitchFamily="18" charset="0"/>
                <a:cs typeface="Times New Roman" panose="02020603050405020304" pitchFamily="18" charset="0"/>
              </a:rPr>
              <a:t>St.George</a:t>
            </a:r>
            <a:r>
              <a:rPr lang="en-US" sz="4800" dirty="0">
                <a:solidFill>
                  <a:srgbClr val="002060"/>
                </a:solidFill>
                <a:latin typeface="Times New Roman" panose="02020603050405020304" pitchFamily="18" charset="0"/>
                <a:cs typeface="Times New Roman" panose="02020603050405020304" pitchFamily="18" charset="0"/>
              </a:rPr>
              <a:t> University Teaching Hospital Szekesfehervar, Hungary</a:t>
            </a:r>
            <a:endParaRPr lang="en-TR" sz="4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B51CD6-BAC1-6D44-A727-3823745EAD86}"/>
              </a:ext>
            </a:extLst>
          </p:cNvPr>
          <p:cNvSpPr>
            <a:spLocks noChangeArrowheads="1"/>
          </p:cNvSpPr>
          <p:nvPr/>
        </p:nvSpPr>
        <p:spPr bwMode="auto">
          <a:xfrm>
            <a:off x="203200" y="2256644"/>
            <a:ext cx="11366500"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PNB, local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anesthetic</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by</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anesthetist</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(no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cocktail</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optimally</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US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guided</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prior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after</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surgery</a:t>
            </a:r>
            <a:endPar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case</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 TKA,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adductor</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canal</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block</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saphenous</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nerve</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without</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causing</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any</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muscle</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weakness</a:t>
            </a:r>
            <a:endPar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case</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 THA,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injection</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a:t>
            </a:r>
            <a:r>
              <a:rPr lang="hu-HU" altLang="hu-HU" sz="28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local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anesthetic</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soft</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tissue</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envelope</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around</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hip</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(PENG),</a:t>
            </a:r>
            <a:r>
              <a:rPr lang="hu-HU" altLang="hu-HU" sz="28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where</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several</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nerves</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are</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blocked</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femoral</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obturator</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superior</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gluteal</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sciatic</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hu-HU" altLang="hu-HU"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nerves</a:t>
            </a:r>
            <a:r>
              <a:rPr kumimoji="0" lang="hu-HU"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hu-HU" altLang="hu-HU" sz="2800" dirty="0">
              <a:latin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hu-HU" sz="2800" dirty="0">
                <a:latin typeface="Times New Roman" panose="02020603050405020304" pitchFamily="18" charset="0"/>
                <a:ea typeface="Times New Roman" panose="02020603050405020304" pitchFamily="18" charset="0"/>
                <a:cs typeface="Times New Roman" panose="02020603050405020304" pitchFamily="18" charset="0"/>
              </a:rPr>
              <a:t>C</a:t>
            </a:r>
            <a:r>
              <a:rPr kumimoji="0" lang="en-US" altLang="hu-HU"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ombination of LIA and PNB as a multimodal approach, can theoretically strengthen their beneficial effects. </a:t>
            </a:r>
          </a:p>
        </p:txBody>
      </p:sp>
      <p:sp>
        <p:nvSpPr>
          <p:cNvPr id="3" name="Téglalap 2">
            <a:extLst>
              <a:ext uri="{FF2B5EF4-FFF2-40B4-BE49-F238E27FC236}">
                <a16:creationId xmlns:a16="http://schemas.microsoft.com/office/drawing/2014/main" id="{517D0C3B-16D0-974F-AC41-A23FCE6A3C10}"/>
              </a:ext>
            </a:extLst>
          </p:cNvPr>
          <p:cNvSpPr/>
          <p:nvPr/>
        </p:nvSpPr>
        <p:spPr>
          <a:xfrm>
            <a:off x="462727" y="1390134"/>
            <a:ext cx="3074881" cy="830997"/>
          </a:xfrm>
          <a:prstGeom prst="rect">
            <a:avLst/>
          </a:prstGeom>
        </p:spPr>
        <p:txBody>
          <a:bodyPr wrap="none">
            <a:spAutoFit/>
          </a:bodyPr>
          <a:lstStyle/>
          <a:p>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80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496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C30A695F-2A39-6445-B0B6-FF981EB04935}"/>
              </a:ext>
            </a:extLst>
          </p:cNvPr>
          <p:cNvSpPr/>
          <p:nvPr/>
        </p:nvSpPr>
        <p:spPr>
          <a:xfrm>
            <a:off x="-61684" y="1610722"/>
            <a:ext cx="12192000" cy="1200329"/>
          </a:xfrm>
          <a:prstGeom prst="rect">
            <a:avLst/>
          </a:prstGeom>
        </p:spPr>
        <p:txBody>
          <a:bodyPr wrap="square">
            <a:spAutoFit/>
          </a:bodyPr>
          <a:lstStyle/>
          <a:p>
            <a:pPr algn="ctr"/>
            <a:r>
              <a:rPr lang="tr-TR" sz="2400" b="1" dirty="0">
                <a:solidFill>
                  <a:srgbClr val="002060"/>
                </a:solidFill>
                <a:highlight>
                  <a:srgbClr val="FF0000"/>
                </a:highlight>
                <a:latin typeface="Times New Roman" panose="02020603050405020304" pitchFamily="18" charset="0"/>
                <a:cs typeface="Times New Roman" panose="02020603050405020304" pitchFamily="18" charset="0"/>
              </a:rPr>
              <a:t>QUESTİON</a:t>
            </a:r>
          </a:p>
          <a:p>
            <a:pPr algn="ctr"/>
            <a:r>
              <a:rPr lang="en-US" sz="2400" b="1" dirty="0">
                <a:solidFill>
                  <a:srgbClr val="002060"/>
                </a:solidFill>
                <a:latin typeface="Times New Roman" panose="02020603050405020304" pitchFamily="18" charset="0"/>
                <a:cs typeface="Times New Roman" panose="02020603050405020304" pitchFamily="18" charset="0"/>
              </a:rPr>
              <a:t>Is there a difference in analgesic efficacy between nerve block and intraarticular administration of analgesia for patients undergoing knee or hip arthroplasty?</a:t>
            </a:r>
            <a:endParaRPr lang="en-TR" sz="2400" b="1" dirty="0">
              <a:solidFill>
                <a:srgbClr val="002060"/>
              </a:solidFill>
              <a:latin typeface="Times New Roman" panose="02020603050405020304" pitchFamily="18" charset="0"/>
              <a:cs typeface="Times New Roman" panose="02020603050405020304" pitchFamily="18" charset="0"/>
            </a:endParaRPr>
          </a:p>
        </p:txBody>
      </p:sp>
      <p:sp>
        <p:nvSpPr>
          <p:cNvPr id="9" name="Szövegdoboz 8">
            <a:extLst>
              <a:ext uri="{FF2B5EF4-FFF2-40B4-BE49-F238E27FC236}">
                <a16:creationId xmlns:a16="http://schemas.microsoft.com/office/drawing/2014/main" id="{9488C26D-74B5-2843-ADC5-FCE51023062B}"/>
              </a:ext>
            </a:extLst>
          </p:cNvPr>
          <p:cNvSpPr txBox="1"/>
          <p:nvPr/>
        </p:nvSpPr>
        <p:spPr>
          <a:xfrm>
            <a:off x="0" y="6121400"/>
            <a:ext cx="12192000" cy="523220"/>
          </a:xfrm>
          <a:prstGeom prst="rect">
            <a:avLst/>
          </a:prstGeom>
          <a:noFill/>
        </p:spPr>
        <p:txBody>
          <a:bodyPr wrap="square" rtlCol="0">
            <a:spAutoFit/>
          </a:bodyPr>
          <a:lstStyle/>
          <a:p>
            <a:pPr algn="ctr"/>
            <a:r>
              <a:rPr lang="en-GB" sz="2800" dirty="0">
                <a:latin typeface="Times New Roman" panose="02020603050405020304" pitchFamily="18" charset="0"/>
                <a:cs typeface="Times New Roman" panose="02020603050405020304" pitchFamily="18" charset="0"/>
              </a:rPr>
              <a:t>◎ </a:t>
            </a:r>
            <a:r>
              <a:rPr lang="en-GB" sz="2800" b="1" dirty="0">
                <a:latin typeface="Times New Roman" panose="02020603050405020304" pitchFamily="18" charset="0"/>
                <a:cs typeface="Times New Roman" panose="02020603050405020304" pitchFamily="18" charset="0"/>
              </a:rPr>
              <a:t>Agree				</a:t>
            </a:r>
            <a:r>
              <a:rPr lang="en-GB" sz="2800" dirty="0">
                <a:latin typeface="Times New Roman" panose="02020603050405020304" pitchFamily="18" charset="0"/>
                <a:cs typeface="Times New Roman" panose="02020603050405020304" pitchFamily="18" charset="0"/>
              </a:rPr>
              <a:t> ◎ </a:t>
            </a:r>
            <a:r>
              <a:rPr lang="en-GB" sz="2800" b="1" dirty="0">
                <a:latin typeface="Times New Roman" panose="02020603050405020304" pitchFamily="18" charset="0"/>
                <a:cs typeface="Times New Roman" panose="02020603050405020304" pitchFamily="18" charset="0"/>
              </a:rPr>
              <a:t>Disagree				</a:t>
            </a:r>
            <a:r>
              <a:rPr lang="en-GB" sz="2800" dirty="0">
                <a:latin typeface="Times New Roman" panose="02020603050405020304" pitchFamily="18" charset="0"/>
                <a:cs typeface="Times New Roman" panose="02020603050405020304" pitchFamily="18" charset="0"/>
              </a:rPr>
              <a:t> ◎ </a:t>
            </a:r>
            <a:r>
              <a:rPr lang="en-GB" sz="2800" b="1" dirty="0">
                <a:latin typeface="Times New Roman" panose="02020603050405020304" pitchFamily="18" charset="0"/>
                <a:cs typeface="Times New Roman" panose="02020603050405020304" pitchFamily="18" charset="0"/>
              </a:rPr>
              <a:t>Abstain</a:t>
            </a:r>
          </a:p>
        </p:txBody>
      </p:sp>
      <p:sp>
        <p:nvSpPr>
          <p:cNvPr id="6" name="Subtitle 1">
            <a:extLst>
              <a:ext uri="{FF2B5EF4-FFF2-40B4-BE49-F238E27FC236}">
                <a16:creationId xmlns:a16="http://schemas.microsoft.com/office/drawing/2014/main" id="{7B36846C-0D9C-7A4B-805F-7AE097C6B0D4}"/>
              </a:ext>
            </a:extLst>
          </p:cNvPr>
          <p:cNvSpPr>
            <a:spLocks noGrp="1"/>
          </p:cNvSpPr>
          <p:nvPr>
            <p:ph type="subTitle" idx="1"/>
          </p:nvPr>
        </p:nvSpPr>
        <p:spPr>
          <a:xfrm>
            <a:off x="751116" y="3429000"/>
            <a:ext cx="5283200" cy="2716295"/>
          </a:xfrm>
          <a:ln>
            <a:noFill/>
          </a:ln>
        </p:spPr>
        <p:style>
          <a:lnRef idx="2">
            <a:schemeClr val="accent1"/>
          </a:lnRef>
          <a:fillRef idx="1">
            <a:schemeClr val="lt1"/>
          </a:fillRef>
          <a:effectRef idx="0">
            <a:schemeClr val="accent1"/>
          </a:effectRef>
          <a:fontRef idx="minor">
            <a:schemeClr val="dk1"/>
          </a:fontRef>
        </p:style>
        <p:txBody>
          <a:bodyPr>
            <a:normAutofit/>
          </a:bodyPr>
          <a:lstStyle/>
          <a:p>
            <a:pPr algn="l"/>
            <a:r>
              <a:rPr lang="en-US" sz="2000" b="1" dirty="0">
                <a:highlight>
                  <a:srgbClr val="00FF00"/>
                </a:highlight>
                <a:latin typeface="Times New Roman" panose="02020603050405020304" pitchFamily="18" charset="0"/>
                <a:cs typeface="Times New Roman" panose="02020603050405020304" pitchFamily="18" charset="0"/>
              </a:rPr>
              <a:t>Response / Recommendation for TKA</a:t>
            </a:r>
            <a:endParaRPr lang="hu-HU" sz="2000" dirty="0">
              <a:highlight>
                <a:srgbClr val="00FF00"/>
              </a:highlight>
              <a:latin typeface="Times New Roman" panose="02020603050405020304" pitchFamily="18" charset="0"/>
              <a:cs typeface="Times New Roman" panose="02020603050405020304" pitchFamily="18" charset="0"/>
            </a:endParaRPr>
          </a:p>
          <a:p>
            <a:pPr algn="l"/>
            <a:r>
              <a:rPr lang="en-US" sz="2000" b="1" dirty="0">
                <a:solidFill>
                  <a:srgbClr val="002060"/>
                </a:solidFill>
                <a:latin typeface="Times New Roman" panose="02020603050405020304" pitchFamily="18" charset="0"/>
                <a:cs typeface="Times New Roman" panose="02020603050405020304" pitchFamily="18" charset="0"/>
              </a:rPr>
              <a:t>Local infiltration analgesia (LIA) and peripheral motor-sparing nerve blocks (PNB), when performed properly, have similar analgesic efficacy after total knee arthroplasty (TKA). </a:t>
            </a:r>
            <a:r>
              <a:rPr lang="en-US" sz="2000" b="1" dirty="0">
                <a:latin typeface="Times New Roman" panose="02020603050405020304" pitchFamily="18" charset="0"/>
                <a:cs typeface="Times New Roman" panose="02020603050405020304" pitchFamily="18" charset="0"/>
              </a:rPr>
              <a:t> </a:t>
            </a:r>
            <a:endParaRPr lang="hu-HU" sz="2000" b="1" dirty="0">
              <a:latin typeface="Times New Roman" panose="02020603050405020304" pitchFamily="18" charset="0"/>
              <a:cs typeface="Times New Roman" panose="02020603050405020304" pitchFamily="18" charset="0"/>
            </a:endParaRPr>
          </a:p>
          <a:p>
            <a:pPr algn="l"/>
            <a:endParaRPr lang="hu-HU" sz="2000" b="1" dirty="0">
              <a:solidFill>
                <a:srgbClr val="002060"/>
              </a:solidFill>
              <a:latin typeface="Times New Roman" panose="02020603050405020304" pitchFamily="18" charset="0"/>
              <a:cs typeface="Times New Roman" panose="02020603050405020304" pitchFamily="18" charset="0"/>
            </a:endParaRPr>
          </a:p>
        </p:txBody>
      </p:sp>
      <p:sp>
        <p:nvSpPr>
          <p:cNvPr id="7" name="Subtitle 1">
            <a:extLst>
              <a:ext uri="{FF2B5EF4-FFF2-40B4-BE49-F238E27FC236}">
                <a16:creationId xmlns:a16="http://schemas.microsoft.com/office/drawing/2014/main" id="{CF89ADC4-C1DC-EC41-907D-C68FA2A6B7B8}"/>
              </a:ext>
            </a:extLst>
          </p:cNvPr>
          <p:cNvSpPr txBox="1">
            <a:spLocks/>
          </p:cNvSpPr>
          <p:nvPr/>
        </p:nvSpPr>
        <p:spPr>
          <a:xfrm>
            <a:off x="6471558" y="3429000"/>
            <a:ext cx="5283200" cy="2873476"/>
          </a:xfrm>
          <a:prstGeom prst="rect">
            <a:avLst/>
          </a:prstGeom>
          <a:ln w="1905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a:r>
              <a:rPr lang="en-US" sz="2000" b="1" dirty="0">
                <a:highlight>
                  <a:srgbClr val="00FF00"/>
                </a:highlight>
                <a:latin typeface="Times New Roman" panose="02020603050405020304" pitchFamily="18" charset="0"/>
                <a:cs typeface="Times New Roman" panose="02020603050405020304" pitchFamily="18" charset="0"/>
              </a:rPr>
              <a:t>Response / Recommendation for THA</a:t>
            </a:r>
            <a:endParaRPr lang="hu-HU" sz="2000" dirty="0">
              <a:highlight>
                <a:srgbClr val="00FF00"/>
              </a:highlight>
              <a:latin typeface="Times New Roman" panose="02020603050405020304" pitchFamily="18" charset="0"/>
              <a:cs typeface="Times New Roman" panose="02020603050405020304" pitchFamily="18" charset="0"/>
            </a:endParaRPr>
          </a:p>
          <a:p>
            <a:pPr algn="l"/>
            <a:r>
              <a:rPr lang="en-US" sz="2000" dirty="0">
                <a:highlight>
                  <a:srgbClr val="00FF00"/>
                </a:highlight>
                <a:latin typeface="Times New Roman" panose="02020603050405020304" pitchFamily="18" charset="0"/>
                <a:cs typeface="Times New Roman" panose="02020603050405020304" pitchFamily="18" charset="0"/>
              </a:rPr>
              <a:t> </a:t>
            </a:r>
            <a:endParaRPr lang="hu-HU" sz="2000" dirty="0">
              <a:latin typeface="Times New Roman" panose="02020603050405020304" pitchFamily="18" charset="0"/>
              <a:cs typeface="Times New Roman" panose="02020603050405020304" pitchFamily="18" charset="0"/>
            </a:endParaRPr>
          </a:p>
          <a:p>
            <a:pPr algn="l"/>
            <a:r>
              <a:rPr lang="en-US" sz="2000" b="1" dirty="0">
                <a:solidFill>
                  <a:srgbClr val="002060"/>
                </a:solidFill>
                <a:latin typeface="Times New Roman" panose="02020603050405020304" pitchFamily="18" charset="0"/>
                <a:cs typeface="Times New Roman" panose="02020603050405020304" pitchFamily="18" charset="0"/>
              </a:rPr>
              <a:t>Local infiltration analgesia (LIA) can provide added analgesia for patients undergoing total hip arthroplasty (THA). Peripheral nerve block (PNB) has not demonstrated additional analgesic benefit after THA. In addition, PNB may interfere with muscular strength, and therefore may delay the recovery process.</a:t>
            </a:r>
            <a:endParaRPr lang="hu-HU" sz="2000" b="1" dirty="0">
              <a:solidFill>
                <a:srgbClr val="002060"/>
              </a:solidFill>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endParaRPr lang="hu-HU" sz="2000" b="1" dirty="0">
              <a:latin typeface="Times New Roman" panose="02020603050405020304" pitchFamily="18" charset="0"/>
              <a:cs typeface="Times New Roman" panose="02020603050405020304" pitchFamily="18" charset="0"/>
            </a:endParaRPr>
          </a:p>
          <a:p>
            <a:pPr algn="l"/>
            <a:endParaRPr lang="hu-H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73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Kép 36">
            <a:extLst>
              <a:ext uri="{FF2B5EF4-FFF2-40B4-BE49-F238E27FC236}">
                <a16:creationId xmlns:a16="http://schemas.microsoft.com/office/drawing/2014/main" id="{4EBF77AC-C6D1-8F4B-A75B-3DDF81ECF0AB}"/>
              </a:ext>
            </a:extLst>
          </p:cNvPr>
          <p:cNvPicPr>
            <a:picLocks noChangeAspect="1"/>
          </p:cNvPicPr>
          <p:nvPr/>
        </p:nvPicPr>
        <p:blipFill rotWithShape="1">
          <a:blip r:embed="rId2">
            <a:extLst>
              <a:ext uri="{28A0092B-C50C-407E-A947-70E740481C1C}">
                <a14:useLocalDpi xmlns:a14="http://schemas.microsoft.com/office/drawing/2010/main" val="0"/>
              </a:ext>
            </a:extLst>
          </a:blip>
          <a:srcRect l="3438" t="5555" b="20000"/>
          <a:stretch/>
        </p:blipFill>
        <p:spPr>
          <a:xfrm>
            <a:off x="10247818" y="1462881"/>
            <a:ext cx="1756522" cy="2484253"/>
          </a:xfrm>
          <a:prstGeom prst="rect">
            <a:avLst/>
          </a:prstGeom>
        </p:spPr>
      </p:pic>
      <p:pic>
        <p:nvPicPr>
          <p:cNvPr id="3" name="Kép 2">
            <a:extLst>
              <a:ext uri="{FF2B5EF4-FFF2-40B4-BE49-F238E27FC236}">
                <a16:creationId xmlns:a16="http://schemas.microsoft.com/office/drawing/2014/main" id="{CA7F2C05-7B05-B741-AEA1-0E252858A576}"/>
              </a:ext>
            </a:extLst>
          </p:cNvPr>
          <p:cNvPicPr>
            <a:picLocks noChangeAspect="1"/>
          </p:cNvPicPr>
          <p:nvPr/>
        </p:nvPicPr>
        <p:blipFill rotWithShape="1">
          <a:blip r:embed="rId3">
            <a:extLst>
              <a:ext uri="{28A0092B-C50C-407E-A947-70E740481C1C}">
                <a14:useLocalDpi xmlns:a14="http://schemas.microsoft.com/office/drawing/2010/main" val="0"/>
              </a:ext>
            </a:extLst>
          </a:blip>
          <a:srcRect l="9079" r="16654"/>
          <a:stretch/>
        </p:blipFill>
        <p:spPr>
          <a:xfrm>
            <a:off x="4178763" y="1409700"/>
            <a:ext cx="2006600" cy="2535200"/>
          </a:xfrm>
          <a:prstGeom prst="rect">
            <a:avLst/>
          </a:prstGeom>
        </p:spPr>
      </p:pic>
      <p:pic>
        <p:nvPicPr>
          <p:cNvPr id="7" name="Kép 6">
            <a:extLst>
              <a:ext uri="{FF2B5EF4-FFF2-40B4-BE49-F238E27FC236}">
                <a16:creationId xmlns:a16="http://schemas.microsoft.com/office/drawing/2014/main" id="{B3FD0515-181D-5E48-BD5E-5AA147A06F2F}"/>
              </a:ext>
            </a:extLst>
          </p:cNvPr>
          <p:cNvPicPr>
            <a:picLocks noChangeAspect="1"/>
          </p:cNvPicPr>
          <p:nvPr/>
        </p:nvPicPr>
        <p:blipFill rotWithShape="1">
          <a:blip r:embed="rId4">
            <a:extLst>
              <a:ext uri="{28A0092B-C50C-407E-A947-70E740481C1C}">
                <a14:useLocalDpi xmlns:a14="http://schemas.microsoft.com/office/drawing/2010/main" val="0"/>
              </a:ext>
            </a:extLst>
          </a:blip>
          <a:srcRect b="21006"/>
          <a:stretch/>
        </p:blipFill>
        <p:spPr>
          <a:xfrm>
            <a:off x="-25400" y="1374701"/>
            <a:ext cx="2070689" cy="2543950"/>
          </a:xfrm>
          <a:prstGeom prst="rect">
            <a:avLst/>
          </a:prstGeom>
        </p:spPr>
      </p:pic>
      <p:pic>
        <p:nvPicPr>
          <p:cNvPr id="10" name="Kép 9">
            <a:extLst>
              <a:ext uri="{FF2B5EF4-FFF2-40B4-BE49-F238E27FC236}">
                <a16:creationId xmlns:a16="http://schemas.microsoft.com/office/drawing/2014/main" id="{C0CA23A9-E29A-8642-8CB3-CE2396D8064B}"/>
              </a:ext>
            </a:extLst>
          </p:cNvPr>
          <p:cNvPicPr>
            <a:picLocks noChangeAspect="1"/>
          </p:cNvPicPr>
          <p:nvPr/>
        </p:nvPicPr>
        <p:blipFill rotWithShape="1">
          <a:blip r:embed="rId5">
            <a:extLst>
              <a:ext uri="{28A0092B-C50C-407E-A947-70E740481C1C}">
                <a14:useLocalDpi xmlns:a14="http://schemas.microsoft.com/office/drawing/2010/main" val="0"/>
              </a:ext>
            </a:extLst>
          </a:blip>
          <a:srcRect l="31213" t="4311" r="30150" b="49340"/>
          <a:stretch/>
        </p:blipFill>
        <p:spPr>
          <a:xfrm>
            <a:off x="2070689" y="1394600"/>
            <a:ext cx="2108074" cy="2535200"/>
          </a:xfrm>
          <a:prstGeom prst="rect">
            <a:avLst/>
          </a:prstGeom>
        </p:spPr>
      </p:pic>
      <p:pic>
        <p:nvPicPr>
          <p:cNvPr id="12" name="Kép 11">
            <a:extLst>
              <a:ext uri="{FF2B5EF4-FFF2-40B4-BE49-F238E27FC236}">
                <a16:creationId xmlns:a16="http://schemas.microsoft.com/office/drawing/2014/main" id="{03FA4CBF-5264-8646-BB04-7AC814695FAA}"/>
              </a:ext>
            </a:extLst>
          </p:cNvPr>
          <p:cNvPicPr>
            <a:picLocks noChangeAspect="1"/>
          </p:cNvPicPr>
          <p:nvPr/>
        </p:nvPicPr>
        <p:blipFill rotWithShape="1">
          <a:blip r:embed="rId6">
            <a:extLst>
              <a:ext uri="{28A0092B-C50C-407E-A947-70E740481C1C}">
                <a14:useLocalDpi xmlns:a14="http://schemas.microsoft.com/office/drawing/2010/main" val="0"/>
              </a:ext>
            </a:extLst>
          </a:blip>
          <a:srcRect l="10495" r="11043"/>
          <a:stretch/>
        </p:blipFill>
        <p:spPr>
          <a:xfrm>
            <a:off x="6185363" y="1434398"/>
            <a:ext cx="2016601" cy="2570199"/>
          </a:xfrm>
          <a:prstGeom prst="rect">
            <a:avLst/>
          </a:prstGeom>
        </p:spPr>
      </p:pic>
      <p:pic>
        <p:nvPicPr>
          <p:cNvPr id="5" name="Kép 4">
            <a:extLst>
              <a:ext uri="{FF2B5EF4-FFF2-40B4-BE49-F238E27FC236}">
                <a16:creationId xmlns:a16="http://schemas.microsoft.com/office/drawing/2014/main" id="{9B88DB97-018B-DB46-BF9B-87013ECC0583}"/>
              </a:ext>
            </a:extLst>
          </p:cNvPr>
          <p:cNvPicPr>
            <a:picLocks noChangeAspect="1"/>
          </p:cNvPicPr>
          <p:nvPr/>
        </p:nvPicPr>
        <p:blipFill rotWithShape="1">
          <a:blip r:embed="rId7">
            <a:extLst>
              <a:ext uri="{28A0092B-C50C-407E-A947-70E740481C1C}">
                <a14:useLocalDpi xmlns:a14="http://schemas.microsoft.com/office/drawing/2010/main" val="0"/>
              </a:ext>
            </a:extLst>
          </a:blip>
          <a:srcRect l="24591" r="27250" b="25428"/>
          <a:stretch/>
        </p:blipFill>
        <p:spPr>
          <a:xfrm>
            <a:off x="1918443" y="3929800"/>
            <a:ext cx="2094476" cy="2802068"/>
          </a:xfrm>
          <a:prstGeom prst="rect">
            <a:avLst/>
          </a:prstGeom>
        </p:spPr>
      </p:pic>
      <p:pic>
        <p:nvPicPr>
          <p:cNvPr id="14" name="Kép 13">
            <a:extLst>
              <a:ext uri="{FF2B5EF4-FFF2-40B4-BE49-F238E27FC236}">
                <a16:creationId xmlns:a16="http://schemas.microsoft.com/office/drawing/2014/main" id="{D2C6D280-ABA3-1C4C-991B-CB3419D727E2}"/>
              </a:ext>
            </a:extLst>
          </p:cNvPr>
          <p:cNvPicPr>
            <a:picLocks noChangeAspect="1"/>
          </p:cNvPicPr>
          <p:nvPr/>
        </p:nvPicPr>
        <p:blipFill rotWithShape="1">
          <a:blip r:embed="rId8">
            <a:extLst>
              <a:ext uri="{28A0092B-C50C-407E-A947-70E740481C1C}">
                <a14:useLocalDpi xmlns:a14="http://schemas.microsoft.com/office/drawing/2010/main" val="0"/>
              </a:ext>
            </a:extLst>
          </a:blip>
          <a:srcRect l="35648" t="29445" r="35137" b="34347"/>
          <a:stretch/>
        </p:blipFill>
        <p:spPr>
          <a:xfrm>
            <a:off x="3999964" y="3934600"/>
            <a:ext cx="2185400" cy="2708509"/>
          </a:xfrm>
          <a:prstGeom prst="rect">
            <a:avLst/>
          </a:prstGeom>
        </p:spPr>
      </p:pic>
      <p:pic>
        <p:nvPicPr>
          <p:cNvPr id="18" name="Kép 17">
            <a:extLst>
              <a:ext uri="{FF2B5EF4-FFF2-40B4-BE49-F238E27FC236}">
                <a16:creationId xmlns:a16="http://schemas.microsoft.com/office/drawing/2014/main" id="{E9AC4575-81F2-A74E-80C4-12CF39D3DAA3}"/>
              </a:ext>
            </a:extLst>
          </p:cNvPr>
          <p:cNvPicPr>
            <a:picLocks noChangeAspect="1"/>
          </p:cNvPicPr>
          <p:nvPr/>
        </p:nvPicPr>
        <p:blipFill rotWithShape="1">
          <a:blip r:embed="rId9">
            <a:extLst>
              <a:ext uri="{28A0092B-C50C-407E-A947-70E740481C1C}">
                <a14:useLocalDpi xmlns:a14="http://schemas.microsoft.com/office/drawing/2010/main" val="0"/>
              </a:ext>
            </a:extLst>
          </a:blip>
          <a:srcRect l="27284" t="6666" r="14847" b="28889"/>
          <a:stretch/>
        </p:blipFill>
        <p:spPr>
          <a:xfrm>
            <a:off x="8201964" y="1434398"/>
            <a:ext cx="2033154" cy="2749858"/>
          </a:xfrm>
          <a:prstGeom prst="rect">
            <a:avLst/>
          </a:prstGeom>
        </p:spPr>
      </p:pic>
      <p:pic>
        <p:nvPicPr>
          <p:cNvPr id="16" name="Kép 15">
            <a:extLst>
              <a:ext uri="{FF2B5EF4-FFF2-40B4-BE49-F238E27FC236}">
                <a16:creationId xmlns:a16="http://schemas.microsoft.com/office/drawing/2014/main" id="{F708141E-AF24-0240-8846-D49A11B5C08D}"/>
              </a:ext>
            </a:extLst>
          </p:cNvPr>
          <p:cNvPicPr>
            <a:picLocks noChangeAspect="1"/>
          </p:cNvPicPr>
          <p:nvPr/>
        </p:nvPicPr>
        <p:blipFill rotWithShape="1">
          <a:blip r:embed="rId10">
            <a:extLst>
              <a:ext uri="{28A0092B-C50C-407E-A947-70E740481C1C}">
                <a14:useLocalDpi xmlns:a14="http://schemas.microsoft.com/office/drawing/2010/main" val="0"/>
              </a:ext>
            </a:extLst>
          </a:blip>
          <a:srcRect l="14301" r="10846" b="35146"/>
          <a:stretch/>
        </p:blipFill>
        <p:spPr>
          <a:xfrm>
            <a:off x="8093581" y="3929143"/>
            <a:ext cx="2141538" cy="2802726"/>
          </a:xfrm>
          <a:prstGeom prst="rect">
            <a:avLst/>
          </a:prstGeom>
        </p:spPr>
      </p:pic>
      <p:pic>
        <p:nvPicPr>
          <p:cNvPr id="20" name="Kép 19">
            <a:extLst>
              <a:ext uri="{FF2B5EF4-FFF2-40B4-BE49-F238E27FC236}">
                <a16:creationId xmlns:a16="http://schemas.microsoft.com/office/drawing/2014/main" id="{332D4925-B47B-F64B-8290-4E0B3DF96DD2}"/>
              </a:ext>
            </a:extLst>
          </p:cNvPr>
          <p:cNvPicPr>
            <a:picLocks noChangeAspect="1"/>
          </p:cNvPicPr>
          <p:nvPr/>
        </p:nvPicPr>
        <p:blipFill rotWithShape="1">
          <a:blip r:embed="rId11">
            <a:extLst>
              <a:ext uri="{28A0092B-C50C-407E-A947-70E740481C1C}">
                <a14:useLocalDpi xmlns:a14="http://schemas.microsoft.com/office/drawing/2010/main" val="0"/>
              </a:ext>
            </a:extLst>
          </a:blip>
          <a:srcRect l="20811" t="12407" r="18310" b="29630"/>
          <a:stretch/>
        </p:blipFill>
        <p:spPr>
          <a:xfrm>
            <a:off x="6185362" y="3941238"/>
            <a:ext cx="1908218" cy="2727271"/>
          </a:xfrm>
          <a:prstGeom prst="rect">
            <a:avLst/>
          </a:prstGeom>
        </p:spPr>
      </p:pic>
      <p:pic>
        <p:nvPicPr>
          <p:cNvPr id="22" name="Kép 21">
            <a:extLst>
              <a:ext uri="{FF2B5EF4-FFF2-40B4-BE49-F238E27FC236}">
                <a16:creationId xmlns:a16="http://schemas.microsoft.com/office/drawing/2014/main" id="{3C3D956A-E152-CD44-87F5-8DA9984AC197}"/>
              </a:ext>
            </a:extLst>
          </p:cNvPr>
          <p:cNvPicPr>
            <a:picLocks noChangeAspect="1"/>
          </p:cNvPicPr>
          <p:nvPr/>
        </p:nvPicPr>
        <p:blipFill rotWithShape="1">
          <a:blip r:embed="rId12">
            <a:extLst>
              <a:ext uri="{28A0092B-C50C-407E-A947-70E740481C1C}">
                <a14:useLocalDpi xmlns:a14="http://schemas.microsoft.com/office/drawing/2010/main" val="0"/>
              </a:ext>
            </a:extLst>
          </a:blip>
          <a:srcRect l="11396" t="3704" r="20555" b="38987"/>
          <a:stretch/>
        </p:blipFill>
        <p:spPr>
          <a:xfrm>
            <a:off x="10092811" y="3941237"/>
            <a:ext cx="2158908" cy="2727271"/>
          </a:xfrm>
          <a:prstGeom prst="rect">
            <a:avLst/>
          </a:prstGeom>
        </p:spPr>
      </p:pic>
      <p:sp>
        <p:nvSpPr>
          <p:cNvPr id="25" name="Téglalap 24">
            <a:extLst>
              <a:ext uri="{FF2B5EF4-FFF2-40B4-BE49-F238E27FC236}">
                <a16:creationId xmlns:a16="http://schemas.microsoft.com/office/drawing/2014/main" id="{93DBB3BA-A216-274E-BA4A-E90329151397}"/>
              </a:ext>
            </a:extLst>
          </p:cNvPr>
          <p:cNvSpPr/>
          <p:nvPr/>
        </p:nvSpPr>
        <p:spPr>
          <a:xfrm>
            <a:off x="429657" y="3372447"/>
            <a:ext cx="1268296" cy="369332"/>
          </a:xfrm>
          <a:prstGeom prst="rect">
            <a:avLst/>
          </a:prstGeom>
          <a:solidFill>
            <a:srgbClr val="2A4985"/>
          </a:solidFill>
        </p:spPr>
        <p:txBody>
          <a:bodyPr wrap="none">
            <a:spAutoFit/>
          </a:bodyPr>
          <a:lstStyle/>
          <a:p>
            <a:r>
              <a:rPr lang="en-US" dirty="0" err="1">
                <a:ln>
                  <a:solidFill>
                    <a:schemeClr val="bg1"/>
                  </a:solidFill>
                </a:ln>
                <a:solidFill>
                  <a:schemeClr val="bg1"/>
                </a:solidFill>
                <a:latin typeface="Times New Roman" panose="02020603050405020304" pitchFamily="18" charset="0"/>
                <a:cs typeface="Times New Roman" panose="02020603050405020304" pitchFamily="18" charset="0"/>
              </a:rPr>
              <a:t>Akos</a:t>
            </a:r>
            <a:r>
              <a:rPr lang="en-US" dirty="0">
                <a:ln>
                  <a:solidFill>
                    <a:schemeClr val="bg1"/>
                  </a:solidFill>
                </a:ln>
                <a:solidFill>
                  <a:schemeClr val="bg1"/>
                </a:solidFill>
                <a:latin typeface="Times New Roman" panose="02020603050405020304" pitchFamily="18" charset="0"/>
                <a:cs typeface="Times New Roman" panose="02020603050405020304" pitchFamily="18" charset="0"/>
              </a:rPr>
              <a:t> Zahar</a:t>
            </a:r>
            <a:endParaRPr lang="en-GB" dirty="0"/>
          </a:p>
        </p:txBody>
      </p:sp>
      <p:sp>
        <p:nvSpPr>
          <p:cNvPr id="26" name="Téglalap 25">
            <a:extLst>
              <a:ext uri="{FF2B5EF4-FFF2-40B4-BE49-F238E27FC236}">
                <a16:creationId xmlns:a16="http://schemas.microsoft.com/office/drawing/2014/main" id="{FD31E58E-CE62-2940-9D70-6CE739AAE62B}"/>
              </a:ext>
            </a:extLst>
          </p:cNvPr>
          <p:cNvSpPr/>
          <p:nvPr/>
        </p:nvSpPr>
        <p:spPr>
          <a:xfrm>
            <a:off x="2076356" y="3374666"/>
            <a:ext cx="2076209" cy="369332"/>
          </a:xfrm>
          <a:prstGeom prst="rect">
            <a:avLst/>
          </a:prstGeom>
          <a:solidFill>
            <a:srgbClr val="2A4985"/>
          </a:solidFill>
        </p:spPr>
        <p:txBody>
          <a:bodyPr wrap="none">
            <a:spAutoFit/>
          </a:bodyPr>
          <a:lstStyle/>
          <a:p>
            <a:r>
              <a:rPr lang="en-US" dirty="0" err="1">
                <a:ln>
                  <a:solidFill>
                    <a:schemeClr val="bg1"/>
                  </a:solidFill>
                </a:ln>
                <a:solidFill>
                  <a:schemeClr val="bg1"/>
                </a:solidFill>
                <a:latin typeface="Times New Roman" panose="02020603050405020304" pitchFamily="18" charset="0"/>
                <a:cs typeface="Times New Roman" panose="02020603050405020304" pitchFamily="18" charset="0"/>
              </a:rPr>
              <a:t>Maciej</a:t>
            </a:r>
            <a:r>
              <a:rPr lang="en-US" dirty="0">
                <a:ln>
                  <a:solidFill>
                    <a:schemeClr val="bg1"/>
                  </a:solidFill>
                </a:ln>
                <a:solidFill>
                  <a:schemeClr val="bg1"/>
                </a:solidFill>
                <a:latin typeface="Times New Roman" panose="02020603050405020304" pitchFamily="18" charset="0"/>
                <a:cs typeface="Times New Roman" panose="02020603050405020304" pitchFamily="18" charset="0"/>
              </a:rPr>
              <a:t> </a:t>
            </a:r>
            <a:r>
              <a:rPr lang="en-US" dirty="0" err="1">
                <a:ln>
                  <a:solidFill>
                    <a:schemeClr val="bg1"/>
                  </a:solidFill>
                </a:ln>
                <a:solidFill>
                  <a:schemeClr val="bg1"/>
                </a:solidFill>
                <a:latin typeface="Times New Roman" panose="02020603050405020304" pitchFamily="18" charset="0"/>
                <a:cs typeface="Times New Roman" panose="02020603050405020304" pitchFamily="18" charset="0"/>
              </a:rPr>
              <a:t>Breborowicz</a:t>
            </a:r>
            <a:endParaRPr lang="en-US"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27" name="Téglalap 26">
            <a:extLst>
              <a:ext uri="{FF2B5EF4-FFF2-40B4-BE49-F238E27FC236}">
                <a16:creationId xmlns:a16="http://schemas.microsoft.com/office/drawing/2014/main" id="{CF28EB69-C14C-6740-8B3E-CE82C3009F5A}"/>
              </a:ext>
            </a:extLst>
          </p:cNvPr>
          <p:cNvSpPr/>
          <p:nvPr/>
        </p:nvSpPr>
        <p:spPr>
          <a:xfrm>
            <a:off x="4490606" y="3374666"/>
            <a:ext cx="1383712" cy="369332"/>
          </a:xfrm>
          <a:prstGeom prst="rect">
            <a:avLst/>
          </a:prstGeom>
          <a:solidFill>
            <a:srgbClr val="2A4985"/>
          </a:solidFill>
        </p:spPr>
        <p:txBody>
          <a:bodyPr wrap="none">
            <a:spAutoFit/>
          </a:bodyPr>
          <a:lstStyle/>
          <a:p>
            <a:r>
              <a:rPr lang="en-US" dirty="0">
                <a:ln>
                  <a:solidFill>
                    <a:schemeClr val="bg1"/>
                  </a:solidFill>
                </a:ln>
                <a:solidFill>
                  <a:schemeClr val="bg1"/>
                </a:solidFill>
                <a:latin typeface="Times New Roman" panose="02020603050405020304" pitchFamily="18" charset="0"/>
                <a:cs typeface="Times New Roman" panose="02020603050405020304" pitchFamily="18" charset="0"/>
              </a:rPr>
              <a:t>Laszlo </a:t>
            </a:r>
            <a:r>
              <a:rPr lang="en-US" dirty="0" err="1">
                <a:ln>
                  <a:solidFill>
                    <a:schemeClr val="bg1"/>
                  </a:solidFill>
                </a:ln>
                <a:solidFill>
                  <a:schemeClr val="bg1"/>
                </a:solidFill>
                <a:latin typeface="Times New Roman" panose="02020603050405020304" pitchFamily="18" charset="0"/>
                <a:cs typeface="Times New Roman" panose="02020603050405020304" pitchFamily="18" charset="0"/>
              </a:rPr>
              <a:t>Bucsi</a:t>
            </a:r>
            <a:endParaRPr lang="en-US"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28" name="Téglalap 27">
            <a:extLst>
              <a:ext uri="{FF2B5EF4-FFF2-40B4-BE49-F238E27FC236}">
                <a16:creationId xmlns:a16="http://schemas.microsoft.com/office/drawing/2014/main" id="{477963EA-3B22-AF48-9D88-9B47A61AC9AD}"/>
              </a:ext>
            </a:extLst>
          </p:cNvPr>
          <p:cNvSpPr/>
          <p:nvPr/>
        </p:nvSpPr>
        <p:spPr>
          <a:xfrm>
            <a:off x="6393309" y="3369156"/>
            <a:ext cx="1646605" cy="369332"/>
          </a:xfrm>
          <a:prstGeom prst="rect">
            <a:avLst/>
          </a:prstGeom>
          <a:solidFill>
            <a:srgbClr val="2A4985"/>
          </a:solidFill>
        </p:spPr>
        <p:txBody>
          <a:bodyPr wrap="none">
            <a:spAutoFit/>
          </a:bodyPr>
          <a:lstStyle/>
          <a:p>
            <a:r>
              <a:rPr lang="en-US" dirty="0">
                <a:ln>
                  <a:solidFill>
                    <a:schemeClr val="bg1"/>
                  </a:solidFill>
                </a:ln>
                <a:solidFill>
                  <a:schemeClr val="bg1"/>
                </a:solidFill>
                <a:latin typeface="Times New Roman" panose="02020603050405020304" pitchFamily="18" charset="0"/>
                <a:cs typeface="Times New Roman" panose="02020603050405020304" pitchFamily="18" charset="0"/>
              </a:rPr>
              <a:t>Ernesto Guerra</a:t>
            </a:r>
          </a:p>
        </p:txBody>
      </p:sp>
      <p:sp>
        <p:nvSpPr>
          <p:cNvPr id="29" name="Téglalap 28">
            <a:extLst>
              <a:ext uri="{FF2B5EF4-FFF2-40B4-BE49-F238E27FC236}">
                <a16:creationId xmlns:a16="http://schemas.microsoft.com/office/drawing/2014/main" id="{A6F6341B-BF9A-8C4E-BEBE-99F282D3503F}"/>
              </a:ext>
            </a:extLst>
          </p:cNvPr>
          <p:cNvSpPr/>
          <p:nvPr/>
        </p:nvSpPr>
        <p:spPr>
          <a:xfrm>
            <a:off x="8513009" y="3391265"/>
            <a:ext cx="1063176" cy="369332"/>
          </a:xfrm>
          <a:prstGeom prst="rect">
            <a:avLst/>
          </a:prstGeom>
          <a:solidFill>
            <a:srgbClr val="2A4985"/>
          </a:solidFill>
        </p:spPr>
        <p:txBody>
          <a:bodyPr wrap="none">
            <a:spAutoFit/>
          </a:bodyPr>
          <a:lstStyle/>
          <a:p>
            <a:r>
              <a:rPr lang="en-US" dirty="0">
                <a:ln>
                  <a:solidFill>
                    <a:schemeClr val="bg1"/>
                  </a:solidFill>
                </a:ln>
                <a:solidFill>
                  <a:schemeClr val="bg1"/>
                </a:solidFill>
                <a:latin typeface="Times New Roman" panose="02020603050405020304" pitchFamily="18" charset="0"/>
                <a:cs typeface="Times New Roman" panose="02020603050405020304" pitchFamily="18" charset="0"/>
              </a:rPr>
              <a:t>Yuri Lara</a:t>
            </a:r>
            <a:endParaRPr lang="en-GB" dirty="0"/>
          </a:p>
        </p:txBody>
      </p:sp>
      <p:sp>
        <p:nvSpPr>
          <p:cNvPr id="30" name="Téglalap 29">
            <a:extLst>
              <a:ext uri="{FF2B5EF4-FFF2-40B4-BE49-F238E27FC236}">
                <a16:creationId xmlns:a16="http://schemas.microsoft.com/office/drawing/2014/main" id="{1E6B5B33-9D8B-F24B-8A7D-4BE488B81AB2}"/>
              </a:ext>
            </a:extLst>
          </p:cNvPr>
          <p:cNvSpPr/>
          <p:nvPr/>
        </p:nvSpPr>
        <p:spPr>
          <a:xfrm>
            <a:off x="10395828" y="3391265"/>
            <a:ext cx="1503617" cy="369332"/>
          </a:xfrm>
          <a:prstGeom prst="rect">
            <a:avLst/>
          </a:prstGeom>
          <a:solidFill>
            <a:srgbClr val="2A4985"/>
          </a:solidFill>
        </p:spPr>
        <p:txBody>
          <a:bodyPr wrap="none">
            <a:spAutoFit/>
          </a:bodyPr>
          <a:lstStyle/>
          <a:p>
            <a:r>
              <a:rPr lang="en-US" dirty="0">
                <a:ln>
                  <a:solidFill>
                    <a:schemeClr val="bg1"/>
                  </a:solidFill>
                </a:ln>
                <a:solidFill>
                  <a:schemeClr val="bg1"/>
                </a:solidFill>
                <a:latin typeface="Times New Roman" panose="02020603050405020304" pitchFamily="18" charset="0"/>
                <a:cs typeface="Times New Roman" panose="02020603050405020304" pitchFamily="18" charset="0"/>
              </a:rPr>
              <a:t>Gerda </a:t>
            </a:r>
            <a:r>
              <a:rPr lang="en-US" dirty="0" err="1">
                <a:ln>
                  <a:solidFill>
                    <a:schemeClr val="bg1"/>
                  </a:solidFill>
                </a:ln>
                <a:solidFill>
                  <a:schemeClr val="bg1"/>
                </a:solidFill>
                <a:latin typeface="Times New Roman" panose="02020603050405020304" pitchFamily="18" charset="0"/>
                <a:cs typeface="Times New Roman" panose="02020603050405020304" pitchFamily="18" charset="0"/>
              </a:rPr>
              <a:t>L’Aune</a:t>
            </a:r>
            <a:endParaRPr lang="en-GB" dirty="0"/>
          </a:p>
        </p:txBody>
      </p:sp>
      <p:sp>
        <p:nvSpPr>
          <p:cNvPr id="31" name="Téglalap 30">
            <a:extLst>
              <a:ext uri="{FF2B5EF4-FFF2-40B4-BE49-F238E27FC236}">
                <a16:creationId xmlns:a16="http://schemas.microsoft.com/office/drawing/2014/main" id="{F6318BDB-A85C-574E-9EF9-CAFB4BCA93C9}"/>
              </a:ext>
            </a:extLst>
          </p:cNvPr>
          <p:cNvSpPr/>
          <p:nvPr/>
        </p:nvSpPr>
        <p:spPr>
          <a:xfrm>
            <a:off x="2075052" y="6299176"/>
            <a:ext cx="1781257" cy="369332"/>
          </a:xfrm>
          <a:prstGeom prst="rect">
            <a:avLst/>
          </a:prstGeom>
          <a:solidFill>
            <a:srgbClr val="2A4985"/>
          </a:solidFill>
        </p:spPr>
        <p:txBody>
          <a:bodyPr wrap="none">
            <a:spAutoFit/>
          </a:bodyPr>
          <a:lstStyle/>
          <a:p>
            <a:r>
              <a:rPr lang="en-US" dirty="0" err="1">
                <a:ln>
                  <a:solidFill>
                    <a:schemeClr val="bg1"/>
                  </a:solidFill>
                </a:ln>
                <a:solidFill>
                  <a:schemeClr val="bg1"/>
                </a:solidFill>
                <a:latin typeface="Times New Roman" panose="02020603050405020304" pitchFamily="18" charset="0"/>
                <a:cs typeface="Times New Roman" panose="02020603050405020304" pitchFamily="18" charset="0"/>
              </a:rPr>
              <a:t>Nandor</a:t>
            </a:r>
            <a:r>
              <a:rPr lang="en-US" dirty="0">
                <a:ln>
                  <a:solidFill>
                    <a:schemeClr val="bg1"/>
                  </a:solidFill>
                </a:ln>
                <a:solidFill>
                  <a:schemeClr val="bg1"/>
                </a:solidFill>
                <a:latin typeface="Times New Roman" panose="02020603050405020304" pitchFamily="18" charset="0"/>
                <a:cs typeface="Times New Roman" panose="02020603050405020304" pitchFamily="18" charset="0"/>
              </a:rPr>
              <a:t> J. </a:t>
            </a:r>
            <a:r>
              <a:rPr lang="en-US" dirty="0" err="1">
                <a:ln>
                  <a:solidFill>
                    <a:schemeClr val="bg1"/>
                  </a:solidFill>
                </a:ln>
                <a:solidFill>
                  <a:schemeClr val="bg1"/>
                </a:solidFill>
                <a:latin typeface="Times New Roman" panose="02020603050405020304" pitchFamily="18" charset="0"/>
                <a:cs typeface="Times New Roman" panose="02020603050405020304" pitchFamily="18" charset="0"/>
              </a:rPr>
              <a:t>Nemes</a:t>
            </a:r>
            <a:endParaRPr lang="en-GB" dirty="0"/>
          </a:p>
        </p:txBody>
      </p:sp>
      <p:sp>
        <p:nvSpPr>
          <p:cNvPr id="32" name="Téglalap 31">
            <a:extLst>
              <a:ext uri="{FF2B5EF4-FFF2-40B4-BE49-F238E27FC236}">
                <a16:creationId xmlns:a16="http://schemas.microsoft.com/office/drawing/2014/main" id="{A818E254-1029-924C-9872-96852E4929E1}"/>
              </a:ext>
            </a:extLst>
          </p:cNvPr>
          <p:cNvSpPr/>
          <p:nvPr/>
        </p:nvSpPr>
        <p:spPr>
          <a:xfrm>
            <a:off x="4169528" y="6314277"/>
            <a:ext cx="1742785" cy="369332"/>
          </a:xfrm>
          <a:prstGeom prst="rect">
            <a:avLst/>
          </a:prstGeom>
          <a:solidFill>
            <a:srgbClr val="2A4985"/>
          </a:solidFill>
        </p:spPr>
        <p:txBody>
          <a:bodyPr wrap="none">
            <a:spAutoFit/>
          </a:bodyPr>
          <a:lstStyle/>
          <a:p>
            <a:r>
              <a:rPr lang="en-US" dirty="0">
                <a:ln>
                  <a:solidFill>
                    <a:schemeClr val="bg1"/>
                  </a:solidFill>
                </a:ln>
                <a:solidFill>
                  <a:schemeClr val="bg1"/>
                </a:solidFill>
                <a:latin typeface="Times New Roman" panose="02020603050405020304" pitchFamily="18" charset="0"/>
                <a:cs typeface="Times New Roman" panose="02020603050405020304" pitchFamily="18" charset="0"/>
              </a:rPr>
              <a:t>Dragan </a:t>
            </a:r>
            <a:r>
              <a:rPr lang="en-US" dirty="0" err="1">
                <a:ln>
                  <a:solidFill>
                    <a:schemeClr val="bg1"/>
                  </a:solidFill>
                </a:ln>
                <a:solidFill>
                  <a:schemeClr val="bg1"/>
                </a:solidFill>
                <a:latin typeface="Times New Roman" panose="02020603050405020304" pitchFamily="18" charset="0"/>
                <a:cs typeface="Times New Roman" panose="02020603050405020304" pitchFamily="18" charset="0"/>
              </a:rPr>
              <a:t>Radoicic</a:t>
            </a:r>
            <a:endParaRPr lang="en-US"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33" name="Téglalap 32">
            <a:extLst>
              <a:ext uri="{FF2B5EF4-FFF2-40B4-BE49-F238E27FC236}">
                <a16:creationId xmlns:a16="http://schemas.microsoft.com/office/drawing/2014/main" id="{D5978201-7F4E-6143-A479-E2585AB0FC1C}"/>
              </a:ext>
            </a:extLst>
          </p:cNvPr>
          <p:cNvSpPr/>
          <p:nvPr/>
        </p:nvSpPr>
        <p:spPr>
          <a:xfrm>
            <a:off x="6008779" y="6291772"/>
            <a:ext cx="1986441" cy="369332"/>
          </a:xfrm>
          <a:prstGeom prst="rect">
            <a:avLst/>
          </a:prstGeom>
          <a:solidFill>
            <a:srgbClr val="2A4985"/>
          </a:solidFill>
        </p:spPr>
        <p:txBody>
          <a:bodyPr wrap="none">
            <a:spAutoFit/>
          </a:bodyPr>
          <a:lstStyle/>
          <a:p>
            <a:r>
              <a:rPr lang="en-US" dirty="0">
                <a:ln>
                  <a:solidFill>
                    <a:schemeClr val="bg1"/>
                  </a:solidFill>
                </a:ln>
                <a:solidFill>
                  <a:schemeClr val="bg1"/>
                </a:solidFill>
                <a:latin typeface="Times New Roman" panose="02020603050405020304" pitchFamily="18" charset="0"/>
                <a:cs typeface="Times New Roman" panose="02020603050405020304" pitchFamily="18" charset="0"/>
              </a:rPr>
              <a:t>Benjamin Ricciardi</a:t>
            </a:r>
            <a:endParaRPr lang="en-GB" dirty="0"/>
          </a:p>
        </p:txBody>
      </p:sp>
      <p:sp>
        <p:nvSpPr>
          <p:cNvPr id="34" name="Téglalap 33">
            <a:extLst>
              <a:ext uri="{FF2B5EF4-FFF2-40B4-BE49-F238E27FC236}">
                <a16:creationId xmlns:a16="http://schemas.microsoft.com/office/drawing/2014/main" id="{30E4F0C4-56B6-CB4F-8FEC-5474841D0803}"/>
              </a:ext>
            </a:extLst>
          </p:cNvPr>
          <p:cNvSpPr/>
          <p:nvPr/>
        </p:nvSpPr>
        <p:spPr>
          <a:xfrm>
            <a:off x="8232760" y="6014773"/>
            <a:ext cx="1710725" cy="646331"/>
          </a:xfrm>
          <a:prstGeom prst="rect">
            <a:avLst/>
          </a:prstGeom>
          <a:solidFill>
            <a:srgbClr val="2A4985"/>
          </a:solidFill>
        </p:spPr>
        <p:txBody>
          <a:bodyPr wrap="none">
            <a:spAutoFit/>
          </a:bodyPr>
          <a:lstStyle/>
          <a:p>
            <a:pPr algn="ctr"/>
            <a:r>
              <a:rPr lang="en-US" dirty="0">
                <a:ln>
                  <a:solidFill>
                    <a:schemeClr val="bg1"/>
                  </a:solidFill>
                </a:ln>
                <a:solidFill>
                  <a:schemeClr val="bg1"/>
                </a:solidFill>
                <a:latin typeface="Times New Roman" panose="02020603050405020304" pitchFamily="18" charset="0"/>
                <a:cs typeface="Times New Roman" panose="02020603050405020304" pitchFamily="18" charset="0"/>
              </a:rPr>
              <a:t>Salvador </a:t>
            </a:r>
          </a:p>
          <a:p>
            <a:pPr algn="ctr"/>
            <a:r>
              <a:rPr lang="en-US" dirty="0">
                <a:ln>
                  <a:solidFill>
                    <a:schemeClr val="bg1"/>
                  </a:solidFill>
                </a:ln>
                <a:solidFill>
                  <a:schemeClr val="bg1"/>
                </a:solidFill>
                <a:latin typeface="Times New Roman" panose="02020603050405020304" pitchFamily="18" charset="0"/>
                <a:cs typeface="Times New Roman" panose="02020603050405020304" pitchFamily="18" charset="0"/>
              </a:rPr>
              <a:t>Rivero-</a:t>
            </a:r>
            <a:r>
              <a:rPr lang="en-US" dirty="0" err="1">
                <a:ln>
                  <a:solidFill>
                    <a:schemeClr val="bg1"/>
                  </a:solidFill>
                </a:ln>
                <a:solidFill>
                  <a:schemeClr val="bg1"/>
                </a:solidFill>
                <a:latin typeface="Times New Roman" panose="02020603050405020304" pitchFamily="18" charset="0"/>
                <a:cs typeface="Times New Roman" panose="02020603050405020304" pitchFamily="18" charset="0"/>
              </a:rPr>
              <a:t>Boschert</a:t>
            </a:r>
            <a:endParaRPr lang="en-GB" dirty="0"/>
          </a:p>
        </p:txBody>
      </p:sp>
      <p:sp>
        <p:nvSpPr>
          <p:cNvPr id="35" name="Téglalap 34">
            <a:extLst>
              <a:ext uri="{FF2B5EF4-FFF2-40B4-BE49-F238E27FC236}">
                <a16:creationId xmlns:a16="http://schemas.microsoft.com/office/drawing/2014/main" id="{8AF55608-C5CB-C743-BCBC-C9E6BE4BDB0B}"/>
              </a:ext>
            </a:extLst>
          </p:cNvPr>
          <p:cNvSpPr/>
          <p:nvPr/>
        </p:nvSpPr>
        <p:spPr>
          <a:xfrm>
            <a:off x="10440430" y="6218776"/>
            <a:ext cx="1463670" cy="369332"/>
          </a:xfrm>
          <a:prstGeom prst="rect">
            <a:avLst/>
          </a:prstGeom>
          <a:solidFill>
            <a:srgbClr val="2A4985"/>
          </a:solidFill>
        </p:spPr>
        <p:txBody>
          <a:bodyPr wrap="none">
            <a:spAutoFit/>
          </a:bodyPr>
          <a:lstStyle/>
          <a:p>
            <a:r>
              <a:rPr lang="en-US" dirty="0" err="1">
                <a:ln>
                  <a:solidFill>
                    <a:schemeClr val="bg1"/>
                  </a:solidFill>
                </a:ln>
                <a:solidFill>
                  <a:schemeClr val="bg1"/>
                </a:solidFill>
                <a:latin typeface="Times New Roman" panose="02020603050405020304" pitchFamily="18" charset="0"/>
                <a:cs typeface="Times New Roman" panose="02020603050405020304" pitchFamily="18" charset="0"/>
              </a:rPr>
              <a:t>Shaojie</a:t>
            </a:r>
            <a:r>
              <a:rPr lang="en-US" dirty="0">
                <a:ln>
                  <a:solidFill>
                    <a:schemeClr val="bg1"/>
                  </a:solidFill>
                </a:ln>
                <a:solidFill>
                  <a:schemeClr val="bg1"/>
                </a:solidFill>
                <a:latin typeface="Times New Roman" panose="02020603050405020304" pitchFamily="18" charset="0"/>
                <a:cs typeface="Times New Roman" panose="02020603050405020304" pitchFamily="18" charset="0"/>
              </a:rPr>
              <a:t> Wang</a:t>
            </a:r>
            <a:endParaRPr lang="en-TR">
              <a:ln>
                <a:solidFill>
                  <a:schemeClr val="bg1"/>
                </a:solid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495300" y="1536701"/>
            <a:ext cx="11453256" cy="5168900"/>
          </a:xfrm>
        </p:spPr>
        <p:txBody>
          <a:bodyPr>
            <a:normAutofit/>
          </a:bodyPr>
          <a:lstStyle/>
          <a:p>
            <a:pPr algn="ctr"/>
            <a:r>
              <a:rPr lang="en-US" u="sng" dirty="0">
                <a:solidFill>
                  <a:srgbClr val="002060"/>
                </a:solidFill>
                <a:latin typeface="Times New Roman" panose="02020603050405020304" pitchFamily="18" charset="0"/>
                <a:cs typeface="Times New Roman" panose="02020603050405020304" pitchFamily="18" charset="0"/>
              </a:rPr>
              <a:t>After TKA &amp; THA, patients suffer from </a:t>
            </a:r>
            <a:r>
              <a:rPr lang="en-US" b="1" u="sng" dirty="0">
                <a:solidFill>
                  <a:srgbClr val="002060"/>
                </a:solidFill>
                <a:latin typeface="Times New Roman" panose="02020603050405020304" pitchFamily="18" charset="0"/>
                <a:cs typeface="Times New Roman" panose="02020603050405020304" pitchFamily="18" charset="0"/>
              </a:rPr>
              <a:t>PAIN</a:t>
            </a:r>
            <a:br>
              <a:rPr lang="en-US" dirty="0">
                <a:solidFill>
                  <a:srgbClr val="002060"/>
                </a:solidFill>
                <a:latin typeface="Times New Roman" panose="02020603050405020304" pitchFamily="18" charset="0"/>
                <a:cs typeface="Times New Roman" panose="02020603050405020304" pitchFamily="18" charset="0"/>
              </a:rPr>
            </a:br>
            <a:br>
              <a:rPr lang="en-US" dirty="0">
                <a:solidFill>
                  <a:srgbClr val="002060"/>
                </a:solidFill>
                <a:latin typeface="Times New Roman" panose="02020603050405020304" pitchFamily="18" charset="0"/>
                <a:cs typeface="Times New Roman" panose="02020603050405020304" pitchFamily="18" charset="0"/>
              </a:rPr>
            </a:br>
            <a:r>
              <a:rPr lang="en-US" dirty="0" err="1">
                <a:solidFill>
                  <a:srgbClr val="002060"/>
                </a:solidFill>
                <a:latin typeface="Times New Roman" panose="02020603050405020304" pitchFamily="18" charset="0"/>
                <a:cs typeface="Times New Roman" panose="02020603050405020304" pitchFamily="18" charset="0"/>
              </a:rPr>
              <a:t>Anaesthetist’s</a:t>
            </a:r>
            <a:r>
              <a:rPr lang="en-US" dirty="0">
                <a:solidFill>
                  <a:srgbClr val="002060"/>
                </a:solidFill>
                <a:latin typeface="Times New Roman" panose="02020603050405020304" pitchFamily="18" charset="0"/>
                <a:cs typeface="Times New Roman" panose="02020603050405020304" pitchFamily="18" charset="0"/>
              </a:rPr>
              <a:t> perspective: pain relief</a:t>
            </a:r>
            <a:br>
              <a:rPr lang="en-US" dirty="0">
                <a:solidFill>
                  <a:srgbClr val="002060"/>
                </a:solidFill>
                <a:latin typeface="Times New Roman" panose="02020603050405020304" pitchFamily="18" charset="0"/>
                <a:cs typeface="Times New Roman" panose="02020603050405020304" pitchFamily="18" charset="0"/>
              </a:rPr>
            </a:br>
            <a:r>
              <a:rPr lang="en-US" dirty="0">
                <a:solidFill>
                  <a:srgbClr val="002060"/>
                </a:solidFill>
                <a:latin typeface="Times New Roman" panose="02020603050405020304" pitchFamily="18" charset="0"/>
                <a:cs typeface="Times New Roman" panose="02020603050405020304" pitchFamily="18" charset="0"/>
              </a:rPr>
              <a:t>Surgeon’s goal: good &amp; safe early function</a:t>
            </a:r>
            <a:br>
              <a:rPr lang="en-US" dirty="0">
                <a:solidFill>
                  <a:srgbClr val="002060"/>
                </a:solidFill>
                <a:latin typeface="Times New Roman" panose="02020603050405020304" pitchFamily="18" charset="0"/>
                <a:cs typeface="Times New Roman" panose="02020603050405020304" pitchFamily="18" charset="0"/>
              </a:rPr>
            </a:br>
            <a:r>
              <a:rPr lang="en-US" dirty="0">
                <a:solidFill>
                  <a:srgbClr val="002060"/>
                </a:solidFill>
                <a:latin typeface="Times New Roman" panose="02020603050405020304" pitchFamily="18" charset="0"/>
                <a:cs typeface="Times New Roman" panose="02020603050405020304" pitchFamily="18" charset="0"/>
              </a:rPr>
              <a:t>Physio’s task: early mobilization, full WB</a:t>
            </a:r>
            <a:br>
              <a:rPr lang="en-US" dirty="0">
                <a:solidFill>
                  <a:srgbClr val="002060"/>
                </a:solidFill>
                <a:latin typeface="Times New Roman" panose="02020603050405020304" pitchFamily="18" charset="0"/>
                <a:cs typeface="Times New Roman" panose="02020603050405020304" pitchFamily="18" charset="0"/>
              </a:rPr>
            </a:br>
            <a:r>
              <a:rPr lang="en-US" dirty="0">
                <a:solidFill>
                  <a:srgbClr val="002060"/>
                </a:solidFill>
                <a:latin typeface="Times New Roman" panose="02020603050405020304" pitchFamily="18" charset="0"/>
                <a:cs typeface="Times New Roman" panose="02020603050405020304" pitchFamily="18" charset="0"/>
              </a:rPr>
              <a:t>Hospital management’s interest: short LOS</a:t>
            </a:r>
            <a:br>
              <a:rPr lang="en-US" dirty="0">
                <a:solidFill>
                  <a:srgbClr val="002060"/>
                </a:solidFill>
                <a:latin typeface="Times New Roman" panose="02020603050405020304" pitchFamily="18" charset="0"/>
                <a:cs typeface="Times New Roman" panose="02020603050405020304" pitchFamily="18" charset="0"/>
              </a:rPr>
            </a:br>
            <a:br>
              <a:rPr lang="en-US" dirty="0">
                <a:solidFill>
                  <a:srgbClr val="002060"/>
                </a:solidFill>
                <a:latin typeface="Times New Roman" panose="02020603050405020304" pitchFamily="18" charset="0"/>
                <a:cs typeface="Times New Roman" panose="02020603050405020304" pitchFamily="18" charset="0"/>
              </a:rPr>
            </a:br>
            <a:r>
              <a:rPr lang="en-US" sz="6000" b="1" dirty="0">
                <a:solidFill>
                  <a:srgbClr val="002060"/>
                </a:solidFill>
                <a:latin typeface="Times New Roman" panose="02020603050405020304" pitchFamily="18" charset="0"/>
                <a:cs typeface="Times New Roman" panose="02020603050405020304" pitchFamily="18" charset="0"/>
              </a:rPr>
              <a:t>ERAS protocols</a:t>
            </a:r>
            <a:endParaRPr lang="en-TR" sz="60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442356" y="15876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914400" y="2727236"/>
            <a:ext cx="10947400" cy="3539430"/>
          </a:xfrm>
          <a:prstGeom prst="rect">
            <a:avLst/>
          </a:prstGeom>
          <a:noFill/>
        </p:spPr>
        <p:txBody>
          <a:bodyPr wrap="square">
            <a:spAutoFit/>
          </a:bodyPr>
          <a:lstStyle/>
          <a:p>
            <a:pPr marL="285750" indent="-285750">
              <a:buFont typeface="Arial" panose="020B0604020202020204" pitchFamily="34" charset="0"/>
              <a:buChar char="•"/>
            </a:pPr>
            <a:r>
              <a:rPr lang="en-US" sz="3200" dirty="0">
                <a:solidFill>
                  <a:srgbClr val="002060"/>
                </a:solidFill>
                <a:latin typeface="Times New Roman" panose="02020603050405020304" pitchFamily="18" charset="0"/>
                <a:cs typeface="Times New Roman" panose="02020603050405020304" pitchFamily="18" charset="0"/>
              </a:rPr>
              <a:t>Systematic review: </a:t>
            </a:r>
            <a:r>
              <a:rPr lang="en-US" sz="3200" dirty="0" err="1">
                <a:solidFill>
                  <a:srgbClr val="002060"/>
                </a:solidFill>
                <a:latin typeface="Times New Roman" panose="02020603050405020304" pitchFamily="18" charset="0"/>
                <a:cs typeface="Times New Roman" panose="02020603050405020304" pitchFamily="18" charset="0"/>
              </a:rPr>
              <a:t>Pubmed</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Embase</a:t>
            </a:r>
            <a:r>
              <a:rPr lang="en-US" sz="3200" dirty="0">
                <a:solidFill>
                  <a:srgbClr val="002060"/>
                </a:solidFill>
                <a:latin typeface="Times New Roman" panose="02020603050405020304" pitchFamily="18" charset="0"/>
                <a:cs typeface="Times New Roman" panose="02020603050405020304" pitchFamily="18" charset="0"/>
              </a:rPr>
              <a:t> and World of Science. </a:t>
            </a:r>
          </a:p>
          <a:p>
            <a:pPr marL="285750" indent="-285750">
              <a:buFont typeface="Arial" panose="020B0604020202020204" pitchFamily="34" charset="0"/>
              <a:buChar char="•"/>
            </a:pPr>
            <a:r>
              <a:rPr lang="en-US" sz="3200" dirty="0" err="1">
                <a:solidFill>
                  <a:srgbClr val="002060"/>
                </a:solidFill>
                <a:latin typeface="Times New Roman" panose="02020603050405020304" pitchFamily="18" charset="0"/>
                <a:cs typeface="Times New Roman" panose="02020603050405020304" pitchFamily="18" charset="0"/>
              </a:rPr>
              <a:t>MeSH</a:t>
            </a:r>
            <a:r>
              <a:rPr lang="en-US" sz="3200" dirty="0">
                <a:solidFill>
                  <a:srgbClr val="002060"/>
                </a:solidFill>
                <a:latin typeface="Times New Roman" panose="02020603050405020304" pitchFamily="18" charset="0"/>
                <a:cs typeface="Times New Roman" panose="02020603050405020304" pitchFamily="18" charset="0"/>
              </a:rPr>
              <a:t> terms: analgesic efficacy of LIA and/or PNB in patients undergoing TKA or THA</a:t>
            </a:r>
          </a:p>
          <a:p>
            <a:pPr marL="285750" indent="-285750">
              <a:buFont typeface="Arial" panose="020B0604020202020204" pitchFamily="34" charset="0"/>
              <a:buChar char="•"/>
            </a:pPr>
            <a:r>
              <a:rPr lang="en-US" sz="3200" dirty="0">
                <a:solidFill>
                  <a:srgbClr val="002060"/>
                </a:solidFill>
                <a:latin typeface="Times New Roman" panose="02020603050405020304" pitchFamily="18" charset="0"/>
                <a:cs typeface="Times New Roman" panose="02020603050405020304" pitchFamily="18" charset="0"/>
              </a:rPr>
              <a:t>Total of 351 papers were found </a:t>
            </a:r>
          </a:p>
          <a:p>
            <a:pPr marL="285750" indent="-285750">
              <a:buFont typeface="Arial" panose="020B0604020202020204" pitchFamily="34" charset="0"/>
              <a:buChar char="•"/>
            </a:pPr>
            <a:r>
              <a:rPr lang="en-US" sz="3200" dirty="0">
                <a:solidFill>
                  <a:srgbClr val="002060"/>
                </a:solidFill>
                <a:latin typeface="Times New Roman" panose="02020603050405020304" pitchFamily="18" charset="0"/>
                <a:cs typeface="Times New Roman" panose="02020603050405020304" pitchFamily="18" charset="0"/>
              </a:rPr>
              <a:t>Only comparative studies included</a:t>
            </a:r>
          </a:p>
          <a:p>
            <a:pPr marL="285750" indent="-285750">
              <a:buFont typeface="Arial" panose="020B0604020202020204" pitchFamily="34" charset="0"/>
              <a:buChar char="•"/>
            </a:pPr>
            <a:r>
              <a:rPr lang="en-US" sz="3200" u="sng" dirty="0">
                <a:solidFill>
                  <a:srgbClr val="002060"/>
                </a:solidFill>
                <a:latin typeface="Times New Roman" panose="02020603050405020304" pitchFamily="18" charset="0"/>
                <a:cs typeface="Times New Roman" panose="02020603050405020304" pitchFamily="18" charset="0"/>
              </a:rPr>
              <a:t>102 papers selected for final evaluation</a:t>
            </a:r>
          </a:p>
          <a:p>
            <a:r>
              <a:rPr lang="en-US" sz="3200" dirty="0">
                <a:solidFill>
                  <a:srgbClr val="002060"/>
                </a:solidFill>
                <a:latin typeface="Times New Roman" panose="02020603050405020304" pitchFamily="18" charset="0"/>
                <a:cs typeface="Times New Roman" panose="02020603050405020304" pitchFamily="18" charset="0"/>
              </a:rPr>
              <a:t>	(90 TKA studies, 9 THA studies and 3 studies TKA&amp;THA)</a:t>
            </a:r>
            <a:endParaRPr lang="hu-HU"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24856" y="15684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124856" y="2436956"/>
            <a:ext cx="12067144" cy="4470255"/>
          </a:xfrm>
        </p:spPr>
        <p:txBody>
          <a:bodyPr>
            <a:normAutofit fontScale="92500"/>
          </a:bodyPr>
          <a:lstStyle/>
          <a:p>
            <a:pPr marL="342900" indent="-342900" algn="l">
              <a:buFont typeface="Wingdings" pitchFamily="2" charset="2"/>
              <a:buChar char="v"/>
            </a:pPr>
            <a:r>
              <a:rPr lang="en-US" sz="4800" dirty="0">
                <a:solidFill>
                  <a:srgbClr val="002060"/>
                </a:solidFill>
                <a:latin typeface="Times New Roman" panose="02020603050405020304" pitchFamily="18" charset="0"/>
                <a:cs typeface="Times New Roman" panose="02020603050405020304" pitchFamily="18" charset="0"/>
              </a:rPr>
              <a:t> LIA and PNG are safe methods when performed properly at TKA/THA</a:t>
            </a:r>
          </a:p>
          <a:p>
            <a:pPr marL="342900" indent="-342900" algn="l">
              <a:buFont typeface="Wingdings" pitchFamily="2" charset="2"/>
              <a:buChar char="v"/>
            </a:pPr>
            <a:r>
              <a:rPr lang="en-US" sz="4800" dirty="0">
                <a:solidFill>
                  <a:srgbClr val="002060"/>
                </a:solidFill>
                <a:latin typeface="Times New Roman" panose="02020603050405020304" pitchFamily="18" charset="0"/>
                <a:cs typeface="Times New Roman" panose="02020603050405020304" pitchFamily="18" charset="0"/>
              </a:rPr>
              <a:t> No superiority was seen, combination is best</a:t>
            </a:r>
          </a:p>
          <a:p>
            <a:pPr marL="342900" indent="-342900" algn="l">
              <a:buFont typeface="Wingdings" pitchFamily="2" charset="2"/>
              <a:buChar char="v"/>
            </a:pPr>
            <a:r>
              <a:rPr lang="en-US" sz="4800" dirty="0">
                <a:solidFill>
                  <a:srgbClr val="002060"/>
                </a:solidFill>
                <a:latin typeface="Times New Roman" panose="02020603050405020304" pitchFamily="18" charset="0"/>
                <a:cs typeface="Times New Roman" panose="02020603050405020304" pitchFamily="18" charset="0"/>
              </a:rPr>
              <a:t> PNG may interfere with ERAS at THA</a:t>
            </a:r>
          </a:p>
          <a:p>
            <a:pPr marL="342900" indent="-342900" algn="l">
              <a:buFont typeface="Wingdings" pitchFamily="2" charset="2"/>
              <a:buChar char="v"/>
            </a:pPr>
            <a:r>
              <a:rPr lang="en-US" sz="4800" dirty="0">
                <a:solidFill>
                  <a:srgbClr val="002060"/>
                </a:solidFill>
                <a:latin typeface="Times New Roman" panose="02020603050405020304" pitchFamily="18" charset="0"/>
                <a:cs typeface="Times New Roman" panose="02020603050405020304" pitchFamily="18" charset="0"/>
              </a:rPr>
              <a:t> Based on majority of publications, preparation of most effective LIA recommended</a:t>
            </a:r>
            <a:endParaRPr lang="en-TR" sz="4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lnSpcReduction="10000"/>
          </a:bodyPr>
          <a:lstStyle/>
          <a:p>
            <a:pPr algn="l"/>
            <a:r>
              <a:rPr lang="en-US" sz="4800" b="1" dirty="0">
                <a:highlight>
                  <a:srgbClr val="FF0000"/>
                </a:highlight>
                <a:latin typeface="Times New Roman" panose="02020603050405020304" pitchFamily="18" charset="0"/>
                <a:cs typeface="Times New Roman" panose="02020603050405020304" pitchFamily="18" charset="0"/>
              </a:rPr>
              <a:t>Question:</a:t>
            </a:r>
          </a:p>
          <a:p>
            <a:pPr algn="l"/>
            <a:endParaRPr lang="en-US" dirty="0"/>
          </a:p>
          <a:p>
            <a:pPr algn="l"/>
            <a:r>
              <a:rPr lang="en-US" sz="4800" b="1" dirty="0">
                <a:solidFill>
                  <a:srgbClr val="002060"/>
                </a:solidFill>
                <a:latin typeface="Times New Roman" panose="02020603050405020304" pitchFamily="18" charset="0"/>
                <a:cs typeface="Times New Roman" panose="02020603050405020304" pitchFamily="18" charset="0"/>
              </a:rPr>
              <a:t>Is there a difference in analgesic efficacy between nerve block and intraarticular administration of analgesia for patients undergoing knee or hip arthroplasty?</a:t>
            </a:r>
            <a:endParaRPr lang="en-TR" sz="48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368300" y="2022619"/>
            <a:ext cx="11531600" cy="4746481"/>
          </a:xfrm>
          <a:ln>
            <a:noFill/>
          </a:ln>
        </p:spPr>
        <p:style>
          <a:lnRef idx="2">
            <a:schemeClr val="accent1"/>
          </a:lnRef>
          <a:fillRef idx="1">
            <a:schemeClr val="lt1"/>
          </a:fillRef>
          <a:effectRef idx="0">
            <a:schemeClr val="accent1"/>
          </a:effectRef>
          <a:fontRef idx="minor">
            <a:schemeClr val="dk1"/>
          </a:fontRef>
        </p:style>
        <p:txBody>
          <a:bodyPr>
            <a:normAutofit/>
          </a:bodyPr>
          <a:lstStyle/>
          <a:p>
            <a:pPr algn="l"/>
            <a:r>
              <a:rPr lang="en-US" sz="5200" b="1" dirty="0">
                <a:highlight>
                  <a:srgbClr val="00FF00"/>
                </a:highlight>
                <a:latin typeface="Times New Roman" panose="02020603050405020304" pitchFamily="18" charset="0"/>
                <a:cs typeface="Times New Roman" panose="02020603050405020304" pitchFamily="18" charset="0"/>
              </a:rPr>
              <a:t>Response / Recommendation for TKA</a:t>
            </a:r>
            <a:endParaRPr lang="hu-HU" sz="5200" dirty="0">
              <a:highlight>
                <a:srgbClr val="00FF00"/>
              </a:highlight>
              <a:latin typeface="Times New Roman" panose="02020603050405020304" pitchFamily="18" charset="0"/>
              <a:cs typeface="Times New Roman" panose="02020603050405020304" pitchFamily="18" charset="0"/>
            </a:endParaRPr>
          </a:p>
          <a:p>
            <a:pPr algn="l"/>
            <a:r>
              <a:rPr lang="en-US" dirty="0">
                <a:highlight>
                  <a:srgbClr val="00FF00"/>
                </a:highlight>
                <a:latin typeface="Times New Roman" panose="02020603050405020304" pitchFamily="18" charset="0"/>
                <a:cs typeface="Times New Roman" panose="02020603050405020304" pitchFamily="18" charset="0"/>
              </a:rPr>
              <a:t> </a:t>
            </a:r>
          </a:p>
          <a:p>
            <a:pPr algn="l"/>
            <a:endParaRPr lang="hu-HU" b="1" dirty="0">
              <a:latin typeface="Times New Roman" panose="02020603050405020304" pitchFamily="18" charset="0"/>
              <a:cs typeface="Times New Roman" panose="02020603050405020304" pitchFamily="18" charset="0"/>
            </a:endParaRPr>
          </a:p>
          <a:p>
            <a:pPr algn="l"/>
            <a:r>
              <a:rPr lang="en-US" sz="3500" b="1" dirty="0">
                <a:solidFill>
                  <a:srgbClr val="002060"/>
                </a:solidFill>
                <a:latin typeface="Times New Roman" panose="02020603050405020304" pitchFamily="18" charset="0"/>
                <a:cs typeface="Times New Roman" panose="02020603050405020304" pitchFamily="18" charset="0"/>
              </a:rPr>
              <a:t>Local infiltration analgesia (LIA) and peripheral motor-sparing nerve blocks (PNB), when performed properly, have similar analgesic efficacy after total knee arthroplasty (TKA). </a:t>
            </a:r>
            <a:r>
              <a:rPr lang="en-US" b="1" dirty="0"/>
              <a:t> </a:t>
            </a:r>
            <a:endParaRPr lang="hu-HU" b="1" dirty="0"/>
          </a:p>
          <a:p>
            <a:pPr algn="l"/>
            <a:endParaRPr lang="hu-HU"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82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368300" y="2022619"/>
            <a:ext cx="11531600" cy="4746481"/>
          </a:xfrm>
          <a:ln>
            <a:noFill/>
          </a:ln>
        </p:spPr>
        <p:style>
          <a:lnRef idx="2">
            <a:schemeClr val="accent1"/>
          </a:lnRef>
          <a:fillRef idx="1">
            <a:schemeClr val="lt1"/>
          </a:fillRef>
          <a:effectRef idx="0">
            <a:schemeClr val="accent1"/>
          </a:effectRef>
          <a:fontRef idx="minor">
            <a:schemeClr val="dk1"/>
          </a:fontRef>
        </p:style>
        <p:txBody>
          <a:bodyPr>
            <a:normAutofit/>
          </a:bodyPr>
          <a:lstStyle/>
          <a:p>
            <a:pPr algn="l"/>
            <a:r>
              <a:rPr lang="en-US" sz="5200" b="1" dirty="0">
                <a:highlight>
                  <a:srgbClr val="00FF00"/>
                </a:highlight>
                <a:latin typeface="Times New Roman" panose="02020603050405020304" pitchFamily="18" charset="0"/>
                <a:cs typeface="Times New Roman" panose="02020603050405020304" pitchFamily="18" charset="0"/>
              </a:rPr>
              <a:t>Response / Recommendation for THA</a:t>
            </a:r>
            <a:endParaRPr lang="hu-HU" sz="5200" dirty="0">
              <a:highlight>
                <a:srgbClr val="00FF00"/>
              </a:highlight>
              <a:latin typeface="Times New Roman" panose="02020603050405020304" pitchFamily="18" charset="0"/>
              <a:cs typeface="Times New Roman" panose="02020603050405020304" pitchFamily="18" charset="0"/>
            </a:endParaRPr>
          </a:p>
          <a:p>
            <a:pPr algn="l"/>
            <a:r>
              <a:rPr lang="en-US" dirty="0">
                <a:highlight>
                  <a:srgbClr val="00FF00"/>
                </a:highlight>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pPr algn="l"/>
            <a:r>
              <a:rPr lang="en-US" sz="3500" b="1" dirty="0">
                <a:solidFill>
                  <a:srgbClr val="002060"/>
                </a:solidFill>
                <a:latin typeface="Times New Roman" panose="02020603050405020304" pitchFamily="18" charset="0"/>
                <a:cs typeface="Times New Roman" panose="02020603050405020304" pitchFamily="18" charset="0"/>
              </a:rPr>
              <a:t>Local infiltration analgesia (LIA) can provide added analgesia for patients undergoing total hip arthroplasty (THA). Peripheral nerve block (PNB) has not demonstrated additional analgesic benefit after THA. In addition, PNB may interfere with muscular strength, and therefore may delay the recovery process.</a:t>
            </a:r>
            <a:endParaRPr lang="hu-HU" sz="3500" b="1" dirty="0">
              <a:solidFill>
                <a:srgbClr val="002060"/>
              </a:solidFill>
              <a:latin typeface="Times New Roman" panose="02020603050405020304" pitchFamily="18" charset="0"/>
              <a:cs typeface="Times New Roman" panose="02020603050405020304" pitchFamily="18" charset="0"/>
            </a:endParaRPr>
          </a:p>
          <a:p>
            <a:r>
              <a:rPr lang="en-US" b="1" dirty="0"/>
              <a:t> </a:t>
            </a:r>
            <a:endParaRPr lang="hu-HU" b="1" dirty="0"/>
          </a:p>
          <a:p>
            <a:pPr algn="l"/>
            <a:endParaRPr lang="hu-HU"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745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3344708-9D56-9941-A819-F8B43818D061}"/>
              </a:ext>
            </a:extLst>
          </p:cNvPr>
          <p:cNvSpPr>
            <a:spLocks noChangeArrowheads="1"/>
          </p:cNvSpPr>
          <p:nvPr/>
        </p:nvSpPr>
        <p:spPr bwMode="auto">
          <a:xfrm>
            <a:off x="457200" y="2535584"/>
            <a:ext cx="11290300" cy="35394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hu-HU"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For LIA single local anesthetic (ropivacaine or bupivacaine)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hu-HU" sz="2800" dirty="0">
                <a:latin typeface="Times New Roman" panose="02020603050405020304" pitchFamily="18" charset="0"/>
                <a:ea typeface="Times New Roman" panose="02020603050405020304" pitchFamily="18" charset="0"/>
                <a:cs typeface="Times New Roman" panose="02020603050405020304" pitchFamily="18" charset="0"/>
              </a:rPr>
              <a:t>Addition of </a:t>
            </a:r>
            <a:r>
              <a:rPr kumimoji="0" lang="en-US" altLang="hu-HU"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epinephrine and/or tranexamic acid as part of the cocktail has numerous advantages</a:t>
            </a:r>
            <a:r>
              <a:rPr lang="en-US" altLang="hu-HU" sz="2800" dirty="0">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hu-HU"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like reduced postoperative bleeding.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hu-HU"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There is no clear evidence advocating the use of additional substances </a:t>
            </a:r>
            <a:r>
              <a:rPr lang="en-US" altLang="hu-HU" sz="2800" dirty="0">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hu-HU"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glucocorticoids, NSAIDs, opioids or antibiotics)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hu-HU" sz="28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Application of LIA can be performed in one or more steps during the surgery, the exact anatomical location of the injections based on innervational anatomy</a:t>
            </a:r>
            <a:endParaRPr kumimoji="0" lang="en-US" altLang="hu-HU" sz="2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9" name="Téglalap 8">
            <a:extLst>
              <a:ext uri="{FF2B5EF4-FFF2-40B4-BE49-F238E27FC236}">
                <a16:creationId xmlns:a16="http://schemas.microsoft.com/office/drawing/2014/main" id="{E9C3C072-055B-B84C-90C0-03BBB86CD99A}"/>
              </a:ext>
            </a:extLst>
          </p:cNvPr>
          <p:cNvSpPr/>
          <p:nvPr/>
        </p:nvSpPr>
        <p:spPr>
          <a:xfrm>
            <a:off x="551627" y="1453634"/>
            <a:ext cx="3074881" cy="830997"/>
          </a:xfrm>
          <a:prstGeom prst="rect">
            <a:avLst/>
          </a:prstGeom>
        </p:spPr>
        <p:txBody>
          <a:bodyPr wrap="none">
            <a:spAutoFit/>
          </a:bodyPr>
          <a:lstStyle/>
          <a:p>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80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5453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customXml/itemProps3.xml><?xml version="1.0" encoding="utf-8"?>
<ds:datastoreItem xmlns:ds="http://schemas.openxmlformats.org/officeDocument/2006/customXml" ds:itemID="{D32D4354-B25A-448A-B9A3-A5FBB3131E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10064</TotalTime>
  <Words>648</Words>
  <Application>Microsoft Office PowerPoint</Application>
  <PresentationFormat>Geniş ekran</PresentationFormat>
  <Paragraphs>61</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Aptos</vt:lpstr>
      <vt:lpstr>Aptos Display</vt:lpstr>
      <vt:lpstr>Arial</vt:lpstr>
      <vt:lpstr>Times New Roman</vt:lpstr>
      <vt:lpstr>Wingdings</vt:lpstr>
      <vt:lpstr>Office Teması</vt:lpstr>
      <vt:lpstr>PowerPoint Sunusu</vt:lpstr>
      <vt:lpstr>PowerPoint Sunusu</vt:lpstr>
      <vt:lpstr>After TKA &amp; THA, patients suffer from PAIN  Anaesthetist’s perspective: pain relief Surgeon’s goal: good &amp; safe early function Physio’s task: early mobilization, full WB Hospital management’s interest: short LOS  ERAS protocols</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Deniz Demirkıran</dc:creator>
  <cp:lastModifiedBy>kayhan karaytug</cp:lastModifiedBy>
  <cp:revision>24</cp:revision>
  <dcterms:created xsi:type="dcterms:W3CDTF">2024-06-13T13:25:39Z</dcterms:created>
  <dcterms:modified xsi:type="dcterms:W3CDTF">2024-08-26T03:02:18Z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