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8" r:id="rId6"/>
    <p:sldId id="258" r:id="rId7"/>
    <p:sldId id="257" r:id="rId8"/>
    <p:sldId id="259" r:id="rId9"/>
    <p:sldId id="264" r:id="rId10"/>
    <p:sldId id="266" r:id="rId11"/>
    <p:sldId id="265" r:id="rId12"/>
    <p:sldId id="269"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llemlayou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5"/>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601D2-F4E3-42B2-A591-7A7E93A32557}" type="datetimeFigureOut">
              <a:rPr lang="da-DK" smtClean="0"/>
              <a:t>25-08-2024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D2430-27DA-4669-A19F-38B5A3EAED30}" type="slidenum">
              <a:rPr lang="da-DK" smtClean="0"/>
              <a:t>‹#›</a:t>
            </a:fld>
            <a:endParaRPr lang="da-DK"/>
          </a:p>
        </p:txBody>
      </p:sp>
    </p:spTree>
    <p:extLst>
      <p:ext uri="{BB962C8B-B14F-4D97-AF65-F5344CB8AC3E}">
        <p14:creationId xmlns:p14="http://schemas.microsoft.com/office/powerpoint/2010/main" val="35516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43D2430-27DA-4669-A19F-38B5A3EAED30}" type="slidenum">
              <a:rPr lang="da-DK" smtClean="0"/>
              <a:t>3</a:t>
            </a:fld>
            <a:endParaRPr lang="da-DK"/>
          </a:p>
        </p:txBody>
      </p:sp>
    </p:spTree>
    <p:extLst>
      <p:ext uri="{BB962C8B-B14F-4D97-AF65-F5344CB8AC3E}">
        <p14:creationId xmlns:p14="http://schemas.microsoft.com/office/powerpoint/2010/main" val="313300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43D2430-27DA-4669-A19F-38B5A3EAED30}" type="slidenum">
              <a:rPr lang="da-DK" smtClean="0"/>
              <a:t>4</a:t>
            </a:fld>
            <a:endParaRPr lang="da-DK"/>
          </a:p>
        </p:txBody>
      </p:sp>
    </p:spTree>
    <p:extLst>
      <p:ext uri="{BB962C8B-B14F-4D97-AF65-F5344CB8AC3E}">
        <p14:creationId xmlns:p14="http://schemas.microsoft.com/office/powerpoint/2010/main" val="221094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500209" y="1998482"/>
            <a:ext cx="11371280" cy="4355185"/>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Aft>
                <a:spcPts val="800"/>
              </a:spcAft>
            </a:pPr>
            <a:r>
              <a:rPr lang="en-US" sz="1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da-DK" sz="1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r>
              <a:rPr lang="en-US" sz="111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Should intravenous steroids be administered during routine primary knee or hip arthroplasty?</a:t>
            </a:r>
          </a:p>
          <a:p>
            <a:pPr>
              <a:lnSpc>
                <a:spcPct val="107000"/>
              </a:lnSpc>
              <a:spcAft>
                <a:spcPts val="800"/>
              </a:spcAft>
            </a:pPr>
            <a:endParaRPr lang="en-US" sz="87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da-DK" sz="7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da-DK" sz="7400" dirty="0">
              <a:effectLst/>
              <a:latin typeface="Arial" panose="020B0604020202020204" pitchFamily="34" charset="0"/>
              <a:ea typeface="Calibri" panose="020F0502020204030204" pitchFamily="34" charset="0"/>
              <a:cs typeface="Arial" panose="020B0604020202020204" pitchFamily="34" charset="0"/>
            </a:endParaRPr>
          </a:p>
          <a:p>
            <a:r>
              <a:rPr lang="en-US" sz="7400" dirty="0">
                <a:solidFill>
                  <a:srgbClr val="002060"/>
                </a:solidFill>
                <a:latin typeface="Arial" panose="020B0604020202020204" pitchFamily="34" charset="0"/>
                <a:cs typeface="Arial" panose="020B0604020202020204" pitchFamily="34" charset="0"/>
              </a:rPr>
              <a:t>Armita A. Abedi, International Consensus Meeting Fellow</a:t>
            </a: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endParaRPr lang="en-TR"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person, Ansigt, mur, tøj&#10;&#10;Automatisk genereret beskrivelse">
            <a:extLst>
              <a:ext uri="{FF2B5EF4-FFF2-40B4-BE49-F238E27FC236}">
                <a16:creationId xmlns:a16="http://schemas.microsoft.com/office/drawing/2014/main" id="{FFF2364B-EB6A-91B0-7200-F9D759D3B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308" y="2690604"/>
            <a:ext cx="1706467" cy="2078285"/>
          </a:xfrm>
          <a:prstGeom prst="rect">
            <a:avLst/>
          </a:prstGeom>
        </p:spPr>
      </p:pic>
      <p:pic>
        <p:nvPicPr>
          <p:cNvPr id="5" name="Billede 4" descr="Et billede, der indeholder Skæg, Ansigt, menneske, ansigtsbehåring">
            <a:extLst>
              <a:ext uri="{FF2B5EF4-FFF2-40B4-BE49-F238E27FC236}">
                <a16:creationId xmlns:a16="http://schemas.microsoft.com/office/drawing/2014/main" id="{A702C0CB-51CC-0AE8-9C46-EC7580380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656" y="2678822"/>
            <a:ext cx="1686919" cy="2078285"/>
          </a:xfrm>
          <a:prstGeom prst="rect">
            <a:avLst/>
          </a:prstGeom>
        </p:spPr>
      </p:pic>
      <p:pic>
        <p:nvPicPr>
          <p:cNvPr id="6" name="Billede 5" descr="Et billede, der indeholder person, tøj, Ansigt, smil&#10;&#10;Automatisk genereret beskrivelse">
            <a:extLst>
              <a:ext uri="{FF2B5EF4-FFF2-40B4-BE49-F238E27FC236}">
                <a16:creationId xmlns:a16="http://schemas.microsoft.com/office/drawing/2014/main" id="{8D7606E6-70C9-6095-5EA1-BB8075BDA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031" y="2690210"/>
            <a:ext cx="1362625" cy="2077891"/>
          </a:xfrm>
          <a:prstGeom prst="rect">
            <a:avLst/>
          </a:prstGeom>
        </p:spPr>
      </p:pic>
      <p:pic>
        <p:nvPicPr>
          <p:cNvPr id="7" name="Billede 6" descr="Et billede, der indeholder tøj, person, slips, Ansigt&#10;&#10;Automatisk genereret beskrivelse">
            <a:extLst>
              <a:ext uri="{FF2B5EF4-FFF2-40B4-BE49-F238E27FC236}">
                <a16:creationId xmlns:a16="http://schemas.microsoft.com/office/drawing/2014/main" id="{26C9D5F1-BA80-C7E6-734D-7CC4A46034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274" y="2689817"/>
            <a:ext cx="1652945" cy="2067290"/>
          </a:xfrm>
          <a:prstGeom prst="rect">
            <a:avLst/>
          </a:prstGeom>
        </p:spPr>
      </p:pic>
      <p:pic>
        <p:nvPicPr>
          <p:cNvPr id="8" name="Billede 7">
            <a:extLst>
              <a:ext uri="{FF2B5EF4-FFF2-40B4-BE49-F238E27FC236}">
                <a16:creationId xmlns:a16="http://schemas.microsoft.com/office/drawing/2014/main" id="{AC3AB083-A460-0474-D6EA-2A9CDF9ADA85}"/>
              </a:ext>
            </a:extLst>
          </p:cNvPr>
          <p:cNvPicPr>
            <a:picLocks noChangeAspect="1"/>
          </p:cNvPicPr>
          <p:nvPr/>
        </p:nvPicPr>
        <p:blipFill>
          <a:blip r:embed="rId6"/>
          <a:stretch>
            <a:fillRect/>
          </a:stretch>
        </p:blipFill>
        <p:spPr>
          <a:xfrm>
            <a:off x="6743337" y="2690604"/>
            <a:ext cx="1555971" cy="2077891"/>
          </a:xfrm>
          <a:prstGeom prst="rect">
            <a:avLst/>
          </a:prstGeom>
        </p:spPr>
      </p:pic>
      <p:sp>
        <p:nvSpPr>
          <p:cNvPr id="14" name="Tekstfelt 13">
            <a:extLst>
              <a:ext uri="{FF2B5EF4-FFF2-40B4-BE49-F238E27FC236}">
                <a16:creationId xmlns:a16="http://schemas.microsoft.com/office/drawing/2014/main" id="{0576AE32-D920-1BBA-F5EF-5A85411DC890}"/>
              </a:ext>
            </a:extLst>
          </p:cNvPr>
          <p:cNvSpPr txBox="1"/>
          <p:nvPr/>
        </p:nvSpPr>
        <p:spPr>
          <a:xfrm>
            <a:off x="4666827" y="5447489"/>
            <a:ext cx="2564294" cy="523220"/>
          </a:xfrm>
          <a:prstGeom prst="rect">
            <a:avLst/>
          </a:prstGeom>
          <a:noFill/>
        </p:spPr>
        <p:txBody>
          <a:bodyPr wrap="square" rtlCol="0">
            <a:spAutoFit/>
          </a:bodyPr>
          <a:lstStyle/>
          <a:p>
            <a:r>
              <a:rPr lang="da-DK" sz="2800" b="1" dirty="0">
                <a:solidFill>
                  <a:srgbClr val="002060"/>
                </a:solidFill>
                <a:latin typeface="Arial" panose="020B0604020202020204" pitchFamily="34" charset="0"/>
                <a:cs typeface="Arial" panose="020B0604020202020204" pitchFamily="34" charset="0"/>
              </a:rPr>
              <a:t>The Experts </a:t>
            </a:r>
          </a:p>
        </p:txBody>
      </p:sp>
    </p:spTree>
    <p:extLst>
      <p:ext uri="{BB962C8B-B14F-4D97-AF65-F5344CB8AC3E}">
        <p14:creationId xmlns:p14="http://schemas.microsoft.com/office/powerpoint/2010/main" val="162531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384317" y="2766218"/>
            <a:ext cx="10515600" cy="1325563"/>
          </a:xfrm>
        </p:spPr>
        <p:txBody>
          <a:bodyPr>
            <a:normAutofit fontScale="90000"/>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br>
              <a:rPr lang="en-US" u="sng" dirty="0">
                <a:solidFill>
                  <a:srgbClr val="002060"/>
                </a:solidFill>
                <a:latin typeface="Times New Roman" panose="02020603050405020304" pitchFamily="18" charset="0"/>
                <a:cs typeface="Times New Roman" panose="02020603050405020304" pitchFamily="18" charset="0"/>
              </a:rPr>
            </a:br>
            <a:br>
              <a:rPr lang="en-US" u="sng"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Arial" panose="020B0604020202020204" pitchFamily="34" charset="0"/>
                <a:cs typeface="Arial" panose="020B0604020202020204" pitchFamily="34" charset="0"/>
              </a:rPr>
              <a:t>Key for optimizing evidence-based practices in surgical recovery &amp; pain management</a:t>
            </a:r>
            <a:br>
              <a:rPr lang="en-US" dirty="0">
                <a:solidFill>
                  <a:srgbClr val="002060"/>
                </a:solidFill>
                <a:latin typeface="Arial" panose="020B0604020202020204" pitchFamily="34" charset="0"/>
                <a:cs typeface="Arial" panose="020B0604020202020204" pitchFamily="34" charset="0"/>
              </a:rPr>
            </a:br>
            <a:br>
              <a:rPr lang="en-US" dirty="0">
                <a:solidFill>
                  <a:srgbClr val="002060"/>
                </a:solidFill>
                <a:latin typeface="Arial" panose="020B0604020202020204" pitchFamily="34" charset="0"/>
                <a:cs typeface="Arial" panose="020B0604020202020204" pitchFamily="34" charset="0"/>
              </a:rPr>
            </a:br>
            <a:endParaRPr lang="en-TR" u="sng" dirty="0">
              <a:solidFill>
                <a:srgbClr val="002060"/>
              </a:solidFill>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D1164C07-31C3-E490-936D-E66049288D81}"/>
              </a:ext>
            </a:extLst>
          </p:cNvPr>
          <p:cNvSpPr txBox="1"/>
          <p:nvPr/>
        </p:nvSpPr>
        <p:spPr>
          <a:xfrm>
            <a:off x="1384317" y="4216714"/>
            <a:ext cx="10097868" cy="2585323"/>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Postoperative pain, nausea and vomiting (PONV) are common challenges for patients undergoing total hip arthroplasty (THA) and total knee arthroplasty (TKA)</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Inadequate pain control and PONV: significantly prolong recovery and diminish patient satisfaction</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ptimizing pain management and reducing PONV are critical for enhancing postoperative care protocols and patient outcomes</a:t>
            </a:r>
            <a:br>
              <a:rPr lang="en-US" dirty="0">
                <a:solidFill>
                  <a:srgbClr val="002060"/>
                </a:solidFill>
                <a:latin typeface="Arial" panose="020B0604020202020204" pitchFamily="34" charset="0"/>
                <a:cs typeface="Arial" panose="020B0604020202020204" pitchFamily="34" charset="0"/>
              </a:rPr>
            </a:br>
            <a:br>
              <a:rPr lang="en-US" dirty="0">
                <a:solidFill>
                  <a:srgbClr val="002060"/>
                </a:solidFill>
                <a:latin typeface="Arial" panose="020B0604020202020204" pitchFamily="34" charset="0"/>
                <a:cs typeface="Arial" panose="020B0604020202020204" pitchFamily="34" charset="0"/>
              </a:rPr>
            </a:br>
            <a:endParaRPr lang="da-DK" dirty="0"/>
          </a:p>
        </p:txBody>
      </p:sp>
    </p:spTree>
    <p:extLst>
      <p:ext uri="{BB962C8B-B14F-4D97-AF65-F5344CB8AC3E}">
        <p14:creationId xmlns:p14="http://schemas.microsoft.com/office/powerpoint/2010/main" val="34619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551157" y="11246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Arial" panose="020B0604020202020204" pitchFamily="34" charset="0"/>
                <a:cs typeface="Arial" panose="020B0604020202020204" pitchFamily="34" charset="0"/>
              </a:rPr>
              <a:t>Literature Review</a:t>
            </a:r>
            <a:endParaRPr lang="en-TR"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393848" y="2271826"/>
            <a:ext cx="7000025" cy="2848665"/>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v"/>
            </a:pPr>
            <a:r>
              <a:rPr lang="en-US" sz="3600" dirty="0">
                <a:solidFill>
                  <a:srgbClr val="002060"/>
                </a:solidFill>
                <a:latin typeface="Arial" panose="020B0604020202020204" pitchFamily="34" charset="0"/>
                <a:cs typeface="Arial" panose="020B0604020202020204" pitchFamily="34" charset="0"/>
              </a:rPr>
              <a:t>Search Strategy: </a:t>
            </a:r>
            <a:r>
              <a:rPr lang="da-DK"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Combination of terms: Steroids AND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Intravenous</a:t>
            </a:r>
            <a:r>
              <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a:t>
            </a:r>
            <a:r>
              <a:rPr lang="da-DK"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Arthroplasty</a:t>
            </a:r>
            <a:endParaRPr lang="en-US" sz="3600" dirty="0">
              <a:solidFill>
                <a:srgbClr val="000000"/>
              </a:solidFill>
              <a:latin typeface="Arial" panose="020B0604020202020204" pitchFamily="34" charset="0"/>
              <a:cs typeface="Arial" panose="020B0604020202020204" pitchFamily="34" charset="0"/>
            </a:endParaRPr>
          </a:p>
          <a:p>
            <a:pPr marL="342900" indent="-342900" algn="l">
              <a:buFont typeface="Wingdings" pitchFamily="2" charset="2"/>
              <a:buChar char="v"/>
            </a:pPr>
            <a:r>
              <a:rPr lang="en-US" sz="3600" dirty="0">
                <a:solidFill>
                  <a:srgbClr val="002060"/>
                </a:solidFill>
                <a:latin typeface="Arial" panose="020B0604020202020204" pitchFamily="34" charset="0"/>
                <a:cs typeface="Arial" panose="020B0604020202020204" pitchFamily="34" charset="0"/>
              </a:rPr>
              <a:t>Mesh Terms: </a:t>
            </a:r>
          </a:p>
          <a:p>
            <a:pPr algn="l"/>
            <a:endParaRPr lang="en-US" sz="3600" dirty="0">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en-US" sz="3600" dirty="0">
              <a:latin typeface="Times New Roman" panose="02020603050405020304" pitchFamily="18" charset="0"/>
              <a:cs typeface="Times New Roman" panose="02020603050405020304" pitchFamily="18" charset="0"/>
            </a:endParaRPr>
          </a:p>
        </p:txBody>
      </p:sp>
      <p:graphicFrame>
        <p:nvGraphicFramePr>
          <p:cNvPr id="2" name="Tabel 1">
            <a:extLst>
              <a:ext uri="{FF2B5EF4-FFF2-40B4-BE49-F238E27FC236}">
                <a16:creationId xmlns:a16="http://schemas.microsoft.com/office/drawing/2014/main" id="{982CCCD0-3D71-CA6C-A7C1-EB9E73058DCF}"/>
              </a:ext>
            </a:extLst>
          </p:cNvPr>
          <p:cNvGraphicFramePr>
            <a:graphicFrameLocks noGrp="1"/>
          </p:cNvGraphicFramePr>
          <p:nvPr>
            <p:extLst>
              <p:ext uri="{D42A27DB-BD31-4B8C-83A1-F6EECF244321}">
                <p14:modId xmlns:p14="http://schemas.microsoft.com/office/powerpoint/2010/main" val="767872047"/>
              </p:ext>
            </p:extLst>
          </p:nvPr>
        </p:nvGraphicFramePr>
        <p:xfrm>
          <a:off x="676909" y="4423030"/>
          <a:ext cx="5419091" cy="2126451"/>
        </p:xfrm>
        <a:graphic>
          <a:graphicData uri="http://schemas.openxmlformats.org/drawingml/2006/table">
            <a:tbl>
              <a:tblPr firstRow="1" firstCol="1" bandRow="1">
                <a:tableStyleId>{793D81CF-94F2-401A-BA57-92F5A7B2D0C5}</a:tableStyleId>
              </a:tblPr>
              <a:tblGrid>
                <a:gridCol w="1806176">
                  <a:extLst>
                    <a:ext uri="{9D8B030D-6E8A-4147-A177-3AD203B41FA5}">
                      <a16:colId xmlns:a16="http://schemas.microsoft.com/office/drawing/2014/main" val="3696979075"/>
                    </a:ext>
                  </a:extLst>
                </a:gridCol>
                <a:gridCol w="1806176">
                  <a:extLst>
                    <a:ext uri="{9D8B030D-6E8A-4147-A177-3AD203B41FA5}">
                      <a16:colId xmlns:a16="http://schemas.microsoft.com/office/drawing/2014/main" val="1025750074"/>
                    </a:ext>
                  </a:extLst>
                </a:gridCol>
                <a:gridCol w="1806739">
                  <a:extLst>
                    <a:ext uri="{9D8B030D-6E8A-4147-A177-3AD203B41FA5}">
                      <a16:colId xmlns:a16="http://schemas.microsoft.com/office/drawing/2014/main" val="4196293498"/>
                    </a:ext>
                  </a:extLst>
                </a:gridCol>
              </a:tblGrid>
              <a:tr h="98858">
                <a:tc>
                  <a:txBody>
                    <a:bodyPr/>
                    <a:lstStyle/>
                    <a:p>
                      <a:pPr>
                        <a:lnSpc>
                          <a:spcPct val="107000"/>
                        </a:lnSpc>
                        <a:spcAft>
                          <a:spcPts val="800"/>
                        </a:spcAft>
                      </a:pPr>
                      <a:r>
                        <a:rPr lang="da-DK" sz="1200" dirty="0">
                          <a:effectLst/>
                        </a:rPr>
                        <a:t>Population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Intervention (1)</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Intervention (2)</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117373"/>
                  </a:ext>
                </a:extLst>
              </a:tr>
              <a:tr h="192390">
                <a:tc>
                  <a:txBody>
                    <a:bodyPr/>
                    <a:lstStyle/>
                    <a:p>
                      <a:pPr>
                        <a:lnSpc>
                          <a:spcPct val="107000"/>
                        </a:lnSpc>
                        <a:spcAft>
                          <a:spcPts val="800"/>
                        </a:spcAft>
                      </a:pPr>
                      <a:r>
                        <a:rPr lang="da-DK" sz="1200" b="0">
                          <a:effectLst/>
                        </a:rPr>
                        <a:t>Arthroplasty</a:t>
                      </a:r>
                      <a:endParaRPr lang="da-DK"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Steroids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a:effectLst/>
                        </a:rPr>
                        <a:t>Intravenous</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214280"/>
                  </a:ext>
                </a:extLst>
              </a:tr>
              <a:tr h="392060">
                <a:tc>
                  <a:txBody>
                    <a:bodyPr/>
                    <a:lstStyle/>
                    <a:p>
                      <a:pPr>
                        <a:lnSpc>
                          <a:spcPct val="107000"/>
                        </a:lnSpc>
                        <a:spcAft>
                          <a:spcPts val="800"/>
                        </a:spcAft>
                      </a:pPr>
                      <a:r>
                        <a:rPr lang="da-DK" sz="1200" b="0">
                          <a:effectLst/>
                        </a:rPr>
                        <a:t>Arthroplasty, replacement, knee</a:t>
                      </a:r>
                      <a:endParaRPr lang="da-DK"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err="1">
                          <a:effectLst/>
                        </a:rPr>
                        <a:t>Cortisone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Administration, </a:t>
                      </a:r>
                      <a:r>
                        <a:rPr lang="da-DK" sz="1200" dirty="0" err="1">
                          <a:effectLst/>
                        </a:rPr>
                        <a:t>Intravenous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5961149"/>
                  </a:ext>
                </a:extLst>
              </a:tr>
              <a:tr h="392060">
                <a:tc>
                  <a:txBody>
                    <a:bodyPr/>
                    <a:lstStyle/>
                    <a:p>
                      <a:pPr>
                        <a:lnSpc>
                          <a:spcPct val="107000"/>
                        </a:lnSpc>
                        <a:spcAft>
                          <a:spcPts val="800"/>
                        </a:spcAft>
                      </a:pPr>
                      <a:r>
                        <a:rPr lang="da-DK" sz="1200" b="0" dirty="0" err="1">
                          <a:effectLst/>
                        </a:rPr>
                        <a:t>Arthroplasty</a:t>
                      </a:r>
                      <a:r>
                        <a:rPr lang="da-DK" sz="1200" b="0" dirty="0">
                          <a:effectLst/>
                        </a:rPr>
                        <a:t>, </a:t>
                      </a:r>
                      <a:r>
                        <a:rPr lang="da-DK" sz="1200" b="0" dirty="0" err="1">
                          <a:effectLst/>
                        </a:rPr>
                        <a:t>replacement</a:t>
                      </a:r>
                      <a:r>
                        <a:rPr lang="da-DK" sz="1200" b="0" dirty="0">
                          <a:effectLst/>
                        </a:rPr>
                        <a:t>, Hip</a:t>
                      </a:r>
                      <a:endParaRPr lang="da-DK"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err="1">
                          <a:effectLst/>
                        </a:rPr>
                        <a:t>Dexamethasone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err="1">
                          <a:effectLst/>
                        </a:rPr>
                        <a:t>Injections</a:t>
                      </a:r>
                      <a:r>
                        <a:rPr lang="da-DK" sz="1200" dirty="0">
                          <a:effectLst/>
                        </a:rPr>
                        <a:t>, </a:t>
                      </a:r>
                      <a:r>
                        <a:rPr lang="da-DK" sz="1200" dirty="0" err="1">
                          <a:effectLst/>
                        </a:rPr>
                        <a:t>Intravenous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1138527"/>
                  </a:ext>
                </a:extLst>
              </a:tr>
              <a:tr h="192390">
                <a:tc>
                  <a:txBody>
                    <a:bodyPr/>
                    <a:lstStyle/>
                    <a:p>
                      <a:pPr>
                        <a:lnSpc>
                          <a:spcPct val="107000"/>
                        </a:lnSpc>
                        <a:spcAft>
                          <a:spcPts val="800"/>
                        </a:spcAft>
                      </a:pPr>
                      <a:r>
                        <a:rPr lang="da-DK" sz="1200" b="0" dirty="0">
                          <a:effectLst/>
                        </a:rPr>
                        <a:t> Joint </a:t>
                      </a:r>
                      <a:r>
                        <a:rPr lang="da-DK" sz="1200" b="0" dirty="0" err="1">
                          <a:effectLst/>
                        </a:rPr>
                        <a:t>prosthesis</a:t>
                      </a:r>
                      <a:endParaRPr lang="da-DK"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a:effectLst/>
                        </a:rPr>
                        <a:t>Hydrocortisone</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2176308"/>
                  </a:ext>
                </a:extLst>
              </a:tr>
              <a:tr h="192390">
                <a:tc>
                  <a:txBody>
                    <a:bodyPr/>
                    <a:lstStyle/>
                    <a:p>
                      <a:pPr>
                        <a:lnSpc>
                          <a:spcPct val="107000"/>
                        </a:lnSpc>
                        <a:spcAft>
                          <a:spcPts val="80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a:effectLst/>
                        </a:rPr>
                        <a:t>Methylprednisolone</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897866"/>
                  </a:ext>
                </a:extLst>
              </a:tr>
              <a:tr h="192390">
                <a:tc>
                  <a:txBody>
                    <a:bodyPr/>
                    <a:lstStyle/>
                    <a:p>
                      <a:pPr>
                        <a:lnSpc>
                          <a:spcPct val="107000"/>
                        </a:lnSpc>
                        <a:spcAft>
                          <a:spcPts val="80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a:effectLst/>
                        </a:rPr>
                        <a:t>Bethametasone</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9366082"/>
                  </a:ext>
                </a:extLst>
              </a:tr>
              <a:tr h="81416">
                <a:tc>
                  <a:txBody>
                    <a:bodyPr/>
                    <a:lstStyle/>
                    <a:p>
                      <a:pPr>
                        <a:lnSpc>
                          <a:spcPct val="107000"/>
                        </a:lnSpc>
                        <a:spcAft>
                          <a:spcPts val="80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a:effectLst/>
                        </a:rPr>
                        <a:t>Adrenal Cortex Hormones</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0876453"/>
                  </a:ext>
                </a:extLst>
              </a:tr>
            </a:tbl>
          </a:graphicData>
        </a:graphic>
      </p:graphicFrame>
      <p:grpSp>
        <p:nvGrpSpPr>
          <p:cNvPr id="3" name="Gruppe 2">
            <a:extLst>
              <a:ext uri="{FF2B5EF4-FFF2-40B4-BE49-F238E27FC236}">
                <a16:creationId xmlns:a16="http://schemas.microsoft.com/office/drawing/2014/main" id="{5887EA43-B1D4-594D-2298-AF1B4274CA9B}"/>
              </a:ext>
            </a:extLst>
          </p:cNvPr>
          <p:cNvGrpSpPr/>
          <p:nvPr/>
        </p:nvGrpSpPr>
        <p:grpSpPr>
          <a:xfrm>
            <a:off x="6525921" y="1715191"/>
            <a:ext cx="4989170" cy="4715286"/>
            <a:chOff x="0" y="0"/>
            <a:chExt cx="4699506" cy="4602997"/>
          </a:xfrm>
        </p:grpSpPr>
        <p:sp>
          <p:nvSpPr>
            <p:cNvPr id="5" name="Tekstfelt 11">
              <a:extLst>
                <a:ext uri="{FF2B5EF4-FFF2-40B4-BE49-F238E27FC236}">
                  <a16:creationId xmlns:a16="http://schemas.microsoft.com/office/drawing/2014/main" id="{246E7C5D-ECA2-78BD-3BEE-BC729A34AB92}"/>
                </a:ext>
              </a:extLst>
            </p:cNvPr>
            <p:cNvSpPr txBox="1">
              <a:spLocks/>
            </p:cNvSpPr>
            <p:nvPr/>
          </p:nvSpPr>
          <p:spPr>
            <a:xfrm>
              <a:off x="0" y="0"/>
              <a:ext cx="1506855" cy="3219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100" kern="100">
                  <a:effectLst/>
                  <a:latin typeface="Calibri" panose="020F0502020204030204" pitchFamily="34" charset="0"/>
                  <a:ea typeface="Times New Roman" panose="02020603050405020304" pitchFamily="18" charset="0"/>
                  <a:cs typeface="Times New Roman" panose="02020603050405020304" pitchFamily="18" charset="0"/>
                </a:rPr>
                <a:t>No. hits PubMed: 323</a:t>
              </a:r>
              <a:endParaRPr lang="da-DK" sz="1100" kern="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kstfelt 12">
              <a:extLst>
                <a:ext uri="{FF2B5EF4-FFF2-40B4-BE49-F238E27FC236}">
                  <a16:creationId xmlns:a16="http://schemas.microsoft.com/office/drawing/2014/main" id="{B6A0465D-9C94-1096-8F44-BAE5199D5649}"/>
                </a:ext>
              </a:extLst>
            </p:cNvPr>
            <p:cNvSpPr txBox="1">
              <a:spLocks/>
            </p:cNvSpPr>
            <p:nvPr/>
          </p:nvSpPr>
          <p:spPr>
            <a:xfrm>
              <a:off x="1596325" y="0"/>
              <a:ext cx="1506855" cy="3219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100" kern="100">
                  <a:effectLst/>
                  <a:latin typeface="Calibri" panose="020F0502020204030204" pitchFamily="34" charset="0"/>
                  <a:ea typeface="Times New Roman" panose="02020603050405020304" pitchFamily="18" charset="0"/>
                  <a:cs typeface="Times New Roman" panose="02020603050405020304" pitchFamily="18" charset="0"/>
                </a:rPr>
                <a:t>No. hits EMBASE: 651</a:t>
              </a:r>
              <a:endParaRPr lang="da-DK" sz="1100" kern="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kstfelt 13">
              <a:extLst>
                <a:ext uri="{FF2B5EF4-FFF2-40B4-BE49-F238E27FC236}">
                  <a16:creationId xmlns:a16="http://schemas.microsoft.com/office/drawing/2014/main" id="{3E76DCE8-E2AE-67F2-D684-E5DF1B678F17}"/>
                </a:ext>
              </a:extLst>
            </p:cNvPr>
            <p:cNvSpPr txBox="1">
              <a:spLocks/>
            </p:cNvSpPr>
            <p:nvPr/>
          </p:nvSpPr>
          <p:spPr>
            <a:xfrm>
              <a:off x="3192651" y="0"/>
              <a:ext cx="1506855" cy="3219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100" kern="100">
                  <a:effectLst/>
                  <a:latin typeface="Calibri" panose="020F0502020204030204" pitchFamily="34" charset="0"/>
                  <a:ea typeface="Times New Roman" panose="02020603050405020304" pitchFamily="18" charset="0"/>
                  <a:cs typeface="Times New Roman" panose="02020603050405020304" pitchFamily="18" charset="0"/>
                </a:rPr>
                <a:t>No. hits Cochrane: 412</a:t>
              </a:r>
              <a:endParaRPr lang="da-DK" sz="1100" kern="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kstfelt 9">
              <a:extLst>
                <a:ext uri="{FF2B5EF4-FFF2-40B4-BE49-F238E27FC236}">
                  <a16:creationId xmlns:a16="http://schemas.microsoft.com/office/drawing/2014/main" id="{18EE6AAA-9434-1192-A54C-811D59A1BC23}"/>
                </a:ext>
              </a:extLst>
            </p:cNvPr>
            <p:cNvSpPr txBox="1">
              <a:spLocks/>
            </p:cNvSpPr>
            <p:nvPr/>
          </p:nvSpPr>
          <p:spPr>
            <a:xfrm>
              <a:off x="1480088" y="1046136"/>
              <a:ext cx="2277110" cy="32131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No. after removal of duplicates</a:t>
              </a:r>
              <a:r>
                <a:rPr lang="en-US" sz="1100" b="1" kern="100" dirty="0">
                  <a:effectLst/>
                  <a:latin typeface="Calibri" panose="020F0502020204030204" pitchFamily="34" charset="0"/>
                  <a:ea typeface="Times New Roman" panose="02020603050405020304" pitchFamily="18" charset="0"/>
                  <a:cs typeface="Times New Roman" panose="02020603050405020304" pitchFamily="18" charset="0"/>
                </a:rPr>
                <a:t>: 1036</a:t>
              </a:r>
              <a:endParaRPr lang="da-DK" sz="11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Pil: venstre-højre-opadgående 8">
              <a:extLst>
                <a:ext uri="{FF2B5EF4-FFF2-40B4-BE49-F238E27FC236}">
                  <a16:creationId xmlns:a16="http://schemas.microsoft.com/office/drawing/2014/main" id="{E641DF72-9971-AC58-9D1B-F487FEF3B0A4}"/>
                </a:ext>
              </a:extLst>
            </p:cNvPr>
            <p:cNvSpPr>
              <a:spLocks/>
            </p:cNvSpPr>
            <p:nvPr/>
          </p:nvSpPr>
          <p:spPr>
            <a:xfrm rot="10800000">
              <a:off x="747470" y="367762"/>
              <a:ext cx="3568700" cy="626110"/>
            </a:xfrm>
            <a:prstGeom prst="leftRigh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sz="1100"/>
            </a:p>
          </p:txBody>
        </p:sp>
        <p:sp>
          <p:nvSpPr>
            <p:cNvPr id="11" name="Tekstfelt 7">
              <a:extLst>
                <a:ext uri="{FF2B5EF4-FFF2-40B4-BE49-F238E27FC236}">
                  <a16:creationId xmlns:a16="http://schemas.microsoft.com/office/drawing/2014/main" id="{E6A22A2E-DC37-F319-4A68-99D0F30076BC}"/>
                </a:ext>
              </a:extLst>
            </p:cNvPr>
            <p:cNvSpPr txBox="1">
              <a:spLocks/>
            </p:cNvSpPr>
            <p:nvPr/>
          </p:nvSpPr>
          <p:spPr>
            <a:xfrm>
              <a:off x="1511085" y="1968285"/>
              <a:ext cx="2277110" cy="58723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Screening title &amp; abstract for eligibility.</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Exclusions: 933</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Pil: nedad 11">
              <a:extLst>
                <a:ext uri="{FF2B5EF4-FFF2-40B4-BE49-F238E27FC236}">
                  <a16:creationId xmlns:a16="http://schemas.microsoft.com/office/drawing/2014/main" id="{B287694C-F83D-6389-CFF4-F425995912D2}"/>
                </a:ext>
              </a:extLst>
            </p:cNvPr>
            <p:cNvSpPr>
              <a:spLocks/>
            </p:cNvSpPr>
            <p:nvPr/>
          </p:nvSpPr>
          <p:spPr>
            <a:xfrm>
              <a:off x="2382541" y="1487838"/>
              <a:ext cx="283845" cy="42291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sz="1100"/>
            </a:p>
          </p:txBody>
        </p:sp>
        <p:sp>
          <p:nvSpPr>
            <p:cNvPr id="13" name="Pil: nedad 12">
              <a:extLst>
                <a:ext uri="{FF2B5EF4-FFF2-40B4-BE49-F238E27FC236}">
                  <a16:creationId xmlns:a16="http://schemas.microsoft.com/office/drawing/2014/main" id="{D064B20B-0277-0063-C3FB-47D63A680664}"/>
                </a:ext>
              </a:extLst>
            </p:cNvPr>
            <p:cNvSpPr>
              <a:spLocks/>
            </p:cNvSpPr>
            <p:nvPr/>
          </p:nvSpPr>
          <p:spPr>
            <a:xfrm>
              <a:off x="2398040" y="2642461"/>
              <a:ext cx="283210" cy="42291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sz="1100"/>
            </a:p>
          </p:txBody>
        </p:sp>
        <p:sp>
          <p:nvSpPr>
            <p:cNvPr id="14" name="Tekstfelt 5">
              <a:extLst>
                <a:ext uri="{FF2B5EF4-FFF2-40B4-BE49-F238E27FC236}">
                  <a16:creationId xmlns:a16="http://schemas.microsoft.com/office/drawing/2014/main" id="{0252B2A4-C682-6FD7-6760-53AE320A91D7}"/>
                </a:ext>
              </a:extLst>
            </p:cNvPr>
            <p:cNvSpPr txBox="1">
              <a:spLocks/>
            </p:cNvSpPr>
            <p:nvPr/>
          </p:nvSpPr>
          <p:spPr>
            <a:xfrm>
              <a:off x="1239864" y="3169404"/>
              <a:ext cx="2836189" cy="143359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Total no. after exclusion:  103</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1100" b="1" kern="100" dirty="0">
                  <a:effectLst/>
                  <a:latin typeface="Calibri" panose="020F0502020204030204" pitchFamily="34" charset="0"/>
                  <a:ea typeface="Times New Roman" panose="02020603050405020304" pitchFamily="18" charset="0"/>
                  <a:cs typeface="Times New Roman" panose="02020603050405020304" pitchFamily="18" charset="0"/>
                </a:rPr>
                <a:t>Included in This Recommendation: 21</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11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2 high quality guidelines</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2 meta-analyses</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12 RCTs (+ 2 follow-ups)</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3 Large retrospective studies</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2168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318656"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Arial" panose="020B0604020202020204" pitchFamily="34" charset="0"/>
                <a:cs typeface="Arial" panose="020B0604020202020204" pitchFamily="34" charset="0"/>
              </a:rPr>
              <a:t>Findings from Literature</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1318657" y="3429001"/>
            <a:ext cx="9554688" cy="3253902"/>
          </a:xfrm>
        </p:spPr>
        <p:txBody>
          <a:bodyPr>
            <a:normAutofit/>
          </a:bodyPr>
          <a:lstStyle/>
          <a:p>
            <a:pPr marL="342900" indent="-342900" algn="l">
              <a:buFont typeface="Wingdings" pitchFamily="2" charset="2"/>
              <a:buChar char="v"/>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Strong evidence supporting the efficacy of iv steroids in reducing: </a:t>
            </a:r>
          </a:p>
          <a:p>
            <a:pPr marL="800100" lvl="1" indent="-342900" algn="l">
              <a:buFont typeface="Wingdings" pitchFamily="2" charset="2"/>
              <a:buChar char="v"/>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postoperative pain</a:t>
            </a:r>
          </a:p>
          <a:p>
            <a:pPr marL="800100" lvl="1" indent="-342900" algn="l">
              <a:buFont typeface="Wingdings" pitchFamily="2" charset="2"/>
              <a:buChar char="v"/>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opioid consumption</a:t>
            </a:r>
          </a:p>
          <a:p>
            <a:pPr marL="800100" lvl="1" indent="-342900" algn="l">
              <a:buFont typeface="Wingdings" pitchFamily="2" charset="2"/>
              <a:buChar char="v"/>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nausea/vomiting</a:t>
            </a:r>
          </a:p>
          <a:p>
            <a:pPr lvl="1" algn="l"/>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l">
              <a:buFont typeface="Wingdings" pitchFamily="2" charset="2"/>
              <a:buChar char="v"/>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There is also evidence, that administration of IV steroids does not increase the risk of:</a:t>
            </a:r>
          </a:p>
          <a:p>
            <a:pPr marL="1257300" lvl="2" indent="-342900" algn="l">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adverse or serious adverse events within the first 90 days postoperatively</a:t>
            </a:r>
            <a:endParaRPr lang="en-T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73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5" y="2022619"/>
            <a:ext cx="9634509" cy="4329543"/>
          </a:xfrm>
        </p:spPr>
        <p:txBody>
          <a:bodyPr>
            <a:normAutofit/>
          </a:bodyPr>
          <a:lstStyle/>
          <a:p>
            <a:pPr marL="342900" indent="-342900" algn="l">
              <a:buFont typeface="Wingdings" pitchFamily="2" charset="2"/>
              <a:buChar char="v"/>
            </a:pPr>
            <a:r>
              <a:rPr lang="en-US" sz="4800" dirty="0">
                <a:solidFill>
                  <a:srgbClr val="002060"/>
                </a:solidFill>
                <a:latin typeface="Arial" panose="020B0604020202020204" pitchFamily="34" charset="0"/>
                <a:cs typeface="Arial" panose="020B0604020202020204" pitchFamily="34" charset="0"/>
              </a:rPr>
              <a:t> </a:t>
            </a:r>
            <a:r>
              <a:rPr lang="en-US" sz="4800" b="1" dirty="0">
                <a:solidFill>
                  <a:srgbClr val="002060"/>
                </a:solidFill>
                <a:latin typeface="Arial" panose="020B0604020202020204" pitchFamily="34" charset="0"/>
                <a:cs typeface="Arial" panose="020B0604020202020204" pitchFamily="34" charset="0"/>
              </a:rPr>
              <a:t>Question:</a:t>
            </a:r>
          </a:p>
          <a:p>
            <a:pPr marL="342900" indent="-342900" algn="l">
              <a:buFont typeface="Wingdings" pitchFamily="2" charset="2"/>
              <a:buChar char="v"/>
            </a:pPr>
            <a:endParaRPr lang="en-US" sz="4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l"/>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Should intravenous steroids be administered during routine primary knee or hip arthroplasty?</a:t>
            </a:r>
          </a:p>
          <a:p>
            <a:pPr marL="342900" indent="-342900" algn="l">
              <a:buFont typeface="Wingdings" pitchFamily="2" charset="2"/>
              <a:buChar char="v"/>
            </a:pP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762812"/>
            <a:ext cx="9401298" cy="4698471"/>
          </a:xfrm>
        </p:spPr>
        <p:txBody>
          <a:bodyPr>
            <a:normAutofit fontScale="92500" lnSpcReduction="10000"/>
          </a:bodyPr>
          <a:lstStyle/>
          <a:p>
            <a:pPr marL="342900" indent="-342900" algn="l">
              <a:buFont typeface="Wingdings" pitchFamily="2" charset="2"/>
              <a:buChar char="v"/>
            </a:pPr>
            <a:r>
              <a:rPr lang="en-US" sz="4800" b="1" dirty="0">
                <a:solidFill>
                  <a:srgbClr val="002060"/>
                </a:solidFill>
                <a:latin typeface="Arial" panose="020B0604020202020204" pitchFamily="34" charset="0"/>
                <a:cs typeface="Arial" panose="020B0604020202020204" pitchFamily="34" charset="0"/>
              </a:rPr>
              <a:t>Response:</a:t>
            </a:r>
          </a:p>
          <a:p>
            <a:pPr algn="l"/>
            <a:endParaRPr lang="en-US" sz="4800" b="1" dirty="0">
              <a:highlight>
                <a:srgbClr val="00FF00"/>
              </a:highlight>
              <a:latin typeface="Arial" panose="020B0604020202020204" pitchFamily="34" charset="0"/>
              <a:cs typeface="Arial" panose="020B0604020202020204" pitchFamily="34" charset="0"/>
            </a:endParaRPr>
          </a:p>
          <a:p>
            <a:pPr algn="l"/>
            <a:r>
              <a:rPr lang="en-US" sz="2800" b="1" dirty="0">
                <a:solidFill>
                  <a:srgbClr val="002060"/>
                </a:solidFill>
                <a:latin typeface="Arial" panose="020B0604020202020204" pitchFamily="34" charset="0"/>
                <a:cs typeface="Arial" panose="020B0604020202020204" pitchFamily="34" charset="0"/>
              </a:rPr>
              <a:t>Yes. </a:t>
            </a:r>
            <a:r>
              <a:rPr lang="en-US" sz="2800" b="1" dirty="0">
                <a:solidFill>
                  <a:srgbClr val="000000"/>
                </a:solidFill>
                <a:latin typeface="Arial" panose="020B0604020202020204" pitchFamily="34" charset="0"/>
                <a:cs typeface="Arial" panose="020B0604020202020204" pitchFamily="34" charset="0"/>
              </a:rPr>
              <a:t>Administration of iv steroid is safe  and effective for postoperative recovery following total joint arthroplasty</a:t>
            </a:r>
          </a:p>
          <a:p>
            <a:pPr algn="l"/>
            <a:endParaRPr lang="en-US" sz="2800" b="1" dirty="0">
              <a:solidFill>
                <a:srgbClr val="000000"/>
              </a:solidFill>
              <a:latin typeface="Arial" panose="020B0604020202020204" pitchFamily="34" charset="0"/>
              <a:cs typeface="Arial" panose="020B0604020202020204" pitchFamily="34" charset="0"/>
            </a:endParaRPr>
          </a:p>
          <a:p>
            <a:pPr algn="l"/>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W</a:t>
            </a: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henever feasible we recommend:</a:t>
            </a:r>
          </a:p>
          <a:p>
            <a:pPr marL="914400" lvl="1" indent="-457200" algn="l">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iv dexamethasone  at a dosage of 20-24mg during anesthesia induction</a:t>
            </a:r>
          </a:p>
          <a:p>
            <a:pPr marL="914400" lvl="1" indent="-457200" algn="l">
              <a:buFont typeface="Arial" panose="020B0604020202020204" pitchFamily="34" charset="0"/>
              <a:buChar char="•"/>
            </a:pPr>
            <a:endPar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914400" lvl="1" indent="-457200" algn="l">
              <a:buFont typeface="Arial" panose="020B0604020202020204" pitchFamily="34" charset="0"/>
              <a:buChar char="•"/>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provided no contraindications are present</a:t>
            </a:r>
            <a:endPar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marL="342900" indent="-342900" algn="l">
              <a:buFont typeface="Wingdings" pitchFamily="2" charset="2"/>
              <a:buChar char="v"/>
            </a:pPr>
            <a:r>
              <a:rPr lang="en-US" sz="4800" dirty="0">
                <a:solidFill>
                  <a:srgbClr val="002060"/>
                </a:solidFill>
                <a:latin typeface="Arial" panose="020B0604020202020204" pitchFamily="34" charset="0"/>
                <a:cs typeface="Arial" panose="020B0604020202020204" pitchFamily="34" charset="0"/>
              </a:rPr>
              <a:t> </a:t>
            </a:r>
            <a:r>
              <a:rPr lang="en-US" sz="4800" b="1" dirty="0">
                <a:solidFill>
                  <a:srgbClr val="002060"/>
                </a:solidFill>
                <a:latin typeface="Arial" panose="020B0604020202020204" pitchFamily="34" charset="0"/>
                <a:cs typeface="Arial" panose="020B0604020202020204" pitchFamily="34" charset="0"/>
              </a:rPr>
              <a:t>Rationale: </a:t>
            </a:r>
            <a:endParaRPr lang="en-TR" sz="4400"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395351" y="2231427"/>
            <a:ext cx="10135451" cy="4493538"/>
          </a:xfrm>
          <a:prstGeom prst="rect">
            <a:avLst/>
          </a:prstGeom>
          <a:noFill/>
        </p:spPr>
        <p:txBody>
          <a:bodyPr wrap="square">
            <a:spAutoFit/>
          </a:bodyPr>
          <a:lstStyle/>
          <a:p>
            <a:pPr marL="0" indent="0">
              <a:buNone/>
            </a:pPr>
            <a:r>
              <a:rPr lang="en-US" sz="1600" b="1" dirty="0">
                <a:solidFill>
                  <a:srgbClr val="000000"/>
                </a:solidFill>
                <a:latin typeface="Arial" panose="020B0604020202020204" pitchFamily="34" charset="0"/>
                <a:cs typeface="Arial" panose="020B0604020202020204" pitchFamily="34" charset="0"/>
              </a:rPr>
              <a:t>We conducted a systematic review on this question</a:t>
            </a:r>
          </a:p>
          <a:p>
            <a:pPr marL="285750"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21 studies were included examining the effect of iv steroid administration during TJA; of which two were guidelines, 12 RCTS including two follow-up studies, one meta-analysis, one network meta-analyses, and 3 large retrospective studies</a:t>
            </a:r>
          </a:p>
          <a:p>
            <a:pPr marL="285750" indent="-285750">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included studies (gathering the data of more than 80,000 TJAs) were published between 2020 and 2024, the systematic reviews covered the results of the original articles from 1990 to 2024 </a:t>
            </a:r>
          </a:p>
          <a:p>
            <a:pPr marL="0" indent="0">
              <a:buNone/>
            </a:pPr>
            <a:endParaRPr lang="en-US" sz="14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significant reduction in </a:t>
            </a:r>
          </a:p>
          <a:p>
            <a:pPr marL="742950" lvl="1" indent="-285750">
              <a:buFont typeface="Arial" panose="020B0604020202020204" pitchFamily="34" charset="0"/>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postoperative pain</a:t>
            </a:r>
          </a:p>
          <a:p>
            <a:pPr marL="742950" lvl="1" indent="-285750">
              <a:buFont typeface="Arial" panose="020B0604020202020204" pitchFamily="34" charset="0"/>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morphine consumption</a:t>
            </a:r>
          </a:p>
          <a:p>
            <a:pPr marL="742950" lvl="1" indent="-285750">
              <a:buFont typeface="Arial" panose="020B0604020202020204" pitchFamily="34" charset="0"/>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nausea and vomiting </a:t>
            </a:r>
          </a:p>
          <a:p>
            <a:pPr lvl="1"/>
            <a:r>
              <a:rPr lang="en-U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 intravenous steroid compared to placebo or paracetamol + NSAID alone. </a:t>
            </a:r>
          </a:p>
          <a:p>
            <a:pPr marL="285750" indent="-285750">
              <a:buFontTx/>
              <a:buChar char="-"/>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Multiple high quality RCTS have demonstrated the </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safety and efficacy </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intravenous steroid administration during TJA</a:t>
            </a:r>
          </a:p>
          <a:p>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Blood glucose levels: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perioperative corticosteroids may lead to increased postoperative blood glucose levels</a:t>
            </a:r>
          </a:p>
          <a:p>
            <a:pPr marL="742950" lvl="1" indent="-285750">
              <a:buFont typeface="Arial" panose="020B0604020202020204" pitchFamily="34" charset="0"/>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there is no evidence in TJA for its use in patients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with uncontrolled diabetes mellitus</a:t>
            </a:r>
          </a:p>
          <a:p>
            <a:pPr marL="742950" lvl="1" indent="-285750">
              <a:buFont typeface="Arial" panose="020B0604020202020204" pitchFamily="34" charset="0"/>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It should therefore be used with caution in these patients</a:t>
            </a:r>
            <a:endParaRPr lang="en-US" sz="1400" dirty="0">
              <a:solidFill>
                <a:srgbClr val="000000"/>
              </a:solidFill>
              <a:latin typeface="Arial" panose="020B0604020202020204" pitchFamily="34" charset="0"/>
              <a:cs typeface="Arial" panose="020B0604020202020204" pitchFamily="34" charset="0"/>
            </a:endParaRPr>
          </a:p>
          <a:p>
            <a:pPr marL="0" indent="0">
              <a:buNone/>
            </a:pPr>
            <a:endParaRPr lang="en-US" sz="1600" dirty="0">
              <a:solidFill>
                <a:srgbClr val="002060"/>
              </a:solidFill>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2A570326-5CAC-E606-B2F4-749403E88E4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confirmed the safety and efficacy of iv steroids in TJA</a:t>
            </a:r>
            <a:r>
              <a:rPr kumimoji="0" lang="en-US" altLang="da-DK" sz="12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4-15</a:t>
            </a:r>
            <a:r>
              <a:rPr kumimoji="0" lang="da-DK" altLang="da-DK" sz="800" b="0" i="0" u="none" strike="noStrike" cap="none" normalizeH="0" baseline="0">
                <a:ln>
                  <a:noFill/>
                </a:ln>
                <a:solidFill>
                  <a:schemeClr val="tx1"/>
                </a:solidFill>
                <a:effectLst/>
              </a:rPr>
              <a:t> </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05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a:extLst>
              <a:ext uri="{FF2B5EF4-FFF2-40B4-BE49-F238E27FC236}">
                <a16:creationId xmlns:a16="http://schemas.microsoft.com/office/drawing/2014/main" id="{A2EF4336-8873-B8E1-D1EC-0992A60F6742}"/>
              </a:ext>
            </a:extLst>
          </p:cNvPr>
          <p:cNvSpPr>
            <a:spLocks noGrp="1"/>
          </p:cNvSpPr>
          <p:nvPr>
            <p:ph type="subTitle" idx="1"/>
          </p:nvPr>
        </p:nvSpPr>
        <p:spPr>
          <a:xfrm>
            <a:off x="424543" y="2002971"/>
            <a:ext cx="11005457" cy="4855029"/>
          </a:xfrm>
        </p:spPr>
        <p:txBody>
          <a:bodyPr>
            <a:normAutofit fontScale="92500" lnSpcReduction="10000"/>
          </a:bodyPr>
          <a:lstStyle/>
          <a:p>
            <a:r>
              <a:rPr lang="en-US" sz="2600" b="1" dirty="0">
                <a:solidFill>
                  <a:srgbClr val="002060"/>
                </a:solidFill>
                <a:highlight>
                  <a:srgbClr val="FF0000"/>
                </a:highlight>
                <a:latin typeface="Arial" panose="020B0604020202020204" pitchFamily="34" charset="0"/>
                <a:cs typeface="Arial" panose="020B0604020202020204" pitchFamily="34" charset="0"/>
              </a:rPr>
              <a:t>Question:</a:t>
            </a:r>
          </a:p>
          <a:p>
            <a:r>
              <a:rPr lang="en-US"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Should intravenous steroids be administered during routine primary knee or hip arthroplasty?</a:t>
            </a:r>
            <a:endParaRPr lang="tr-TR"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tr-TR"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2600" b="1" dirty="0">
                <a:solidFill>
                  <a:srgbClr val="002060"/>
                </a:solidFill>
                <a:highlight>
                  <a:srgbClr val="FFFF00"/>
                </a:highlight>
                <a:latin typeface="Arial" panose="020B0604020202020204" pitchFamily="34" charset="0"/>
                <a:cs typeface="Arial" panose="020B0604020202020204" pitchFamily="34" charset="0"/>
              </a:rPr>
              <a:t>Response:</a:t>
            </a:r>
            <a:endParaRPr lang="en-US" sz="2600" b="1" dirty="0">
              <a:highlight>
                <a:srgbClr val="FFFF00"/>
              </a:highlight>
              <a:latin typeface="Arial" panose="020B0604020202020204" pitchFamily="34" charset="0"/>
              <a:cs typeface="Arial" panose="020B0604020202020204" pitchFamily="34" charset="0"/>
            </a:endParaRPr>
          </a:p>
          <a:p>
            <a:r>
              <a:rPr lang="en-US" sz="2600" b="1" dirty="0">
                <a:solidFill>
                  <a:srgbClr val="002060"/>
                </a:solidFill>
                <a:latin typeface="Arial" panose="020B0604020202020204" pitchFamily="34" charset="0"/>
                <a:cs typeface="Arial" panose="020B0604020202020204" pitchFamily="34" charset="0"/>
              </a:rPr>
              <a:t>Yes. </a:t>
            </a:r>
            <a:r>
              <a:rPr lang="en-US" sz="2600" b="1" dirty="0">
                <a:solidFill>
                  <a:srgbClr val="000000"/>
                </a:solidFill>
                <a:latin typeface="Arial" panose="020B0604020202020204" pitchFamily="34" charset="0"/>
                <a:cs typeface="Arial" panose="020B0604020202020204" pitchFamily="34" charset="0"/>
              </a:rPr>
              <a:t>Administration of iv steroid is safe  and effective for postoperative recovery following total joint arthroplasty</a:t>
            </a:r>
          </a:p>
          <a:p>
            <a:endParaRPr lang="en-US" sz="2600" b="1" dirty="0">
              <a:solidFill>
                <a:srgbClr val="000000"/>
              </a:solidFill>
              <a:latin typeface="Arial" panose="020B0604020202020204" pitchFamily="34" charset="0"/>
              <a:cs typeface="Arial" panose="020B0604020202020204" pitchFamily="34" charset="0"/>
            </a:endParaRPr>
          </a:p>
          <a:p>
            <a:r>
              <a:rPr lang="en-US" sz="2600" b="1" dirty="0">
                <a:solidFill>
                  <a:srgbClr val="000000"/>
                </a:solidFill>
                <a:latin typeface="Arial" panose="020B0604020202020204" pitchFamily="34" charset="0"/>
                <a:ea typeface="Calibri" panose="020F0502020204030204" pitchFamily="34" charset="0"/>
                <a:cs typeface="Arial" panose="020B0604020202020204" pitchFamily="34" charset="0"/>
              </a:rPr>
              <a:t>W</a:t>
            </a:r>
            <a:r>
              <a:rPr lang="en-US"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henever feasible we recommend:</a:t>
            </a:r>
          </a:p>
          <a:p>
            <a:pPr marL="914400" lvl="1" indent="-457200">
              <a:buFont typeface="Arial" panose="020B0604020202020204" pitchFamily="34" charset="0"/>
              <a:buChar char="•"/>
            </a:pP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iv dexamethasone  at a dosage of 20-24mg during anesthesia induction</a:t>
            </a:r>
          </a:p>
          <a:p>
            <a:pPr marL="914400" lvl="1" indent="-457200">
              <a:buFont typeface="Arial" panose="020B0604020202020204" pitchFamily="34" charset="0"/>
              <a:buChar char="•"/>
            </a:pPr>
            <a:endPar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914400" lvl="1" indent="-457200">
              <a:buFont typeface="Arial" panose="020B0604020202020204" pitchFamily="34" charset="0"/>
              <a:buChar char="•"/>
            </a:pP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provided no contraindications are present</a:t>
            </a:r>
            <a:endParaRPr lang="da-DK" sz="2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endParaRPr lang="tr-TR"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endParaRPr lang="en-US"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910923952"/>
      </p:ext>
    </p:extLst>
  </p:cSld>
  <p:clrMapOvr>
    <a:masterClrMapping/>
  </p:clrMapOvr>
</p:sld>
</file>

<file path=ppt/theme/theme1.xml><?xml version="1.0" encoding="utf-8"?>
<a:theme xmlns:a="http://schemas.openxmlformats.org/drawingml/2006/main" name="Office Teması">
  <a:themeElements>
    <a:clrScheme name="Brugerdefineret 13">
      <a:dk1>
        <a:srgbClr val="1B567B"/>
      </a:dk1>
      <a:lt1>
        <a:srgbClr val="E5DCD1"/>
      </a:lt1>
      <a:dk2>
        <a:srgbClr val="001432"/>
      </a:dk2>
      <a:lt2>
        <a:srgbClr val="E5DCD1"/>
      </a:lt2>
      <a:accent1>
        <a:srgbClr val="193540"/>
      </a:accent1>
      <a:accent2>
        <a:srgbClr val="0A6938"/>
      </a:accent2>
      <a:accent3>
        <a:srgbClr val="DA8131"/>
      </a:accent3>
      <a:accent4>
        <a:srgbClr val="721C3B"/>
      </a:accent4>
      <a:accent5>
        <a:srgbClr val="504C62"/>
      </a:accent5>
      <a:accent6>
        <a:srgbClr val="3F5D63"/>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65FE3-6229-4FAD-9775-69AC66D14E5A}">
  <ds:schemaRefs>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5e998ea4-89a7-4b33-a9ed-5044a4d65497"/>
    <ds:schemaRef ds:uri="http://schemas.microsoft.com/office/infopath/2007/PartnerControls"/>
    <ds:schemaRef ds:uri="http://purl.org/dc/dcmitype/"/>
    <ds:schemaRef ds:uri="6b2cb18b-1808-4a12-b3e4-0026674f10e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6055</TotalTime>
  <Words>574</Words>
  <Application>Microsoft Office PowerPoint</Application>
  <PresentationFormat>Geniş ekran</PresentationFormat>
  <Paragraphs>113</Paragraphs>
  <Slides>9</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Aptos</vt:lpstr>
      <vt:lpstr>Aptos Display</vt:lpstr>
      <vt:lpstr>Arial</vt:lpstr>
      <vt:lpstr>Calibri</vt:lpstr>
      <vt:lpstr>Symbol</vt:lpstr>
      <vt:lpstr>Times New Roman</vt:lpstr>
      <vt:lpstr>Wingdings</vt:lpstr>
      <vt:lpstr>Office Teması</vt:lpstr>
      <vt:lpstr>PowerPoint Sunusu</vt:lpstr>
      <vt:lpstr>PowerPoint Sunusu</vt:lpstr>
      <vt:lpstr>Why is this topic Important?  Key for optimizing evidence-based practices in surgical recovery &amp; pain management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Deniz Demirkıran</dc:creator>
  <cp:lastModifiedBy>kayhan karaytug</cp:lastModifiedBy>
  <cp:revision>14</cp:revision>
  <dcterms:created xsi:type="dcterms:W3CDTF">2024-06-13T13:25:39Z</dcterms:created>
  <dcterms:modified xsi:type="dcterms:W3CDTF">2024-08-25T20:41:42Z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