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58" r:id="rId7"/>
    <p:sldId id="257" r:id="rId8"/>
    <p:sldId id="259" r:id="rId9"/>
    <p:sldId id="262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BDF1A-15C0-4BF5-9749-8438FD7E0968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87F4F-2445-4C6D-A3B8-70EEE9888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87F4F-2445-4C6D-A3B8-70EEE98883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1740044"/>
            <a:ext cx="10515600" cy="4913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outpatient knee or hip arthroplasty improve patient outcome?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 Human Hoveidaei, Amirhossein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Ghaseminejad-Raeini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Pouya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Taghavi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Christopher McClellan, Joseph Bosco, Paolo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Geurts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Georgi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Wassilew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Mustafa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Citak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T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D914B7-DA40-77F4-807B-133BBB3A4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7" y="1467347"/>
            <a:ext cx="3970948" cy="491412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2D623-9DBE-A338-7397-BD25B8A551AB}"/>
              </a:ext>
            </a:extLst>
          </p:cNvPr>
          <p:cNvSpPr txBox="1"/>
          <p:nvPr/>
        </p:nvSpPr>
        <p:spPr>
          <a:xfrm>
            <a:off x="0" y="6318913"/>
            <a:ext cx="3828197" cy="60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1-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Total complications among outpatient and inpatient TJA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25629-6475-70AC-C74B-82527398B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91" y="1419581"/>
            <a:ext cx="4248453" cy="47374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7F19DD-D295-A4C1-2070-688FB35EF8C4}"/>
              </a:ext>
            </a:extLst>
          </p:cNvPr>
          <p:cNvSpPr txBox="1"/>
          <p:nvPr/>
        </p:nvSpPr>
        <p:spPr>
          <a:xfrm>
            <a:off x="6912591" y="6157047"/>
            <a:ext cx="5220269" cy="5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2-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Readmissions among outpatient and inpatient TJA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24B9FF-D81D-F26E-6CC5-F1A5C7FA8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4" y="1707780"/>
            <a:ext cx="5319395" cy="374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CC966-8FEB-77B7-440E-B8513FAD4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77" y="2652977"/>
            <a:ext cx="5648960" cy="18522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F7A7DD-1AC3-EEFF-F378-59D684A6A664}"/>
              </a:ext>
            </a:extLst>
          </p:cNvPr>
          <p:cNvSpPr txBox="1"/>
          <p:nvPr/>
        </p:nvSpPr>
        <p:spPr>
          <a:xfrm>
            <a:off x="6153435" y="5753150"/>
            <a:ext cx="6097136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4-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Total cost among outpatient and inpatient TJA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4C4A1-88C6-4909-D89C-A7704FD81AA7}"/>
              </a:ext>
            </a:extLst>
          </p:cNvPr>
          <p:cNvSpPr txBox="1"/>
          <p:nvPr/>
        </p:nvSpPr>
        <p:spPr>
          <a:xfrm>
            <a:off x="133544" y="5753150"/>
            <a:ext cx="6124432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3-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PJI and Revision among outpatient and inpatient TJA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03456A96-34FC-4D6A-7F47-451B3D105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1785257"/>
            <a:ext cx="11310256" cy="4539343"/>
          </a:xfrm>
        </p:spPr>
        <p:txBody>
          <a:bodyPr/>
          <a:lstStyle/>
          <a:p>
            <a:r>
              <a:rPr lang="en-US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outpatient total joint arthroplasty more beneficial than inpatient TJA?</a:t>
            </a:r>
            <a:endParaRPr lang="tr-TR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Outpatient total joint arthroplasty is a safe and effective option for carefully selected patients, offering lower complication rates, reduced readmissions, and significant cost savings.</a:t>
            </a:r>
            <a:endParaRPr lang="en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53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A40F7-2BEA-D3AC-E84C-E79FD5AD5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9" y="1525135"/>
            <a:ext cx="2192322" cy="2192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2167D7-B40F-1656-6A75-E2B693B4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4" y="1542922"/>
            <a:ext cx="2192322" cy="2192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790B1-B382-33BB-1D5B-D650A627C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" b="15755"/>
          <a:stretch/>
        </p:blipFill>
        <p:spPr>
          <a:xfrm>
            <a:off x="4957145" y="1525135"/>
            <a:ext cx="2015939" cy="2202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299EC-1F6E-5519-D883-654EC49188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5120" r="6586" b="39052"/>
          <a:stretch/>
        </p:blipFill>
        <p:spPr>
          <a:xfrm>
            <a:off x="7355560" y="1542922"/>
            <a:ext cx="2141295" cy="21745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589C73-F6E7-FD2A-E888-47093EA32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12548"/>
          <a:stretch/>
        </p:blipFill>
        <p:spPr>
          <a:xfrm>
            <a:off x="2513861" y="4196990"/>
            <a:ext cx="2020229" cy="21923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A31E0C-5FA2-E47B-D19D-C6E717A6BE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7598"/>
          <a:stretch/>
        </p:blipFill>
        <p:spPr>
          <a:xfrm>
            <a:off x="4957145" y="4196990"/>
            <a:ext cx="2020229" cy="2212835"/>
          </a:xfrm>
          <a:prstGeom prst="rect">
            <a:avLst/>
          </a:prstGeom>
        </p:spPr>
      </p:pic>
      <p:pic>
        <p:nvPicPr>
          <p:cNvPr id="1026" name="Picture 2" descr="Christopher S. McClellan, DO">
            <a:extLst>
              <a:ext uri="{FF2B5EF4-FFF2-40B4-BE49-F238E27FC236}">
                <a16:creationId xmlns:a16="http://schemas.microsoft.com/office/drawing/2014/main" id="{50E74E43-A365-E60F-A204-04B0E93B0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4154" r="4842" b="26552"/>
          <a:stretch/>
        </p:blipFill>
        <p:spPr bwMode="auto">
          <a:xfrm>
            <a:off x="9879331" y="1542922"/>
            <a:ext cx="2100886" cy="22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DED7B5-5725-927D-485A-29FFB60E5C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223" b="14379"/>
          <a:stretch/>
        </p:blipFill>
        <p:spPr>
          <a:xfrm>
            <a:off x="7370076" y="4153227"/>
            <a:ext cx="2126779" cy="2279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43DFD7-B4B5-6E2E-D558-5D61C426CC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140" r="4140"/>
          <a:stretch/>
        </p:blipFill>
        <p:spPr>
          <a:xfrm>
            <a:off x="9879331" y="4182766"/>
            <a:ext cx="2020229" cy="22025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EEA01F1-864D-9221-3ECD-CABA7DF7D854}"/>
              </a:ext>
            </a:extLst>
          </p:cNvPr>
          <p:cNvSpPr txBox="1"/>
          <p:nvPr/>
        </p:nvSpPr>
        <p:spPr>
          <a:xfrm>
            <a:off x="470848" y="3717457"/>
            <a:ext cx="15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Mustafa </a:t>
            </a:r>
            <a:r>
              <a:rPr lang="en-US" dirty="0" err="1"/>
              <a:t>Citak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05A51-70BB-465E-6DA6-A7FFF1BAF4FF}"/>
              </a:ext>
            </a:extLst>
          </p:cNvPr>
          <p:cNvSpPr txBox="1"/>
          <p:nvPr/>
        </p:nvSpPr>
        <p:spPr>
          <a:xfrm>
            <a:off x="2663170" y="3717457"/>
            <a:ext cx="190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Amir H Hoveidaei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5E528-F9E1-61DF-FBDA-0A23BEE0E4EE}"/>
              </a:ext>
            </a:extLst>
          </p:cNvPr>
          <p:cNvSpPr txBox="1"/>
          <p:nvPr/>
        </p:nvSpPr>
        <p:spPr>
          <a:xfrm>
            <a:off x="4799410" y="3748235"/>
            <a:ext cx="233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A. </a:t>
            </a:r>
            <a:r>
              <a:rPr lang="en-US" sz="1600" dirty="0" err="1"/>
              <a:t>Ghaseminejad-Raeini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D1DEF6-FB1A-E371-1696-A0CD2ACD5529}"/>
              </a:ext>
            </a:extLst>
          </p:cNvPr>
          <p:cNvSpPr txBox="1"/>
          <p:nvPr/>
        </p:nvSpPr>
        <p:spPr>
          <a:xfrm>
            <a:off x="2747961" y="643307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Joseph Bosco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DE6875-3014-39EE-50C1-8614FDA9D6B3}"/>
              </a:ext>
            </a:extLst>
          </p:cNvPr>
          <p:cNvSpPr txBox="1"/>
          <p:nvPr/>
        </p:nvSpPr>
        <p:spPr>
          <a:xfrm>
            <a:off x="9714185" y="3816687"/>
            <a:ext cx="243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Christopher McClellan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BAC3FE-ECEA-0B18-B4E5-FC3F2F7527FB}"/>
              </a:ext>
            </a:extLst>
          </p:cNvPr>
          <p:cNvSpPr txBox="1"/>
          <p:nvPr/>
        </p:nvSpPr>
        <p:spPr>
          <a:xfrm>
            <a:off x="7638876" y="3717457"/>
            <a:ext cx="157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Pouya</a:t>
            </a:r>
            <a:r>
              <a:rPr lang="en-US" dirty="0"/>
              <a:t> </a:t>
            </a:r>
            <a:r>
              <a:rPr lang="en-US" dirty="0" err="1"/>
              <a:t>Taghavi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7AE6BE-C542-AC46-1EFE-9F1E56B4D996}"/>
              </a:ext>
            </a:extLst>
          </p:cNvPr>
          <p:cNvSpPr txBox="1"/>
          <p:nvPr/>
        </p:nvSpPr>
        <p:spPr>
          <a:xfrm>
            <a:off x="9923617" y="6382111"/>
            <a:ext cx="182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Georgi </a:t>
            </a:r>
            <a:r>
              <a:rPr lang="en-US" dirty="0" err="1"/>
              <a:t>Wassilew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CA0F43-474D-794D-5259-DB771AAFE1E0}"/>
              </a:ext>
            </a:extLst>
          </p:cNvPr>
          <p:cNvSpPr txBox="1"/>
          <p:nvPr/>
        </p:nvSpPr>
        <p:spPr>
          <a:xfrm>
            <a:off x="7751166" y="643288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 </a:t>
            </a:r>
            <a:r>
              <a:rPr lang="en-US" dirty="0" err="1"/>
              <a:t>Geurts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479BC0-7B9D-0523-08BD-0A0F2FA6EE91}"/>
              </a:ext>
            </a:extLst>
          </p:cNvPr>
          <p:cNvSpPr txBox="1"/>
          <p:nvPr/>
        </p:nvSpPr>
        <p:spPr>
          <a:xfrm>
            <a:off x="5248229" y="6433078"/>
            <a:ext cx="14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Paolo </a:t>
            </a:r>
            <a:r>
              <a:rPr lang="en-US" dirty="0" err="1"/>
              <a:t>Ferrua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TR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46" y="3594964"/>
            <a:ext cx="9301155" cy="1325563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Important?</a:t>
            </a: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increase in demand for total joint arthroplasty (TJA) procedures.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TJA could offer more efficient and patient-friendly approaches.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for cost savings and improved patient satisfaction.</a:t>
            </a:r>
            <a:endParaRPr lang="en-TR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432956" y="20448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1432957" y="2903900"/>
            <a:ext cx="100516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terms used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Arthroplasty, Replacement, Knee; Arthroplasty, Replacement, Hip; Ambulatory Surgical Procedures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Articles Retrieved: 2633 (after duplicate removal)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Screening: 67 studies selected for full-text review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number of publications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54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included in analysis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1395351" y="1568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2498226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literature reveal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TJA has comparable complication rates to inpatient TJA.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procedures significantly reduce healthcare costs.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preoperative patient selection is essential for optimizing outcomes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your group determine to be the most important findings?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TJA can lower both complications and readmissions.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cost reduction associated with outpatient procedures.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THA showed greater reduction in complications than TKA.</a:t>
            </a:r>
            <a:endParaRPr lang="en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the final recommendation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will you put to a vote today</a:t>
            </a:r>
            <a:endParaRPr lang="en-TR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D615189-3947-EA60-EBFC-4B8667E40846}"/>
              </a:ext>
            </a:extLst>
          </p:cNvPr>
          <p:cNvSpPr txBox="1">
            <a:spLocks/>
          </p:cNvSpPr>
          <p:nvPr/>
        </p:nvSpPr>
        <p:spPr>
          <a:xfrm>
            <a:off x="927099" y="2578245"/>
            <a:ext cx="10537019" cy="3222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Voting Slide</a:t>
            </a:r>
          </a:p>
          <a:p>
            <a:pPr algn="l"/>
            <a:endParaRPr lang="en-US" sz="11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1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Wingdings" pitchFamily="2" charset="2"/>
              <a:buChar char="v"/>
            </a:pPr>
            <a:r>
              <a:rPr lang="en-U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</a:t>
            </a:r>
          </a:p>
          <a:p>
            <a:pPr marL="857250" indent="-857250" algn="l">
              <a:buFont typeface="Wingdings" pitchFamily="2" charset="2"/>
              <a:buChar char="v"/>
            </a:pPr>
            <a:endParaRPr lang="en-U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Is outpatient total joint arthroplasty more beneficial than inpatient 	TJA?</a:t>
            </a:r>
          </a:p>
          <a:p>
            <a:pPr marL="857250" indent="-857250" algn="l">
              <a:buFont typeface="Wingdings" pitchFamily="2" charset="2"/>
              <a:buChar char="v"/>
            </a:pPr>
            <a:endParaRPr lang="en-U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Wingdings" pitchFamily="2" charset="2"/>
              <a:buChar char="v"/>
            </a:pPr>
            <a:r>
              <a:rPr lang="en-US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Recommendation:</a:t>
            </a:r>
          </a:p>
          <a:p>
            <a:pPr marL="857250" indent="-857250" algn="l">
              <a:buFont typeface="Wingdings" pitchFamily="2" charset="2"/>
              <a:buChar char="v"/>
            </a:pPr>
            <a:endParaRPr lang="en-U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Outpatient TJA is beneficial for carefully selected patients due to 	lower complication rates, reduced readmissions, and significant 	cost savings.</a:t>
            </a:r>
          </a:p>
          <a:p>
            <a:pPr algn="l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3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outpatient total joint arthroplasty more beneficial than inpatient TJA?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673927" y="2369821"/>
            <a:ext cx="94012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included varied significantly in surgical techniques and patient selection criteria.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Outpatient procedures associated with lower exposure to hospital-acquired infections.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mobilization and rehabilitation lead to faster recovery and reduced risk of complications.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Outpatient procedures alleviate the burden on the healthcare system.</a:t>
            </a: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Response: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Outpatient total joint arthroplasty is a safe and effective option for carefully selected patients, offering lower complication rates, reduced readmissions, and significant cost savings.</a:t>
            </a: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463</Words>
  <Application>Microsoft Office PowerPoint</Application>
  <PresentationFormat>Geniş ekran</PresentationFormat>
  <Paragraphs>63</Paragraphs>
  <Slides>12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Why is this topic Important?  Significant increase in demand for total joint arthroplasty (TJA) procedures.  Outpatient TJA could offer more efficient and patient-friendly approaches.  Potential for cost savings and improved patient satisfaction.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Human Hoveidaei</dc:creator>
  <cp:lastModifiedBy>kayhan karaytug</cp:lastModifiedBy>
  <cp:revision>7</cp:revision>
  <dcterms:created xsi:type="dcterms:W3CDTF">2024-06-13T13:25:39Z</dcterms:created>
  <dcterms:modified xsi:type="dcterms:W3CDTF">2024-08-25T20:38:28Z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